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handoutMasterIdLst>
    <p:handoutMasterId r:id="rId29"/>
  </p:handoutMasterIdLst>
  <p:sldIdLst>
    <p:sldId id="257" r:id="rId2"/>
    <p:sldId id="258" r:id="rId3"/>
    <p:sldId id="259" r:id="rId4"/>
    <p:sldId id="270" r:id="rId5"/>
    <p:sldId id="271" r:id="rId6"/>
    <p:sldId id="260" r:id="rId7"/>
    <p:sldId id="272" r:id="rId8"/>
    <p:sldId id="273" r:id="rId9"/>
    <p:sldId id="274" r:id="rId10"/>
    <p:sldId id="299" r:id="rId11"/>
    <p:sldId id="261" r:id="rId12"/>
    <p:sldId id="298" r:id="rId13"/>
    <p:sldId id="275" r:id="rId14"/>
    <p:sldId id="262" r:id="rId15"/>
    <p:sldId id="294" r:id="rId16"/>
    <p:sldId id="295" r:id="rId17"/>
    <p:sldId id="297" r:id="rId18"/>
    <p:sldId id="268" r:id="rId19"/>
    <p:sldId id="300" r:id="rId20"/>
    <p:sldId id="301" r:id="rId21"/>
    <p:sldId id="263" r:id="rId22"/>
    <p:sldId id="286" r:id="rId23"/>
    <p:sldId id="264" r:id="rId24"/>
    <p:sldId id="269" r:id="rId25"/>
    <p:sldId id="26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Gym Management System</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292DFC-B12D-4FE4-ABE6-AE615F369840}" type="datetimeFigureOut">
              <a:rPr lang="en-US" smtClean="0"/>
              <a:t>18-Jun-22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9F842B-E956-4CA2-BFD6-2CF805B8E32A}" type="slidenum">
              <a:rPr lang="en-US" smtClean="0"/>
              <a:t>‹#›</a:t>
            </a:fld>
            <a:endParaRPr lang="en-US" dirty="0"/>
          </a:p>
        </p:txBody>
      </p:sp>
    </p:spTree>
    <p:extLst>
      <p:ext uri="{BB962C8B-B14F-4D97-AF65-F5344CB8AC3E}">
        <p14:creationId xmlns:p14="http://schemas.microsoft.com/office/powerpoint/2010/main" val="226720949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Gym Management System</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18-Jun-22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dirty="0"/>
          </a:p>
        </p:txBody>
      </p:sp>
    </p:spTree>
    <p:extLst>
      <p:ext uri="{BB962C8B-B14F-4D97-AF65-F5344CB8AC3E}">
        <p14:creationId xmlns:p14="http://schemas.microsoft.com/office/powerpoint/2010/main" val="19310806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dirty="0"/>
          </a:p>
        </p:txBody>
      </p:sp>
      <p:sp>
        <p:nvSpPr>
          <p:cNvPr id="4" name="Header Placeholder 3"/>
          <p:cNvSpPr>
            <a:spLocks noGrp="1"/>
          </p:cNvSpPr>
          <p:nvPr>
            <p:ph type="hdr" sz="quarter" idx="12"/>
          </p:nvPr>
        </p:nvSpPr>
        <p:spPr/>
        <p:txBody>
          <a:bodyPr/>
          <a:lstStyle/>
          <a:p>
            <a:r>
              <a:rPr lang="en-US" dirty="0" smtClean="0"/>
              <a:t>Gym Management System</a:t>
            </a:r>
            <a:endParaRPr lang="en-US" dirty="0"/>
          </a:p>
        </p:txBody>
      </p:sp>
    </p:spTree>
    <p:extLst>
      <p:ext uri="{BB962C8B-B14F-4D97-AF65-F5344CB8AC3E}">
        <p14:creationId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dirty="0"/>
          </a:p>
        </p:txBody>
      </p:sp>
      <p:sp>
        <p:nvSpPr>
          <p:cNvPr id="4" name="Header Placeholder 3"/>
          <p:cNvSpPr>
            <a:spLocks noGrp="1"/>
          </p:cNvSpPr>
          <p:nvPr>
            <p:ph type="hdr" sz="quarter" idx="12"/>
          </p:nvPr>
        </p:nvSpPr>
        <p:spPr/>
        <p:txBody>
          <a:bodyPr/>
          <a:lstStyle/>
          <a:p>
            <a:r>
              <a:rPr lang="en-US" dirty="0" smtClean="0"/>
              <a:t>Gym Management System</a:t>
            </a:r>
            <a:endParaRPr lang="en-US" dirty="0"/>
          </a:p>
        </p:txBody>
      </p:sp>
    </p:spTree>
    <p:extLst>
      <p:ext uri="{BB962C8B-B14F-4D97-AF65-F5344CB8AC3E}">
        <p14:creationId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Slide Number Placeholder 4"/>
          <p:cNvSpPr>
            <a:spLocks noGrp="1"/>
          </p:cNvSpPr>
          <p:nvPr>
            <p:ph type="sldNum" sz="quarter" idx="10"/>
          </p:nvPr>
        </p:nvSpPr>
        <p:spPr/>
        <p:txBody>
          <a:bodyPr/>
          <a:lstStyle/>
          <a:p>
            <a:fld id="{AC33C6C5-4BC2-4FA6-8F6A-733A298C7688}" type="slidenum">
              <a:rPr lang="en-IN" smtClean="0"/>
              <a:pPr/>
              <a:t>3</a:t>
            </a:fld>
            <a:endParaRPr lang="en-IN" dirty="0"/>
          </a:p>
        </p:txBody>
      </p:sp>
      <p:sp>
        <p:nvSpPr>
          <p:cNvPr id="4" name="Header Placeholder 3"/>
          <p:cNvSpPr>
            <a:spLocks noGrp="1"/>
          </p:cNvSpPr>
          <p:nvPr>
            <p:ph type="hdr" sz="quarter" idx="12"/>
          </p:nvPr>
        </p:nvSpPr>
        <p:spPr/>
        <p:txBody>
          <a:bodyPr/>
          <a:lstStyle/>
          <a:p>
            <a:r>
              <a:rPr lang="en-US" dirty="0" smtClean="0"/>
              <a:t>Gym Management System</a:t>
            </a:r>
            <a:endParaRPr lang="en-US" dirty="0"/>
          </a:p>
        </p:txBody>
      </p:sp>
    </p:spTree>
    <p:extLst>
      <p:ext uri="{BB962C8B-B14F-4D97-AF65-F5344CB8AC3E}">
        <p14:creationId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33C6C5-4BC2-4FA6-8F6A-733A298C7688}" type="slidenum">
              <a:rPr lang="en-IN" smtClean="0"/>
              <a:pPr/>
              <a:t>26</a:t>
            </a:fld>
            <a:endParaRPr lang="en-IN" dirty="0"/>
          </a:p>
        </p:txBody>
      </p:sp>
      <p:sp>
        <p:nvSpPr>
          <p:cNvPr id="6" name="Header Placeholder 5"/>
          <p:cNvSpPr>
            <a:spLocks noGrp="1"/>
          </p:cNvSpPr>
          <p:nvPr>
            <p:ph type="hdr" sz="quarter" idx="12"/>
          </p:nvPr>
        </p:nvSpPr>
        <p:spPr/>
        <p:txBody>
          <a:bodyPr/>
          <a:lstStyle/>
          <a:p>
            <a:r>
              <a:rPr lang="en-US" dirty="0" smtClean="0"/>
              <a:t>Gym Management System</a:t>
            </a:r>
            <a:endParaRPr lang="en-US" dirty="0"/>
          </a:p>
        </p:txBody>
      </p:sp>
    </p:spTree>
    <p:extLst>
      <p:ext uri="{BB962C8B-B14F-4D97-AF65-F5344CB8AC3E}">
        <p14:creationId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334241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17846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148864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304664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50006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smtClean="0"/>
              <a:t>2018 - 19</a:t>
            </a:r>
            <a:endParaRPr lang="en-US" dirty="0"/>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142548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Dept. of CSE,RNSIT</a:t>
            </a:r>
            <a:endParaRPr lang="en-US" dirty="0"/>
          </a:p>
        </p:txBody>
      </p:sp>
      <p:sp>
        <p:nvSpPr>
          <p:cNvPr id="8" name="Footer Placeholder 7"/>
          <p:cNvSpPr>
            <a:spLocks noGrp="1"/>
          </p:cNvSpPr>
          <p:nvPr>
            <p:ph type="ftr" sz="quarter" idx="11"/>
          </p:nvPr>
        </p:nvSpPr>
        <p:spPr/>
        <p:txBody>
          <a:bodyPr/>
          <a:lstStyle/>
          <a:p>
            <a:r>
              <a:rPr lang="en-US" dirty="0" smtClean="0"/>
              <a:t>2018 - 19</a:t>
            </a:r>
            <a:endParaRPr lang="en-US" dirty="0"/>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27687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Dept. of CSE,RNSIT</a:t>
            </a:r>
            <a:endParaRPr lang="en-US" dirty="0"/>
          </a:p>
        </p:txBody>
      </p:sp>
      <p:sp>
        <p:nvSpPr>
          <p:cNvPr id="4" name="Footer Placeholder 3"/>
          <p:cNvSpPr>
            <a:spLocks noGrp="1"/>
          </p:cNvSpPr>
          <p:nvPr>
            <p:ph type="ftr" sz="quarter" idx="11"/>
          </p:nvPr>
        </p:nvSpPr>
        <p:spPr/>
        <p:txBody>
          <a:bodyPr/>
          <a:lstStyle/>
          <a:p>
            <a:r>
              <a:rPr lang="en-US" dirty="0" smtClean="0"/>
              <a:t>2018 - 19</a:t>
            </a:r>
            <a:endParaRPr lang="en-US" dirty="0"/>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181361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Dept. of CSE,RNSIT</a:t>
            </a:r>
            <a:endParaRPr lang="en-US" dirty="0"/>
          </a:p>
        </p:txBody>
      </p:sp>
      <p:sp>
        <p:nvSpPr>
          <p:cNvPr id="3" name="Footer Placeholder 2"/>
          <p:cNvSpPr>
            <a:spLocks noGrp="1"/>
          </p:cNvSpPr>
          <p:nvPr>
            <p:ph type="ftr" sz="quarter" idx="11"/>
          </p:nvPr>
        </p:nvSpPr>
        <p:spPr/>
        <p:txBody>
          <a:bodyPr/>
          <a:lstStyle/>
          <a:p>
            <a:r>
              <a:rPr lang="en-US" dirty="0" smtClean="0"/>
              <a:t>2018 - 19</a:t>
            </a:r>
            <a:endParaRPr lang="en-US" dirty="0"/>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286108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smtClean="0"/>
              <a:t>2018 - 19</a:t>
            </a:r>
            <a:endParaRPr lang="en-US" dirty="0"/>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205608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smtClean="0"/>
              <a:t>2018 - 19</a:t>
            </a:r>
            <a:endParaRPr lang="en-US" dirty="0"/>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dirty="0"/>
          </a:p>
        </p:txBody>
      </p:sp>
    </p:spTree>
    <p:extLst>
      <p:ext uri="{BB962C8B-B14F-4D97-AF65-F5344CB8AC3E}">
        <p14:creationId xmlns:p14="http://schemas.microsoft.com/office/powerpoint/2010/main" val="345397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Dept. of CSE,RNSIT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2018 - 19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dirty="0"/>
          </a:p>
        </p:txBody>
      </p:sp>
    </p:spTree>
    <p:extLst>
      <p:ext uri="{BB962C8B-B14F-4D97-AF65-F5344CB8AC3E}">
        <p14:creationId xmlns:p14="http://schemas.microsoft.com/office/powerpoint/2010/main" val="3594477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510814"/>
            <a:ext cx="7922447" cy="1511123"/>
          </a:xfrm>
        </p:spPr>
        <p:txBody>
          <a:bodyPr>
            <a:noAutofit/>
          </a:bodyPr>
          <a:lstStyle/>
          <a:p>
            <a:pPr algn="ctr">
              <a:lnSpc>
                <a:spcPct val="100000"/>
              </a:lnSpc>
            </a:pPr>
            <a:r>
              <a:rPr lang="en-US" sz="2400" b="1" dirty="0">
                <a:latin typeface="Trebuchet MS" panose="020B0603020202020204" pitchFamily="34" charset="0"/>
                <a:cs typeface="Times New Roman" pitchFamily="18" charset="0"/>
              </a:rPr>
              <a:t>Project Presentation &amp; Demonstration</a:t>
            </a:r>
            <a:br>
              <a:rPr lang="en-US" sz="2400" b="1" dirty="0">
                <a:latin typeface="Trebuchet MS" panose="020B0603020202020204" pitchFamily="34" charset="0"/>
                <a:cs typeface="Times New Roman" pitchFamily="18" charset="0"/>
              </a:rPr>
            </a:br>
            <a:r>
              <a:rPr lang="en-US" sz="2400" b="1" dirty="0">
                <a:latin typeface="Trebuchet MS" panose="020B0603020202020204" pitchFamily="34" charset="0"/>
                <a:cs typeface="Times New Roman" pitchFamily="18" charset="0"/>
              </a:rPr>
              <a:t>on </a:t>
            </a:r>
            <a:br>
              <a:rPr lang="en-US" sz="2400" b="1" dirty="0">
                <a:latin typeface="Trebuchet MS" panose="020B0603020202020204" pitchFamily="34" charset="0"/>
                <a:cs typeface="Times New Roman" pitchFamily="18" charset="0"/>
              </a:rPr>
            </a:br>
            <a:r>
              <a:rPr lang="en-US" sz="2400" b="1" dirty="0" smtClean="0">
                <a:latin typeface="Trebuchet MS" panose="020B0603020202020204" pitchFamily="34" charset="0"/>
                <a:cs typeface="Times New Roman" pitchFamily="18" charset="0"/>
              </a:rPr>
              <a:t>“Title: Gym Database Management System”</a:t>
            </a:r>
            <a:endParaRPr lang="en-IN" sz="2400" b="1" dirty="0">
              <a:solidFill>
                <a:srgbClr val="0070C0"/>
              </a:solidFill>
              <a:latin typeface="Trebuchet MS" panose="020B0603020202020204" pitchFamily="34" charset="0"/>
              <a:cs typeface="Times New Roman" pitchFamily="18" charset="0"/>
            </a:endParaRPr>
          </a:p>
        </p:txBody>
      </p:sp>
      <p:sp>
        <p:nvSpPr>
          <p:cNvPr id="3" name="Subtitle 2"/>
          <p:cNvSpPr>
            <a:spLocks noGrp="1"/>
          </p:cNvSpPr>
          <p:nvPr>
            <p:ph type="subTitle" idx="1"/>
          </p:nvPr>
        </p:nvSpPr>
        <p:spPr>
          <a:xfrm>
            <a:off x="2088301" y="2928215"/>
            <a:ext cx="3507633" cy="2526356"/>
          </a:xfrm>
        </p:spPr>
        <p:txBody>
          <a:bodyPr>
            <a:normAutofit/>
          </a:bodyPr>
          <a:lstStyle/>
          <a:p>
            <a:pPr algn="l"/>
            <a:r>
              <a:rPr lang="en-US" sz="2800" dirty="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Students:          </a:t>
            </a:r>
            <a:endParaRPr lang="en-US" sz="2000" dirty="0">
              <a:latin typeface="Trebuchet MS" panose="020B0603020202020204" pitchFamily="34" charset="0"/>
              <a:cs typeface="Times New Roman" pitchFamily="18" charset="0"/>
            </a:endParaRPr>
          </a:p>
          <a:p>
            <a:pPr marL="457200" indent="-457200" algn="l">
              <a:spcBef>
                <a:spcPts val="0"/>
              </a:spcBef>
              <a:buFont typeface="+mj-lt"/>
              <a:buAutoNum type="arabicPeriod"/>
            </a:pPr>
            <a:r>
              <a:rPr lang="en-US" sz="2000" b="1" dirty="0" smtClean="0">
                <a:latin typeface="Trebuchet MS" panose="020B0603020202020204" pitchFamily="34" charset="0"/>
                <a:cs typeface="Times New Roman" pitchFamily="18" charset="0"/>
              </a:rPr>
              <a:t>Nitheesh Shetty </a:t>
            </a:r>
            <a:r>
              <a:rPr lang="en-US" sz="2000" dirty="0" smtClean="0">
                <a:latin typeface="Trebuchet MS" panose="020B0603020202020204" pitchFamily="34" charset="0"/>
                <a:cs typeface="Times New Roman" pitchFamily="18" charset="0"/>
              </a:rPr>
              <a:t>(1RN19CS091)</a:t>
            </a:r>
            <a:endParaRPr lang="en-US" sz="2000" dirty="0">
              <a:latin typeface="Trebuchet MS" panose="020B0603020202020204" pitchFamily="34" charset="0"/>
              <a:cs typeface="Times New Roman" pitchFamily="18" charset="0"/>
            </a:endParaRPr>
          </a:p>
          <a:p>
            <a:pPr marL="457200" indent="-457200" algn="l">
              <a:spcBef>
                <a:spcPts val="0"/>
              </a:spcBef>
              <a:buFont typeface="+mj-lt"/>
              <a:buAutoNum type="arabicPeriod"/>
            </a:pPr>
            <a:r>
              <a:rPr lang="en-US" sz="2000" b="1" dirty="0" smtClean="0">
                <a:latin typeface="Trebuchet MS" panose="020B0603020202020204" pitchFamily="34" charset="0"/>
                <a:cs typeface="Times New Roman" pitchFamily="18" charset="0"/>
              </a:rPr>
              <a:t>Nitish K </a:t>
            </a:r>
            <a:r>
              <a:rPr lang="en-US" sz="2000" dirty="0" smtClean="0">
                <a:latin typeface="Trebuchet MS" panose="020B0603020202020204" pitchFamily="34" charset="0"/>
                <a:cs typeface="Times New Roman" pitchFamily="18" charset="0"/>
              </a:rPr>
              <a:t>(1RN19CS092)</a:t>
            </a:r>
            <a:endParaRPr lang="en-US" sz="2000" dirty="0">
              <a:latin typeface="Trebuchet MS" panose="020B0603020202020204" pitchFamily="34" charset="0"/>
              <a:cs typeface="Times New Roman" pitchFamily="18" charset="0"/>
            </a:endParaRPr>
          </a:p>
          <a:p>
            <a:pPr marL="457200" indent="-457200" algn="l">
              <a:spcBef>
                <a:spcPts val="0"/>
              </a:spcBef>
              <a:buFont typeface="+mj-lt"/>
              <a:buAutoNum type="arabicPeriod"/>
            </a:pPr>
            <a:r>
              <a:rPr lang="en-US" sz="2000" b="1" dirty="0" smtClean="0">
                <a:latin typeface="Trebuchet MS" panose="020B0603020202020204" pitchFamily="34" charset="0"/>
                <a:cs typeface="Times New Roman" pitchFamily="18" charset="0"/>
              </a:rPr>
              <a:t>Rakshith BK </a:t>
            </a:r>
            <a:r>
              <a:rPr lang="en-US" sz="2000" dirty="0" smtClean="0">
                <a:latin typeface="Trebuchet MS" panose="020B0603020202020204" pitchFamily="34" charset="0"/>
                <a:cs typeface="Times New Roman" pitchFamily="18" charset="0"/>
              </a:rPr>
              <a:t>(1RN19CS108)</a:t>
            </a:r>
          </a:p>
          <a:p>
            <a:pPr marL="457200" indent="-457200" algn="l">
              <a:spcBef>
                <a:spcPts val="0"/>
              </a:spcBef>
              <a:buFont typeface="+mj-lt"/>
              <a:buAutoNum type="arabicPeriod"/>
            </a:pPr>
            <a:r>
              <a:rPr lang="en-US" sz="2000" b="1" dirty="0" smtClean="0">
                <a:latin typeface="Trebuchet MS" panose="020B0603020202020204" pitchFamily="34" charset="0"/>
                <a:cs typeface="Times New Roman" pitchFamily="18" charset="0"/>
              </a:rPr>
              <a:t>Rajatha Bangera</a:t>
            </a:r>
          </a:p>
          <a:p>
            <a:pPr algn="l">
              <a:spcBef>
                <a:spcPts val="0"/>
              </a:spcBef>
            </a:pPr>
            <a:r>
              <a:rPr lang="en-US" sz="2000" b="1" dirty="0">
                <a:latin typeface="Trebuchet MS" panose="020B0603020202020204" pitchFamily="34" charset="0"/>
                <a:cs typeface="Times New Roman" pitchFamily="18" charset="0"/>
              </a:rPr>
              <a:t> </a:t>
            </a:r>
            <a:r>
              <a:rPr lang="en-US" sz="2000" b="1" dirty="0" smtClean="0">
                <a:latin typeface="Trebuchet MS" panose="020B0603020202020204" pitchFamily="34" charset="0"/>
                <a:cs typeface="Times New Roman" pitchFamily="18" charset="0"/>
              </a:rPr>
              <a:t>     </a:t>
            </a:r>
            <a:r>
              <a:rPr lang="en-US" sz="2000" dirty="0" smtClean="0">
                <a:latin typeface="Trebuchet MS" panose="020B0603020202020204" pitchFamily="34" charset="0"/>
                <a:cs typeface="Times New Roman" pitchFamily="18" charset="0"/>
              </a:rPr>
              <a:t>(1RN20CS411)</a:t>
            </a:r>
            <a:endParaRPr lang="en-US" sz="2000" dirty="0">
              <a:latin typeface="Trebuchet MS" panose="020B0603020202020204" pitchFamily="34" charset="0"/>
              <a:cs typeface="Times New Roman" pitchFamily="18" charset="0"/>
            </a:endParaRPr>
          </a:p>
          <a:p>
            <a:pPr marL="457200" indent="-457200" algn="l">
              <a:spcBef>
                <a:spcPts val="0"/>
              </a:spcBef>
              <a:buFont typeface="+mj-lt"/>
              <a:buAutoNum type="arabicPeriod"/>
            </a:pPr>
            <a:endParaRPr lang="en-US" sz="2000" dirty="0">
              <a:latin typeface="Trebuchet MS" panose="020B0603020202020204" pitchFamily="34" charset="0"/>
              <a:cs typeface="Times New Roman" pitchFamily="18" charset="0"/>
            </a:endParaRPr>
          </a:p>
          <a:p>
            <a:pPr marL="457200" indent="-457200" algn="l">
              <a:spcBef>
                <a:spcPts val="0"/>
              </a:spcBef>
              <a:buFont typeface="+mj-lt"/>
              <a:buAutoNum type="arabicPeriod"/>
            </a:pPr>
            <a:endParaRPr lang="en-US" sz="2000" dirty="0">
              <a:latin typeface="Trebuchet MS" panose="020B0603020202020204" pitchFamily="34" charset="0"/>
              <a:cs typeface="Times New Roman" pitchFamily="18" charset="0"/>
            </a:endParaRPr>
          </a:p>
          <a:p>
            <a:pPr marL="457200" indent="-457200" algn="l">
              <a:spcBef>
                <a:spcPts val="0"/>
              </a:spcBef>
              <a:buFont typeface="+mj-lt"/>
              <a:buAutoNum type="arabicPeriod"/>
            </a:pPr>
            <a:endParaRPr lang="en-IN" sz="2000" dirty="0">
              <a:latin typeface="Trebuchet MS" panose="020B0603020202020204" pitchFamily="34" charset="0"/>
              <a:cs typeface="Times New Roman" pitchFamily="18" charset="0"/>
            </a:endParaRPr>
          </a:p>
        </p:txBody>
      </p:sp>
      <p:sp>
        <p:nvSpPr>
          <p:cNvPr id="4" name="TextBox 3"/>
          <p:cNvSpPr txBox="1"/>
          <p:nvPr/>
        </p:nvSpPr>
        <p:spPr>
          <a:xfrm>
            <a:off x="7024694" y="3143248"/>
            <a:ext cx="3214710" cy="2000548"/>
          </a:xfrm>
          <a:prstGeom prst="rect">
            <a:avLst/>
          </a:prstGeom>
          <a:noFill/>
        </p:spPr>
        <p:txBody>
          <a:bodyPr wrap="square" rtlCol="0">
            <a:spAutoFit/>
          </a:bodyPr>
          <a:lstStyle/>
          <a:p>
            <a:r>
              <a:rPr lang="en-US" sz="2000" dirty="0">
                <a:latin typeface="Trebuchet MS" panose="020B0603020202020204" pitchFamily="34" charset="0"/>
                <a:cs typeface="Times New Roman" pitchFamily="18" charset="0"/>
              </a:rPr>
              <a:t>Guide:</a:t>
            </a:r>
          </a:p>
          <a:p>
            <a:r>
              <a:rPr lang="en-US" sz="2000" dirty="0">
                <a:latin typeface="Trebuchet MS" panose="020B0603020202020204" pitchFamily="34" charset="0"/>
                <a:cs typeface="Times New Roman" pitchFamily="18" charset="0"/>
              </a:rPr>
              <a:t>Prof. </a:t>
            </a:r>
            <a:r>
              <a:rPr lang="en-US" sz="2000" dirty="0" smtClean="0">
                <a:latin typeface="Trebuchet MS" panose="020B0603020202020204" pitchFamily="34" charset="0"/>
                <a:cs typeface="Times New Roman" pitchFamily="18" charset="0"/>
              </a:rPr>
              <a:t>Vidya.Y.</a:t>
            </a:r>
            <a:endParaRPr lang="en-US" sz="2000" dirty="0">
              <a:latin typeface="Trebuchet MS" panose="020B0603020202020204" pitchFamily="34" charset="0"/>
              <a:cs typeface="Times New Roman" pitchFamily="18" charset="0"/>
            </a:endParaRPr>
          </a:p>
          <a:p>
            <a:r>
              <a:rPr lang="en-US" sz="1600" dirty="0">
                <a:latin typeface="Trebuchet MS" panose="020B0603020202020204" pitchFamily="34" charset="0"/>
                <a:cs typeface="Times New Roman" pitchFamily="18" charset="0"/>
              </a:rPr>
              <a:t>Asst. Prof. Dept. of CSE, RNSIT</a:t>
            </a:r>
          </a:p>
          <a:p>
            <a:endParaRPr lang="en-US" sz="1600" dirty="0">
              <a:latin typeface="Trebuchet MS" panose="020B0603020202020204" pitchFamily="34" charset="0"/>
              <a:cs typeface="Times New Roman" pitchFamily="18" charset="0"/>
            </a:endParaRPr>
          </a:p>
          <a:p>
            <a:r>
              <a:rPr lang="en-US" sz="2000" dirty="0">
                <a:latin typeface="Trebuchet MS" panose="020B0603020202020204" pitchFamily="34" charset="0"/>
                <a:cs typeface="Times New Roman" pitchFamily="18" charset="0"/>
              </a:rPr>
              <a:t>Guide(External-optional):</a:t>
            </a:r>
            <a:endParaRPr lang="en-US" sz="1600" dirty="0">
              <a:latin typeface="Trebuchet MS" panose="020B0603020202020204" pitchFamily="34" charset="0"/>
              <a:cs typeface="Times New Roman" pitchFamily="18" charset="0"/>
            </a:endParaRPr>
          </a:p>
          <a:p>
            <a:r>
              <a:rPr lang="en-US" sz="1600" dirty="0">
                <a:latin typeface="Trebuchet MS" panose="020B0603020202020204" pitchFamily="34" charset="0"/>
                <a:cs typeface="Times New Roman" pitchFamily="18" charset="0"/>
              </a:rPr>
              <a:t> Name: </a:t>
            </a:r>
          </a:p>
          <a:p>
            <a:r>
              <a:rPr lang="en-US" sz="1600" dirty="0">
                <a:latin typeface="Trebuchet MS" panose="020B0603020202020204" pitchFamily="34" charset="0"/>
                <a:cs typeface="Times New Roman" pitchFamily="18" charset="0"/>
              </a:rPr>
              <a:t> Designation &amp; Organization</a:t>
            </a: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4577" name="Object 1"/>
          <p:cNvGraphicFramePr>
            <a:graphicFrameLocks noChangeAspect="1"/>
          </p:cNvGraphicFramePr>
          <p:nvPr>
            <p:extLst>
              <p:ext uri="{D42A27DB-BD31-4B8C-83A1-F6EECF244321}">
                <p14:modId xmlns:p14="http://schemas.microsoft.com/office/powerpoint/2010/main" val="3151857557"/>
              </p:ext>
            </p:extLst>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091" name="Picture" r:id="rId4" imgW="1408176" imgH="2011680" progId="Word.Picture.8">
                  <p:embed/>
                </p:oleObj>
              </mc:Choice>
              <mc:Fallback>
                <p:oleObj name="Picture" r:id="rId4" imgW="1408176" imgH="20116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4" y="336036"/>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107996"/>
          </a:xfrm>
          <a:prstGeom prst="rect">
            <a:avLst/>
          </a:prstGeom>
        </p:spPr>
        <p:txBody>
          <a:bodyPr wrap="square">
            <a:spAutoFit/>
          </a:bodyPr>
          <a:lstStyle/>
          <a:p>
            <a:pPr lvl="0" algn="ctr" fontAlgn="base">
              <a:spcBef>
                <a:spcPct val="0"/>
              </a:spcBef>
              <a:spcAft>
                <a:spcPct val="0"/>
              </a:spcAft>
            </a:pPr>
            <a:r>
              <a:rPr lang="en-US" b="1" dirty="0">
                <a:solidFill>
                  <a:srgbClr val="FF0000"/>
                </a:solidFill>
                <a:latin typeface="Trebuchet MS" panose="020B0603020202020204" pitchFamily="34" charset="0"/>
                <a:ea typeface="Times New Roman" pitchFamily="18" charset="0"/>
                <a:cs typeface="Times New Roman" pitchFamily="18" charset="0"/>
              </a:rPr>
              <a:t>Department of Computer Science and Engineering</a:t>
            </a:r>
            <a:endParaRPr lang="en-US" dirty="0">
              <a:solidFill>
                <a:srgbClr val="FF0000"/>
              </a:solidFill>
              <a:latin typeface="Trebuchet MS" panose="020B0603020202020204" pitchFamily="34" charset="0"/>
              <a:cs typeface="Times New Roman" pitchFamily="18" charset="0"/>
            </a:endParaRPr>
          </a:p>
          <a:p>
            <a:pPr lvl="0" algn="ctr" eaLnBrk="0" fontAlgn="base" hangingPunct="0">
              <a:spcBef>
                <a:spcPct val="0"/>
              </a:spcBef>
              <a:spcAft>
                <a:spcPct val="0"/>
              </a:spcAft>
            </a:pPr>
            <a:r>
              <a:rPr lang="en-US" sz="2800" b="1" dirty="0">
                <a:solidFill>
                  <a:srgbClr val="FF0000"/>
                </a:solidFill>
                <a:latin typeface="Trebuchet MS" panose="020B0603020202020204" pitchFamily="34"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a:solidFill>
                  <a:srgbClr val="FF0000"/>
                </a:solidFill>
                <a:latin typeface="Trebuchet MS" panose="020B0603020202020204" pitchFamily="34" charset="0"/>
                <a:cs typeface="Times New Roman" pitchFamily="18" charset="0"/>
              </a:rPr>
              <a:t>2021-22</a:t>
            </a:r>
            <a:endParaRPr lang="en-US" sz="2000" dirty="0">
              <a:solidFill>
                <a:srgbClr val="FF0000"/>
              </a:solidFill>
              <a:latin typeface="Trebuchet MS" panose="020B0603020202020204" pitchFamily="34" charset="0"/>
              <a:cs typeface="Times New Roman" pitchFamily="18" charset="0"/>
            </a:endParaRPr>
          </a:p>
        </p:txBody>
      </p:sp>
      <p:pic>
        <p:nvPicPr>
          <p:cNvPr id="24580" name="Picture 1" descr="G:\RNSITLOGO.jpg"/>
          <p:cNvPicPr>
            <a:picLocks noChangeAspect="1" noChangeArrowheads="1"/>
          </p:cNvPicPr>
          <p:nvPr/>
        </p:nvPicPr>
        <p:blipFill>
          <a:blip r:embed="rId6" cstate="print"/>
          <a:srcRect/>
          <a:stretch>
            <a:fillRect/>
          </a:stretch>
        </p:blipFill>
        <p:spPr bwMode="auto">
          <a:xfrm>
            <a:off x="5595934" y="4248565"/>
            <a:ext cx="1000132" cy="1070141"/>
          </a:xfrm>
          <a:prstGeom prst="rect">
            <a:avLst/>
          </a:prstGeom>
          <a:noFill/>
          <a:ln w="9525">
            <a:noFill/>
            <a:miter lim="800000"/>
            <a:headEnd/>
            <a:tailEnd/>
          </a:ln>
        </p:spPr>
      </p:pic>
    </p:spTree>
    <p:extLst>
      <p:ext uri="{BB962C8B-B14F-4D97-AF65-F5344CB8AC3E}">
        <p14:creationId xmlns:p14="http://schemas.microsoft.com/office/powerpoint/2010/main" val="127990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400" dirty="0">
                <a:solidFill>
                  <a:srgbClr val="C00000"/>
                </a:solidFill>
                <a:latin typeface="Times New Roman" pitchFamily="18" charset="0"/>
                <a:cs typeface="Times New Roman" pitchFamily="18" charset="0"/>
              </a:rPr>
              <a:t/>
            </a:r>
            <a:br>
              <a:rPr lang="en-US" sz="2400" dirty="0">
                <a:solidFill>
                  <a:srgbClr val="C00000"/>
                </a:solidFill>
                <a:latin typeface="Times New Roman" pitchFamily="18" charset="0"/>
                <a:cs typeface="Times New Roman" pitchFamily="18" charset="0"/>
              </a:rPr>
            </a:br>
            <a:r>
              <a:rPr lang="en-US" sz="3600" b="1" dirty="0">
                <a:solidFill>
                  <a:srgbClr val="C00000"/>
                </a:solidFill>
                <a:latin typeface="Trebuchet MS" panose="020B0603020202020204" pitchFamily="34" charset="0"/>
                <a:cs typeface="Times New Roman" pitchFamily="18" charset="0"/>
              </a:rPr>
              <a:t>SYSTEM ARCHITECTURE/BLOCK DIAGRAM</a:t>
            </a:r>
            <a:r>
              <a:rPr lang="en-US" sz="1800" dirty="0">
                <a:solidFill>
                  <a:prstClr val="black"/>
                </a:solidFill>
                <a:latin typeface="Times New Roman" pitchFamily="18" charset="0"/>
                <a:cs typeface="Times New Roman" pitchFamily="18" charset="0"/>
              </a:rPr>
              <a:t/>
            </a:r>
            <a:br>
              <a:rPr lang="en-US" sz="1800" dirty="0">
                <a:solidFill>
                  <a:prstClr val="black"/>
                </a:solidFill>
                <a:latin typeface="Times New Roman" pitchFamily="18" charset="0"/>
                <a:cs typeface="Times New Roman" pitchFamily="18" charset="0"/>
              </a:rPr>
            </a:br>
            <a:endParaRPr lang="en-US" sz="3600" dirty="0">
              <a:latin typeface="Trebuchet MS" panose="020B0603020202020204" pitchFamily="34"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2020-2021</a:t>
            </a:r>
            <a:endParaRPr lang="en-US" dirty="0"/>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10</a:t>
            </a:fld>
            <a:endParaRPr lang="en-US" dirty="0"/>
          </a:p>
        </p:txBody>
      </p:sp>
      <p:pic>
        <p:nvPicPr>
          <p:cNvPr id="7" name="Content Placeholder 6"/>
          <p:cNvPicPr>
            <a:picLocks noGrp="1"/>
          </p:cNvPicPr>
          <p:nvPr>
            <p:ph idx="1"/>
          </p:nvPr>
        </p:nvPicPr>
        <p:blipFill>
          <a:blip r:embed="rId2"/>
          <a:stretch>
            <a:fillRect/>
          </a:stretch>
        </p:blipFill>
        <p:spPr>
          <a:xfrm>
            <a:off x="1867989" y="1789611"/>
            <a:ext cx="8386354" cy="3454696"/>
          </a:xfrm>
          <a:prstGeom prst="rect">
            <a:avLst/>
          </a:prstGeom>
        </p:spPr>
      </p:pic>
    </p:spTree>
    <p:extLst>
      <p:ext uri="{BB962C8B-B14F-4D97-AF65-F5344CB8AC3E}">
        <p14:creationId xmlns:p14="http://schemas.microsoft.com/office/powerpoint/2010/main" val="348850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429356" cy="1143000"/>
          </a:xfrm>
        </p:spPr>
        <p:txBody>
          <a:bodyPr>
            <a:normAutofit fontScale="90000"/>
          </a:bodyPr>
          <a:lstStyle/>
          <a:p>
            <a:pPr marL="342900" indent="-342900" algn="ctr">
              <a:spcBef>
                <a:spcPct val="20000"/>
              </a:spcBef>
            </a:pPr>
            <a:r>
              <a:rPr lang="en-US" sz="3100" dirty="0" smtClean="0">
                <a:solidFill>
                  <a:srgbClr val="C00000"/>
                </a:solidFill>
                <a:latin typeface="Times New Roman" pitchFamily="18" charset="0"/>
                <a:ea typeface="+mn-ea"/>
                <a:cs typeface="Times New Roman" pitchFamily="18" charset="0"/>
              </a:rPr>
              <a:t/>
            </a:r>
            <a:br>
              <a:rPr lang="en-US" sz="3100" dirty="0" smtClean="0">
                <a:solidFill>
                  <a:srgbClr val="C00000"/>
                </a:solidFill>
                <a:latin typeface="Times New Roman" pitchFamily="18" charset="0"/>
                <a:ea typeface="+mn-ea"/>
                <a:cs typeface="Times New Roman" pitchFamily="18" charset="0"/>
              </a:rPr>
            </a:br>
            <a:r>
              <a:rPr lang="en-US" b="1" dirty="0" smtClean="0">
                <a:solidFill>
                  <a:srgbClr val="C00000"/>
                </a:solidFill>
                <a:latin typeface="Trebuchet MS" panose="020B0603020202020204" pitchFamily="34" charset="0"/>
                <a:ea typeface="+mn-ea"/>
                <a:cs typeface="Times New Roman" pitchFamily="18" charset="0"/>
              </a:rPr>
              <a:t>SYSTEM ARCHITECTURE/BLOCK DIAGRAM</a:t>
            </a:r>
            <a:r>
              <a:rPr lang="en-US" sz="2400" dirty="0" smtClean="0">
                <a:solidFill>
                  <a:prstClr val="black"/>
                </a:solidFill>
                <a:latin typeface="Times New Roman" pitchFamily="18" charset="0"/>
                <a:ea typeface="+mn-ea"/>
                <a:cs typeface="Times New Roman" pitchFamily="18" charset="0"/>
              </a:rPr>
              <a:t/>
            </a:r>
            <a:br>
              <a:rPr lang="en-US" sz="2400" dirty="0" smtClean="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561704" y="1825625"/>
            <a:ext cx="10792096" cy="3828200"/>
          </a:xfrm>
        </p:spPr>
        <p:txBody>
          <a:bodyPr>
            <a:noAutofit/>
          </a:bodyPr>
          <a:lstStyle/>
          <a:p>
            <a:pPr lvl="1">
              <a:lnSpc>
                <a:spcPct val="100000"/>
              </a:lnSpc>
            </a:pPr>
            <a:r>
              <a:rPr lang="en-US" sz="2000" dirty="0">
                <a:latin typeface="Trebuchet MS" panose="020B0603020202020204" pitchFamily="34" charset="0"/>
                <a:cs typeface="Times New Roman" pitchFamily="18" charset="0"/>
              </a:rPr>
              <a:t>System </a:t>
            </a:r>
            <a:r>
              <a:rPr lang="en-US" sz="2000" dirty="0" smtClean="0">
                <a:latin typeface="Trebuchet MS" panose="020B0603020202020204" pitchFamily="34" charset="0"/>
                <a:cs typeface="Times New Roman" pitchFamily="18" charset="0"/>
              </a:rPr>
              <a:t>architecture: Four </a:t>
            </a:r>
            <a:r>
              <a:rPr lang="en-US" sz="2000" dirty="0">
                <a:latin typeface="Trebuchet MS" panose="020B0603020202020204" pitchFamily="34" charset="0"/>
                <a:cs typeface="Times New Roman" pitchFamily="18" charset="0"/>
              </a:rPr>
              <a:t>Tier architecture is a client–server </a:t>
            </a:r>
            <a:r>
              <a:rPr lang="en-US" sz="2000" dirty="0" smtClean="0">
                <a:latin typeface="Trebuchet MS" panose="020B0603020202020204" pitchFamily="34" charset="0"/>
                <a:cs typeface="Times New Roman" pitchFamily="18" charset="0"/>
              </a:rPr>
              <a:t>architecture.</a:t>
            </a:r>
          </a:p>
          <a:p>
            <a:pPr marL="914400" lvl="1" indent="-457200">
              <a:lnSpc>
                <a:spcPct val="100000"/>
              </a:lnSpc>
              <a:buFont typeface="+mj-lt"/>
              <a:buAutoNum type="arabicPeriod"/>
            </a:pPr>
            <a:r>
              <a:rPr lang="en-US" sz="2000" dirty="0">
                <a:latin typeface="Trebuchet MS" panose="020B0603020202020204" pitchFamily="34" charset="0"/>
                <a:cs typeface="Times New Roman" pitchFamily="18" charset="0"/>
              </a:rPr>
              <a:t>Presentation  </a:t>
            </a:r>
            <a:r>
              <a:rPr lang="en-US" sz="2000" dirty="0" smtClean="0">
                <a:latin typeface="Trebuchet MS" panose="020B0603020202020204" pitchFamily="34" charset="0"/>
                <a:cs typeface="Times New Roman" pitchFamily="18" charset="0"/>
              </a:rPr>
              <a:t>layer: This </a:t>
            </a:r>
            <a:r>
              <a:rPr lang="en-US" sz="2000" dirty="0">
                <a:latin typeface="Trebuchet MS" panose="020B0603020202020204" pitchFamily="34" charset="0"/>
                <a:cs typeface="Times New Roman" pitchFamily="18" charset="0"/>
              </a:rPr>
              <a:t>is the topmost level of the application. The presentation tier displays  information related to services such as browsing merchandise, purchasing and  shopping cart contents. </a:t>
            </a:r>
            <a:endParaRPr lang="en-US" sz="2000" dirty="0" smtClean="0">
              <a:latin typeface="Trebuchet MS" panose="020B0603020202020204" pitchFamily="34" charset="0"/>
              <a:cs typeface="Times New Roman" pitchFamily="18" charset="0"/>
            </a:endParaRPr>
          </a:p>
          <a:p>
            <a:pPr marL="914400" lvl="1" indent="-457200">
              <a:lnSpc>
                <a:spcPct val="100000"/>
              </a:lnSpc>
              <a:buFont typeface="+mj-lt"/>
              <a:buAutoNum type="arabicPeriod"/>
            </a:pPr>
            <a:r>
              <a:rPr lang="en-US" sz="2000" dirty="0" smtClean="0">
                <a:latin typeface="Trebuchet MS" panose="020B0603020202020204" pitchFamily="34" charset="0"/>
              </a:rPr>
              <a:t>Business  layer: Business layer or domain logic is the part of the program that encodes the real world business rules which determine how data can be created, stored, and changed.</a:t>
            </a:r>
          </a:p>
          <a:p>
            <a:pPr marL="914400" lvl="1" indent="-457200">
              <a:lnSpc>
                <a:spcPct val="100000"/>
              </a:lnSpc>
              <a:buFont typeface="+mj-lt"/>
              <a:buAutoNum type="arabicPeriod"/>
            </a:pPr>
            <a:r>
              <a:rPr lang="en-US" sz="2000" dirty="0" smtClean="0">
                <a:latin typeface="Trebuchet MS" panose="020B0603020202020204" pitchFamily="34" charset="0"/>
              </a:rPr>
              <a:t>Data  access layer: A Data Access Layer (DAL) in computer software, is a layer of computer program which provides simplified access to data stored in persistent storage.</a:t>
            </a:r>
          </a:p>
          <a:p>
            <a:pPr marL="800100" lvl="1" indent="-342900">
              <a:lnSpc>
                <a:spcPct val="100000"/>
              </a:lnSpc>
            </a:pPr>
            <a:endParaRPr lang="en-US" sz="2000" dirty="0" smtClean="0">
              <a:latin typeface="Times New Roman" pitchFamily="18" charset="0"/>
              <a:cs typeface="Times New Roman" pitchFamily="18" charset="0"/>
            </a:endParaRPr>
          </a:p>
          <a:p>
            <a:pPr marL="457200" lvl="1" indent="0">
              <a:lnSpc>
                <a:spcPct val="10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6" name="Slide Number Placeholder 5"/>
          <p:cNvSpPr>
            <a:spLocks noGrp="1"/>
          </p:cNvSpPr>
          <p:nvPr>
            <p:ph type="sldNum" sz="quarter" idx="12"/>
          </p:nvPr>
        </p:nvSpPr>
        <p:spPr/>
        <p:txBody>
          <a:bodyPr>
            <a:normAutofit/>
          </a:bodyPr>
          <a:lstStyle/>
          <a:p>
            <a:fld id="{8D76E3B0-E7CB-4A4B-BFAB-903D23419947}" type="slidenum">
              <a:rPr lang="en-IN" smtClean="0"/>
              <a:pPr/>
              <a:t>11</a:t>
            </a:fld>
            <a:endParaRPr lang="en-IN" dirty="0"/>
          </a:p>
        </p:txBody>
      </p:sp>
    </p:spTree>
    <p:extLst>
      <p:ext uri="{BB962C8B-B14F-4D97-AF65-F5344CB8AC3E}">
        <p14:creationId xmlns:p14="http://schemas.microsoft.com/office/powerpoint/2010/main" val="147756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solidFill>
                  <a:srgbClr val="C00000"/>
                </a:solidFill>
                <a:latin typeface="Times New Roman" pitchFamily="18" charset="0"/>
                <a:cs typeface="Times New Roman" pitchFamily="18" charset="0"/>
              </a:rPr>
              <a:t/>
            </a:r>
            <a:br>
              <a:rPr lang="en-US" sz="3100" dirty="0">
                <a:solidFill>
                  <a:srgbClr val="C00000"/>
                </a:solidFill>
                <a:latin typeface="Times New Roman" pitchFamily="18" charset="0"/>
                <a:cs typeface="Times New Roman" pitchFamily="18" charset="0"/>
              </a:rPr>
            </a:br>
            <a:r>
              <a:rPr lang="en-US" b="1" dirty="0">
                <a:solidFill>
                  <a:srgbClr val="C00000"/>
                </a:solidFill>
                <a:latin typeface="Trebuchet MS" panose="020B0603020202020204" pitchFamily="34" charset="0"/>
                <a:cs typeface="Times New Roman" pitchFamily="18" charset="0"/>
              </a:rPr>
              <a:t>SYSTEM ARCHITECTURE/BLOCK DIAGRAM</a:t>
            </a:r>
            <a:r>
              <a:rPr lang="en-US" sz="2400" dirty="0">
                <a:solidFill>
                  <a:prstClr val="black"/>
                </a:solidFill>
                <a:latin typeface="Times New Roman" pitchFamily="18" charset="0"/>
                <a:cs typeface="Times New Roman" pitchFamily="18" charset="0"/>
              </a:rPr>
              <a:t/>
            </a:r>
            <a:br>
              <a:rPr lang="en-US" sz="2400" dirty="0">
                <a:solidFill>
                  <a:prstClr val="black"/>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latin typeface="Trebuchet MS" panose="020B0603020202020204" pitchFamily="34" charset="0"/>
              </a:rPr>
              <a:t>This kind of model could be implemented by creating a class of data access methods that directly reference a corresponding set of database stored</a:t>
            </a:r>
            <a:r>
              <a:rPr lang="en-US" sz="2000" dirty="0" smtClean="0">
                <a:solidFill>
                  <a:srgbClr val="FF0000"/>
                </a:solidFill>
                <a:latin typeface="Trebuchet MS" panose="020B0603020202020204" pitchFamily="34" charset="0"/>
              </a:rPr>
              <a:t> </a:t>
            </a:r>
            <a:r>
              <a:rPr lang="en-US" sz="2000" dirty="0" smtClean="0">
                <a:latin typeface="Trebuchet MS" panose="020B0603020202020204" pitchFamily="34" charset="0"/>
              </a:rPr>
              <a:t>procedures.</a:t>
            </a:r>
          </a:p>
          <a:p>
            <a:pPr>
              <a:lnSpc>
                <a:spcPct val="200000"/>
              </a:lnSpc>
            </a:pPr>
            <a:r>
              <a:rPr lang="en-US" sz="2000" dirty="0" smtClean="0">
                <a:latin typeface="Trebuchet MS" panose="020B0603020202020204" pitchFamily="34" charset="0"/>
              </a:rPr>
              <a:t>Control layer: The control layer is responsible for the communication between business and presentation layer. It connects logic and data with each other and provides a better connectivity and separation between layers.</a:t>
            </a:r>
          </a:p>
          <a:p>
            <a:pPr>
              <a:lnSpc>
                <a:spcPct val="200000"/>
              </a:lnSpc>
            </a:pPr>
            <a:endParaRPr lang="en-US" sz="2000" dirty="0"/>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lstStyle/>
          <a:p>
            <a:fld id="{4C442D41-FF4A-46A6-A5B6-D9D1BC6ADE1D}" type="slidenum">
              <a:rPr lang="en-US" smtClean="0"/>
              <a:t>12</a:t>
            </a:fld>
            <a:endParaRPr lang="en-US" dirty="0"/>
          </a:p>
        </p:txBody>
      </p:sp>
    </p:spTree>
    <p:extLst>
      <p:ext uri="{BB962C8B-B14F-4D97-AF65-F5344CB8AC3E}">
        <p14:creationId xmlns:p14="http://schemas.microsoft.com/office/powerpoint/2010/main" val="190053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1160"/>
          </a:xfrm>
        </p:spPr>
        <p:txBody>
          <a:bodyPr>
            <a:normAutofit/>
          </a:bodyPr>
          <a:lstStyle/>
          <a:p>
            <a:pPr lvl="1" algn="ctr" rtl="0">
              <a:lnSpc>
                <a:spcPct val="90000"/>
              </a:lnSpc>
              <a:spcBef>
                <a:spcPct val="0"/>
              </a:spcBef>
            </a:pPr>
            <a:r>
              <a:rPr lang="en-US" sz="3200" dirty="0" smtClean="0">
                <a:solidFill>
                  <a:srgbClr val="FF0000"/>
                </a:solidFill>
                <a:latin typeface="Trebuchet MS" panose="020B0603020202020204" pitchFamily="34" charset="0"/>
                <a:cs typeface="Times New Roman" pitchFamily="18" charset="0"/>
              </a:rPr>
              <a:t>Data Flow Diagrams </a:t>
            </a:r>
            <a:endParaRPr lang="en-US" sz="3200" dirty="0">
              <a:solidFill>
                <a:srgbClr val="FF0000"/>
              </a:solidFill>
              <a:latin typeface="Trebuchet MS" panose="020B0603020202020204" pitchFamily="34"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13</a:t>
            </a:fld>
            <a:endParaRPr lang="en-US" dirty="0"/>
          </a:p>
        </p:txBody>
      </p:sp>
      <p:pic>
        <p:nvPicPr>
          <p:cNvPr id="7" name="Picture 6"/>
          <p:cNvPicPr>
            <a:picLocks noChangeAspect="1"/>
          </p:cNvPicPr>
          <p:nvPr/>
        </p:nvPicPr>
        <p:blipFill>
          <a:blip r:embed="rId2"/>
          <a:stretch>
            <a:fillRect/>
          </a:stretch>
        </p:blipFill>
        <p:spPr>
          <a:xfrm>
            <a:off x="2122544" y="1306286"/>
            <a:ext cx="7946912" cy="5030529"/>
          </a:xfrm>
          <a:prstGeom prst="rect">
            <a:avLst/>
          </a:prstGeom>
        </p:spPr>
      </p:pic>
      <p:cxnSp>
        <p:nvCxnSpPr>
          <p:cNvPr id="9" name="Straight Arrow Connector 8"/>
          <p:cNvCxnSpPr/>
          <p:nvPr/>
        </p:nvCxnSpPr>
        <p:spPr>
          <a:xfrm>
            <a:off x="4167051" y="2573383"/>
            <a:ext cx="966652"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479177" y="2481943"/>
            <a:ext cx="966652" cy="94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18047" y="2481943"/>
            <a:ext cx="1289039" cy="1339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38651" y="4245429"/>
            <a:ext cx="2612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956663" y="4258491"/>
            <a:ext cx="13063" cy="105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39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7348"/>
          </a:xfrm>
        </p:spPr>
        <p:txBody>
          <a:bodyPr>
            <a:normAutofit fontScale="90000"/>
          </a:bodyPr>
          <a:lstStyle/>
          <a:p>
            <a:pPr algn="ctr"/>
            <a:r>
              <a:rPr lang="en-US" dirty="0">
                <a:solidFill>
                  <a:srgbClr val="C00000"/>
                </a:solidFill>
                <a:latin typeface="Trebuchet MS" panose="020B0603020202020204" pitchFamily="34" charset="0"/>
                <a:cs typeface="Times New Roman" pitchFamily="18" charset="0"/>
              </a:rPr>
              <a:t/>
            </a:r>
            <a:br>
              <a:rPr lang="en-US" dirty="0">
                <a:solidFill>
                  <a:srgbClr val="C00000"/>
                </a:solidFill>
                <a:latin typeface="Trebuchet MS" panose="020B0603020202020204" pitchFamily="34" charset="0"/>
                <a:cs typeface="Times New Roman" pitchFamily="18" charset="0"/>
              </a:rPr>
            </a:br>
            <a:r>
              <a:rPr lang="en-US" sz="3600" b="1" dirty="0" smtClean="0">
                <a:solidFill>
                  <a:srgbClr val="C00000"/>
                </a:solidFill>
                <a:latin typeface="Trebuchet MS" panose="020B0603020202020204" pitchFamily="34" charset="0"/>
                <a:cs typeface="Times New Roman" pitchFamily="18" charset="0"/>
              </a:rPr>
              <a:t>IMPLEMENTATION</a:t>
            </a:r>
            <a:r>
              <a:rPr lang="en-US" dirty="0">
                <a:latin typeface="Trebuchet MS" panose="020B0603020202020204" pitchFamily="34" charset="0"/>
                <a:cs typeface="Times New Roman" pitchFamily="18" charset="0"/>
              </a:rPr>
              <a:t/>
            </a:r>
            <a:br>
              <a:rPr lang="en-US" dirty="0">
                <a:latin typeface="Trebuchet MS" panose="020B0603020202020204" pitchFamily="34" charset="0"/>
                <a:cs typeface="Times New Roman" pitchFamily="18" charset="0"/>
              </a:rPr>
            </a:br>
            <a:endParaRPr lang="en-US" b="1" dirty="0">
              <a:solidFill>
                <a:srgbClr val="C00000"/>
              </a:solidFill>
              <a:latin typeface="Trebuchet MS" panose="020B0603020202020204" pitchFamily="34" charset="0"/>
            </a:endParaRPr>
          </a:p>
        </p:txBody>
      </p:sp>
      <p:sp>
        <p:nvSpPr>
          <p:cNvPr id="3" name="Content Placeholder 2"/>
          <p:cNvSpPr>
            <a:spLocks noGrp="1"/>
          </p:cNvSpPr>
          <p:nvPr>
            <p:ph idx="1"/>
          </p:nvPr>
        </p:nvSpPr>
        <p:spPr>
          <a:xfrm>
            <a:off x="119137" y="1002474"/>
            <a:ext cx="11911753" cy="5353876"/>
          </a:xfrm>
        </p:spPr>
        <p:txBody>
          <a:bodyPr>
            <a:normAutofit fontScale="85000" lnSpcReduction="20000"/>
          </a:bodyPr>
          <a:lstStyle/>
          <a:p>
            <a:pPr marL="457200" lvl="1" indent="0">
              <a:buNone/>
            </a:pPr>
            <a:endParaRPr lang="en-US" sz="1400" dirty="0">
              <a:latin typeface="Trebuchet MS" panose="020B0603020202020204" pitchFamily="34" charset="0"/>
              <a:cs typeface="Times New Roman" pitchFamily="18" charset="0"/>
            </a:endParaRPr>
          </a:p>
          <a:p>
            <a:pPr marL="457200" lvl="1" indent="0">
              <a:buNone/>
            </a:pPr>
            <a:r>
              <a:rPr lang="en-US" sz="1400" dirty="0" smtClean="0">
                <a:latin typeface="Trebuchet MS" panose="020B0603020202020204" pitchFamily="34" charset="0"/>
                <a:cs typeface="Times New Roman" pitchFamily="18" charset="0"/>
              </a:rPr>
              <a:t>Pseudo code</a:t>
            </a:r>
          </a:p>
          <a:p>
            <a:pPr marL="450000" lvl="1" indent="0">
              <a:buNone/>
            </a:pPr>
            <a:r>
              <a:rPr lang="en-US" sz="1400" dirty="0">
                <a:latin typeface="Trebuchet MS" panose="020B0603020202020204" pitchFamily="34" charset="0"/>
                <a:cs typeface="Times New Roman" pitchFamily="18" charset="0"/>
              </a:rPr>
              <a:t>&lt;!DOCTYPE  html&gt;</a:t>
            </a:r>
          </a:p>
          <a:p>
            <a:pPr marL="450000" lvl="1" indent="0">
              <a:buNone/>
            </a:pPr>
            <a:r>
              <a:rPr lang="en-US" sz="1400" dirty="0">
                <a:latin typeface="Trebuchet MS" panose="020B0603020202020204" pitchFamily="34" charset="0"/>
                <a:cs typeface="Times New Roman" pitchFamily="18" charset="0"/>
              </a:rPr>
              <a:t>&lt;html&gt;</a:t>
            </a:r>
          </a:p>
          <a:p>
            <a:pPr marL="450000" lvl="1" indent="0">
              <a:buNone/>
            </a:pPr>
            <a:r>
              <a:rPr lang="en-US" sz="1400" dirty="0">
                <a:latin typeface="Trebuchet MS" panose="020B0603020202020204" pitchFamily="34" charset="0"/>
                <a:cs typeface="Times New Roman" pitchFamily="18" charset="0"/>
              </a:rPr>
              <a:t>&lt;head&gt;</a:t>
            </a:r>
          </a:p>
          <a:p>
            <a:pPr marL="450000" lvl="1" indent="0">
              <a:buNone/>
            </a:pPr>
            <a:r>
              <a:rPr lang="en-US" sz="1400" dirty="0">
                <a:latin typeface="Trebuchet MS" panose="020B0603020202020204" pitchFamily="34" charset="0"/>
                <a:cs typeface="Times New Roman" pitchFamily="18" charset="0"/>
              </a:rPr>
              <a:t>	&lt;title&gt;Freeman's Fitness&lt;/title&gt;</a:t>
            </a:r>
          </a:p>
          <a:p>
            <a:pPr marL="450000" lvl="1" indent="0">
              <a:buNone/>
            </a:pPr>
            <a:r>
              <a:rPr lang="en-US" sz="1400" dirty="0">
                <a:latin typeface="Trebuchet MS" panose="020B0603020202020204" pitchFamily="34" charset="0"/>
                <a:cs typeface="Times New Roman" pitchFamily="18" charset="0"/>
              </a:rPr>
              <a:t>	&lt;meta charset="UTF-8"&gt;</a:t>
            </a:r>
          </a:p>
          <a:p>
            <a:pPr marL="450000" lvl="1" indent="0">
              <a:buNone/>
            </a:pPr>
            <a:r>
              <a:rPr lang="en-US" sz="1400" dirty="0">
                <a:latin typeface="Trebuchet MS" panose="020B0603020202020204" pitchFamily="34" charset="0"/>
                <a:cs typeface="Times New Roman" pitchFamily="18" charset="0"/>
              </a:rPr>
              <a:t>    &lt;meta </a:t>
            </a:r>
            <a:r>
              <a:rPr lang="en-US" sz="1400" dirty="0" smtClean="0">
                <a:latin typeface="Trebuchet MS" panose="020B0603020202020204" pitchFamily="34" charset="0"/>
                <a:cs typeface="Times New Roman" pitchFamily="18" charset="0"/>
              </a:rPr>
              <a:t>http- equiv ="</a:t>
            </a:r>
            <a:r>
              <a:rPr lang="en-US" sz="1400" dirty="0">
                <a:latin typeface="Trebuchet MS" panose="020B0603020202020204" pitchFamily="34" charset="0"/>
                <a:cs typeface="Times New Roman" pitchFamily="18" charset="0"/>
              </a:rPr>
              <a:t>X-UA-Compatible" content="IE=edge"&gt;</a:t>
            </a:r>
          </a:p>
          <a:p>
            <a:pPr marL="450000" lvl="1" indent="0">
              <a:buNone/>
            </a:pPr>
            <a:r>
              <a:rPr lang="en-US" sz="1400" dirty="0">
                <a:latin typeface="Trebuchet MS" panose="020B0603020202020204" pitchFamily="34" charset="0"/>
                <a:cs typeface="Times New Roman" pitchFamily="18" charset="0"/>
              </a:rPr>
              <a:t>    &lt;meta name="viewport" content="width=device-width, initial-scale=1.0"&gt;</a:t>
            </a:r>
          </a:p>
          <a:p>
            <a:pPr marL="450000" lvl="1" indent="0">
              <a:buNone/>
            </a:pPr>
            <a:r>
              <a:rPr lang="en-US" sz="1400" dirty="0">
                <a:latin typeface="Trebuchet MS" panose="020B0603020202020204" pitchFamily="34" charset="0"/>
                <a:cs typeface="Times New Roman" pitchFamily="18" charset="0"/>
              </a:rPr>
              <a:t>    &lt;link rel="stylesheet" type="text/css" href="css/style.css"&gt;</a:t>
            </a:r>
          </a:p>
          <a:p>
            <a:pPr marL="450000" lvl="1" indent="0">
              <a:buNone/>
            </a:pPr>
            <a:r>
              <a:rPr lang="en-US" sz="1400" dirty="0">
                <a:latin typeface="Trebuchet MS" panose="020B0603020202020204" pitchFamily="34" charset="0"/>
                <a:cs typeface="Times New Roman" pitchFamily="18" charset="0"/>
              </a:rPr>
              <a:t>&lt;/head</a:t>
            </a:r>
            <a:r>
              <a:rPr lang="en-US" sz="1400" dirty="0" smtClean="0">
                <a:latin typeface="Trebuchet MS" panose="020B0603020202020204" pitchFamily="34" charset="0"/>
                <a:cs typeface="Times New Roman" pitchFamily="18" charset="0"/>
              </a:rPr>
              <a:t>&gt;</a:t>
            </a:r>
          </a:p>
          <a:p>
            <a:pPr marL="0" indent="0">
              <a:buNone/>
            </a:pPr>
            <a:r>
              <a:rPr lang="en-US" sz="1400" dirty="0" smtClean="0">
                <a:latin typeface="Trebuchet MS" panose="020B0603020202020204" pitchFamily="34" charset="0"/>
              </a:rPr>
              <a:t>           &lt;body&gt;</a:t>
            </a:r>
          </a:p>
          <a:p>
            <a:pPr marL="0" indent="0">
              <a:buNone/>
            </a:pPr>
            <a:r>
              <a:rPr lang="en-US" sz="1400" dirty="0" smtClean="0">
                <a:latin typeface="Trebuchet MS" panose="020B0603020202020204" pitchFamily="34" charset="0"/>
              </a:rPr>
              <a:t>		&lt;div class="logo"&gt;</a:t>
            </a:r>
          </a:p>
          <a:p>
            <a:pPr marL="0" indent="0">
              <a:buNone/>
            </a:pPr>
            <a:r>
              <a:rPr lang="en-US" sz="1400" dirty="0" smtClean="0">
                <a:latin typeface="Trebuchet MS" panose="020B0603020202020204" pitchFamily="34" charset="0"/>
              </a:rPr>
              <a:t>		&lt;a href="#"&gt;&lt;img src="images/gym.png" width="12%" alt="Freeman's Fitness"&gt;&lt;/a&gt;	</a:t>
            </a:r>
          </a:p>
          <a:p>
            <a:pPr marL="0" indent="0">
              <a:buNone/>
            </a:pPr>
            <a:r>
              <a:rPr lang="en-US" sz="1400" dirty="0" smtClean="0">
                <a:latin typeface="Trebuchet MS" panose="020B0603020202020204" pitchFamily="34" charset="0"/>
              </a:rPr>
              <a:t>		&lt;nav class="navbar"&gt;</a:t>
            </a:r>
          </a:p>
          <a:p>
            <a:pPr marL="0" indent="0">
              <a:buNone/>
            </a:pPr>
            <a:r>
              <a:rPr lang="en-US" sz="1400" dirty="0" smtClean="0">
                <a:latin typeface="Trebuchet MS" panose="020B0603020202020204" pitchFamily="34" charset="0"/>
              </a:rPr>
              <a:t>			&lt;a href="index.html"&gt;HomePage&lt;/a&gt;</a:t>
            </a:r>
          </a:p>
          <a:p>
            <a:pPr marL="0" indent="0">
              <a:buNone/>
            </a:pPr>
            <a:r>
              <a:rPr lang="en-US" sz="1400" dirty="0" smtClean="0">
                <a:latin typeface="Trebuchet MS" panose="020B0603020202020204" pitchFamily="34" charset="0"/>
              </a:rPr>
              <a:t>			&lt;a href="about.html"&gt;About&lt;/a&gt;</a:t>
            </a:r>
          </a:p>
          <a:p>
            <a:pPr marL="0" indent="0">
              <a:buNone/>
            </a:pPr>
            <a:r>
              <a:rPr lang="en-US" sz="1400" dirty="0" smtClean="0">
                <a:latin typeface="Trebuchet MS" panose="020B0603020202020204" pitchFamily="34" charset="0"/>
              </a:rPr>
              <a:t>			&lt;a href="fitnesscenter.html"&gt;Fitness_Center&lt;/a&gt;</a:t>
            </a:r>
          </a:p>
          <a:p>
            <a:pPr marL="0" indent="0">
              <a:buNone/>
            </a:pPr>
            <a:r>
              <a:rPr lang="en-US" sz="1400" dirty="0" smtClean="0">
                <a:latin typeface="Trebuchet MS" panose="020B0603020202020204" pitchFamily="34" charset="0"/>
              </a:rPr>
              <a:t>			&lt;a href="contact.html"&gt;Contact&lt;/a&gt;</a:t>
            </a:r>
          </a:p>
          <a:p>
            <a:pPr marL="0" indent="0">
              <a:buNone/>
            </a:pPr>
            <a:r>
              <a:rPr lang="en-US" sz="1400" dirty="0" smtClean="0">
                <a:latin typeface="Trebuchet MS" panose="020B0603020202020204" pitchFamily="34" charset="0"/>
              </a:rPr>
              <a:t>			&lt;a href="trainers.html"&gt;Trainers&lt;/a&gt;</a:t>
            </a:r>
          </a:p>
          <a:p>
            <a:pPr marL="0" indent="0">
              <a:buNone/>
            </a:pPr>
            <a:r>
              <a:rPr lang="en-US" sz="1400" dirty="0" smtClean="0">
                <a:latin typeface="Trebuchet MS" panose="020B0603020202020204" pitchFamily="34" charset="0"/>
              </a:rPr>
              <a:t>			&lt;a href="authors.html"&gt;Authors&lt;/a&gt;</a:t>
            </a:r>
          </a:p>
          <a:p>
            <a:pPr marL="0" indent="0">
              <a:buNone/>
            </a:pPr>
            <a:r>
              <a:rPr lang="en-US" sz="1400" dirty="0" smtClean="0">
                <a:latin typeface="Trebuchet MS" panose="020B0603020202020204" pitchFamily="34" charset="0"/>
              </a:rPr>
              <a:t>		&lt;/nav&gt;</a:t>
            </a:r>
          </a:p>
          <a:p>
            <a:pPr marL="0" indent="0">
              <a:buNone/>
            </a:pPr>
            <a:r>
              <a:rPr lang="en-US" sz="1400" dirty="0" smtClean="0">
                <a:latin typeface="Trebuchet MS" panose="020B0603020202020204" pitchFamily="34" charset="0"/>
              </a:rPr>
              <a:t>	&lt;/div&gt;</a:t>
            </a:r>
          </a:p>
          <a:p>
            <a:pPr marL="450000" lvl="1" indent="0">
              <a:buNone/>
            </a:pPr>
            <a:endParaRPr lang="en-US" sz="1400" dirty="0">
              <a:latin typeface="Trebuchet MS" panose="020B0603020202020204" pitchFamily="34" charset="0"/>
              <a:cs typeface="Times New Roman" pitchFamily="18" charset="0"/>
            </a:endParaRPr>
          </a:p>
        </p:txBody>
      </p:sp>
      <p:sp>
        <p:nvSpPr>
          <p:cNvPr id="4" name="Date Placeholder 3"/>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6" name="Slide Number Placeholder 5"/>
          <p:cNvSpPr>
            <a:spLocks noGrp="1"/>
          </p:cNvSpPr>
          <p:nvPr>
            <p:ph type="sldNum" sz="quarter" idx="12"/>
          </p:nvPr>
        </p:nvSpPr>
        <p:spPr/>
        <p:txBody>
          <a:bodyPr>
            <a:normAutofit/>
          </a:bodyPr>
          <a:lstStyle/>
          <a:p>
            <a:fld id="{8D76E3B0-E7CB-4A4B-BFAB-903D23419947}" type="slidenum">
              <a:rPr lang="en-IN" smtClean="0"/>
              <a:pPr/>
              <a:t>14</a:t>
            </a:fld>
            <a:endParaRPr lang="en-IN" dirty="0"/>
          </a:p>
        </p:txBody>
      </p:sp>
    </p:spTree>
    <p:extLst>
      <p:ext uri="{BB962C8B-B14F-4D97-AF65-F5344CB8AC3E}">
        <p14:creationId xmlns:p14="http://schemas.microsoft.com/office/powerpoint/2010/main" val="125622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rebuchet MS" panose="020B0603020202020204" pitchFamily="34" charset="0"/>
                <a:cs typeface="Times New Roman" pitchFamily="18" charset="0"/>
              </a:rPr>
              <a:t>IMPLEMENTATION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rebuchet MS" panose="020B0603020202020204" pitchFamily="34" charset="0"/>
              </a:rPr>
              <a:t>&lt;div class="middle"&gt;</a:t>
            </a:r>
          </a:p>
          <a:p>
            <a:pPr marL="0" indent="0">
              <a:buNone/>
            </a:pPr>
            <a:r>
              <a:rPr lang="en-US" dirty="0">
                <a:latin typeface="Trebuchet MS" panose="020B0603020202020204" pitchFamily="34" charset="0"/>
              </a:rPr>
              <a:t>			&lt;p&gt;A new way to build a healthier lifestyle&lt;/p&gt;</a:t>
            </a:r>
          </a:p>
          <a:p>
            <a:pPr marL="0" indent="0">
              <a:buNone/>
            </a:pPr>
            <a:r>
              <a:rPr lang="en-US" dirty="0">
                <a:latin typeface="Trebuchet MS" panose="020B0603020202020204" pitchFamily="34" charset="0"/>
              </a:rPr>
              <a:t>			&lt;h2&gt;IT'S ALL ABOUT WHAT YOU&lt;/h2&gt;</a:t>
            </a:r>
          </a:p>
          <a:p>
            <a:pPr marL="0" indent="0">
              <a:buNone/>
            </a:pPr>
            <a:r>
              <a:rPr lang="en-US" dirty="0">
                <a:latin typeface="Trebuchet MS" panose="020B0603020202020204" pitchFamily="34" charset="0"/>
              </a:rPr>
              <a:t>			&lt;h2&gt;CAN ACHIEVE&lt;/h2&gt;</a:t>
            </a:r>
          </a:p>
          <a:p>
            <a:pPr marL="0" indent="0">
              <a:buNone/>
            </a:pPr>
            <a:r>
              <a:rPr lang="en-US" dirty="0">
                <a:latin typeface="Trebuchet MS" panose="020B0603020202020204" pitchFamily="34" charset="0"/>
              </a:rPr>
              <a:t>			&lt;p&gt;Join the Freeman's Fitness and&lt;/p&gt;</a:t>
            </a:r>
          </a:p>
          <a:p>
            <a:pPr marL="0" indent="0">
              <a:buNone/>
            </a:pPr>
            <a:r>
              <a:rPr lang="en-US" dirty="0">
                <a:latin typeface="Trebuchet MS" panose="020B0603020202020204" pitchFamily="34" charset="0"/>
              </a:rPr>
              <a:t>			&lt;p&gt;empower yourself to make the changes you need to make&lt;/p&gt;</a:t>
            </a:r>
          </a:p>
          <a:p>
            <a:pPr marL="0" indent="0">
              <a:buNone/>
            </a:pPr>
            <a:r>
              <a:rPr lang="en-US" dirty="0">
                <a:latin typeface="Trebuchet MS" panose="020B0603020202020204" pitchFamily="34" charset="0"/>
              </a:rPr>
              <a:t>			&lt;div class="btn"&gt;</a:t>
            </a:r>
          </a:p>
          <a:p>
            <a:pPr marL="0" indent="0">
              <a:buNone/>
            </a:pPr>
            <a:r>
              <a:rPr lang="en-US" dirty="0">
                <a:latin typeface="Trebuchet MS" panose="020B0603020202020204" pitchFamily="34" charset="0"/>
              </a:rPr>
              <a:t>			</a:t>
            </a:r>
            <a:r>
              <a:rPr lang="en-US" dirty="0" smtClean="0">
                <a:latin typeface="Trebuchet MS" panose="020B0603020202020204" pitchFamily="34" charset="0"/>
              </a:rPr>
              <a:t>    &lt;</a:t>
            </a:r>
            <a:r>
              <a:rPr lang="en-US" dirty="0">
                <a:latin typeface="Trebuchet MS" panose="020B0603020202020204" pitchFamily="34" charset="0"/>
              </a:rPr>
              <a:t>a href="register.html"&gt;&lt;</a:t>
            </a:r>
            <a:r>
              <a:rPr lang="en-US" dirty="0" smtClean="0">
                <a:latin typeface="Trebuchet MS" panose="020B0603020202020204" pitchFamily="34" charset="0"/>
              </a:rPr>
              <a:t>button class = "btn1“ &gt; Register &lt;/</a:t>
            </a:r>
            <a:r>
              <a:rPr lang="en-US" dirty="0">
                <a:latin typeface="Trebuchet MS" panose="020B0603020202020204" pitchFamily="34" charset="0"/>
              </a:rPr>
              <a:t>button&gt;&lt;/a&gt;</a:t>
            </a:r>
          </a:p>
          <a:p>
            <a:pPr marL="0" indent="0">
              <a:buNone/>
            </a:pPr>
            <a:r>
              <a:rPr lang="en-US" dirty="0">
                <a:latin typeface="Trebuchet MS" panose="020B0603020202020204" pitchFamily="34" charset="0"/>
              </a:rPr>
              <a:t>				&lt;a href="#"&gt;&lt;button class="btn2"&gt;Learn </a:t>
            </a:r>
            <a:r>
              <a:rPr lang="en-US" dirty="0" smtClean="0">
                <a:latin typeface="Trebuchet MS" panose="020B0603020202020204" pitchFamily="34" charset="0"/>
              </a:rPr>
              <a:t>More &lt;/</a:t>
            </a:r>
            <a:r>
              <a:rPr lang="en-US" dirty="0">
                <a:latin typeface="Trebuchet MS" panose="020B0603020202020204" pitchFamily="34" charset="0"/>
              </a:rPr>
              <a:t>button</a:t>
            </a:r>
            <a:r>
              <a:rPr lang="en-US" dirty="0" smtClean="0">
                <a:latin typeface="Trebuchet MS" panose="020B0603020202020204" pitchFamily="34" charset="0"/>
              </a:rPr>
              <a:t>&gt; &lt;/</a:t>
            </a:r>
            <a:r>
              <a:rPr lang="en-US" dirty="0">
                <a:latin typeface="Trebuchet MS" panose="020B0603020202020204" pitchFamily="34" charset="0"/>
              </a:rPr>
              <a:t>a&gt;</a:t>
            </a:r>
          </a:p>
          <a:p>
            <a:pPr marL="0" indent="0">
              <a:buNone/>
            </a:pPr>
            <a:r>
              <a:rPr lang="en-US" dirty="0">
                <a:latin typeface="Trebuchet MS" panose="020B0603020202020204" pitchFamily="34" charset="0"/>
              </a:rPr>
              <a:t>			&lt;/div&gt;</a:t>
            </a:r>
          </a:p>
          <a:p>
            <a:pPr marL="0" indent="0">
              <a:buNone/>
            </a:pPr>
            <a:r>
              <a:rPr lang="en-US" dirty="0">
                <a:latin typeface="Trebuchet MS" panose="020B0603020202020204" pitchFamily="34" charset="0"/>
              </a:rPr>
              <a:t>	&lt;/div&gt;</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lstStyle/>
          <a:p>
            <a:fld id="{4C442D41-FF4A-46A6-A5B6-D9D1BC6ADE1D}" type="slidenum">
              <a:rPr lang="en-US" smtClean="0"/>
              <a:t>15</a:t>
            </a:fld>
            <a:endParaRPr lang="en-US" dirty="0"/>
          </a:p>
        </p:txBody>
      </p:sp>
    </p:spTree>
    <p:extLst>
      <p:ext uri="{BB962C8B-B14F-4D97-AF65-F5344CB8AC3E}">
        <p14:creationId xmlns:p14="http://schemas.microsoft.com/office/powerpoint/2010/main" val="314492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pPr algn="ctr"/>
            <a:r>
              <a:rPr lang="en-US" b="1" dirty="0">
                <a:solidFill>
                  <a:srgbClr val="C00000"/>
                </a:solidFill>
                <a:latin typeface="Trebuchet MS" panose="020B0603020202020204" pitchFamily="34" charset="0"/>
                <a:cs typeface="Times New Roman" pitchFamily="18" charset="0"/>
              </a:rPr>
              <a:t>IMPLEMENTATION</a:t>
            </a:r>
            <a:endParaRPr lang="en-US" dirty="0"/>
          </a:p>
        </p:txBody>
      </p:sp>
      <p:sp>
        <p:nvSpPr>
          <p:cNvPr id="3" name="Content Placeholder 2"/>
          <p:cNvSpPr>
            <a:spLocks noGrp="1"/>
          </p:cNvSpPr>
          <p:nvPr>
            <p:ph idx="1"/>
          </p:nvPr>
        </p:nvSpPr>
        <p:spPr>
          <a:xfrm>
            <a:off x="185056" y="888274"/>
            <a:ext cx="11676017" cy="5355772"/>
          </a:xfrm>
        </p:spPr>
        <p:txBody>
          <a:bodyPr>
            <a:normAutofit lnSpcReduction="10000"/>
          </a:bodyPr>
          <a:lstStyle/>
          <a:p>
            <a:pPr marL="0" indent="0">
              <a:buNone/>
            </a:pPr>
            <a:r>
              <a:rPr lang="en-US" sz="1200" dirty="0" smtClean="0">
                <a:latin typeface="Trebuchet MS" panose="020B0603020202020204" pitchFamily="34" charset="0"/>
              </a:rPr>
              <a:t>Php snippet to connect register with database</a:t>
            </a:r>
          </a:p>
          <a:p>
            <a:pPr marL="0" indent="0">
              <a:buNone/>
            </a:pPr>
            <a:r>
              <a:rPr lang="en-US" sz="1200" dirty="0">
                <a:latin typeface="Trebuchet MS" panose="020B0603020202020204" pitchFamily="34" charset="0"/>
              </a:rPr>
              <a:t>&lt;?</a:t>
            </a:r>
            <a:r>
              <a:rPr lang="en-US" sz="1200" dirty="0" smtClean="0">
                <a:latin typeface="Trebuchet MS" panose="020B0603020202020204" pitchFamily="34" charset="0"/>
              </a:rPr>
              <a:t>php</a:t>
            </a:r>
            <a:endParaRPr lang="en-US" sz="1200" dirty="0">
              <a:latin typeface="Trebuchet MS" panose="020B0603020202020204" pitchFamily="34" charset="0"/>
            </a:endParaRPr>
          </a:p>
          <a:p>
            <a:pPr marL="0" indent="0">
              <a:buNone/>
            </a:pPr>
            <a:r>
              <a:rPr lang="en-US" sz="1200" dirty="0">
                <a:latin typeface="Trebuchet MS" panose="020B0603020202020204" pitchFamily="34" charset="0"/>
              </a:rPr>
              <a:t>$insert = False;</a:t>
            </a:r>
          </a:p>
          <a:p>
            <a:pPr marL="0" indent="0">
              <a:buNone/>
            </a:pPr>
            <a:r>
              <a:rPr lang="en-US" sz="1200" dirty="0">
                <a:latin typeface="Trebuchet MS" panose="020B0603020202020204" pitchFamily="34" charset="0"/>
              </a:rPr>
              <a:t>$servername = "localhost";</a:t>
            </a:r>
          </a:p>
          <a:p>
            <a:pPr marL="0" indent="0">
              <a:buNone/>
            </a:pPr>
            <a:r>
              <a:rPr lang="en-US" sz="1200" dirty="0">
                <a:latin typeface="Trebuchet MS" panose="020B0603020202020204" pitchFamily="34" charset="0"/>
              </a:rPr>
              <a:t>$username = "root";</a:t>
            </a:r>
          </a:p>
          <a:p>
            <a:pPr marL="0" indent="0">
              <a:buNone/>
            </a:pPr>
            <a:r>
              <a:rPr lang="en-US" sz="1200" dirty="0">
                <a:latin typeface="Trebuchet MS" panose="020B0603020202020204" pitchFamily="34" charset="0"/>
              </a:rPr>
              <a:t>$password = "";</a:t>
            </a:r>
          </a:p>
          <a:p>
            <a:pPr marL="0" indent="0">
              <a:buNone/>
            </a:pPr>
            <a:r>
              <a:rPr lang="en-US" sz="1200" dirty="0">
                <a:latin typeface="Trebuchet MS" panose="020B0603020202020204" pitchFamily="34" charset="0"/>
              </a:rPr>
              <a:t>$dbname = "gymdb</a:t>
            </a:r>
            <a:r>
              <a:rPr lang="en-US" sz="1200" dirty="0" smtClean="0">
                <a:latin typeface="Trebuchet MS" panose="020B0603020202020204" pitchFamily="34" charset="0"/>
              </a:rPr>
              <a:t>";</a:t>
            </a:r>
            <a:endParaRPr lang="en-US" sz="1200" dirty="0">
              <a:latin typeface="Trebuchet MS" panose="020B0603020202020204" pitchFamily="34" charset="0"/>
            </a:endParaRPr>
          </a:p>
          <a:p>
            <a:pPr marL="0" indent="0">
              <a:buNone/>
            </a:pPr>
            <a:r>
              <a:rPr lang="en-US" sz="1200" dirty="0">
                <a:latin typeface="Trebuchet MS" panose="020B0603020202020204" pitchFamily="34" charset="0"/>
              </a:rPr>
              <a:t>$conn = new mysqli($servername,$username,$password,$dbname</a:t>
            </a:r>
            <a:r>
              <a:rPr lang="en-US" sz="1200" dirty="0" smtClean="0">
                <a:latin typeface="Trebuchet MS" panose="020B0603020202020204" pitchFamily="34" charset="0"/>
              </a:rPr>
              <a:t>);</a:t>
            </a:r>
          </a:p>
          <a:p>
            <a:pPr marL="0" indent="0">
              <a:buNone/>
            </a:pPr>
            <a:r>
              <a:rPr lang="en-US" sz="1200" dirty="0" smtClean="0">
                <a:latin typeface="Trebuchet MS" panose="020B0603020202020204" pitchFamily="34" charset="0"/>
              </a:rPr>
              <a:t>if(!$conn)</a:t>
            </a:r>
          </a:p>
          <a:p>
            <a:pPr marL="0" indent="0">
              <a:buNone/>
            </a:pPr>
            <a:r>
              <a:rPr lang="en-US" sz="1200" dirty="0" smtClean="0">
                <a:latin typeface="Trebuchet MS" panose="020B0603020202020204" pitchFamily="34" charset="0"/>
              </a:rPr>
              <a:t>{</a:t>
            </a:r>
          </a:p>
          <a:p>
            <a:pPr marL="0" indent="0">
              <a:buNone/>
            </a:pPr>
            <a:r>
              <a:rPr lang="en-US" sz="1200" dirty="0" smtClean="0">
                <a:latin typeface="Trebuchet MS" panose="020B0603020202020204" pitchFamily="34" charset="0"/>
              </a:rPr>
              <a:t>	die("connection to this database failed due to ".mysqli_connect_error);</a:t>
            </a:r>
          </a:p>
          <a:p>
            <a:pPr marL="0" indent="0">
              <a:buNone/>
            </a:pPr>
            <a:r>
              <a:rPr lang="en-US" sz="1200" dirty="0" smtClean="0">
                <a:latin typeface="Trebuchet MS" panose="020B0603020202020204" pitchFamily="34" charset="0"/>
              </a:rPr>
              <a:t>}</a:t>
            </a:r>
          </a:p>
          <a:p>
            <a:pPr marL="0" indent="0">
              <a:buNone/>
            </a:pPr>
            <a:r>
              <a:rPr lang="en-US" sz="1200" dirty="0" smtClean="0">
                <a:latin typeface="Trebuchet MS" panose="020B0603020202020204" pitchFamily="34" charset="0"/>
              </a:rPr>
              <a:t>$GymId = $_POST["GymId"];</a:t>
            </a:r>
          </a:p>
          <a:p>
            <a:pPr marL="0" indent="0">
              <a:buNone/>
            </a:pPr>
            <a:r>
              <a:rPr lang="en-US" sz="1200" dirty="0" smtClean="0">
                <a:latin typeface="Trebuchet MS" panose="020B0603020202020204" pitchFamily="34" charset="0"/>
              </a:rPr>
              <a:t>$FullName = $_POST["FullName"];</a:t>
            </a:r>
          </a:p>
          <a:p>
            <a:pPr marL="0" indent="0">
              <a:buNone/>
            </a:pPr>
            <a:r>
              <a:rPr lang="en-US" sz="1200" dirty="0" smtClean="0">
                <a:latin typeface="Trebuchet MS" panose="020B0603020202020204" pitchFamily="34" charset="0"/>
              </a:rPr>
              <a:t>$Age = $_POST["Age"];</a:t>
            </a:r>
          </a:p>
          <a:p>
            <a:pPr marL="0" indent="0">
              <a:buNone/>
            </a:pPr>
            <a:r>
              <a:rPr lang="en-US" sz="1200" dirty="0" smtClean="0">
                <a:latin typeface="Trebuchet MS" panose="020B0603020202020204" pitchFamily="34" charset="0"/>
              </a:rPr>
              <a:t>$DateOfJoining = $_POST["DateOfJoining"];</a:t>
            </a:r>
          </a:p>
          <a:p>
            <a:pPr marL="0" indent="0">
              <a:buNone/>
            </a:pPr>
            <a:r>
              <a:rPr lang="en-US" sz="1200" dirty="0" smtClean="0">
                <a:latin typeface="Trebuchet MS" panose="020B0603020202020204" pitchFamily="34" charset="0"/>
              </a:rPr>
              <a:t>$Email = $_POST["Email"];</a:t>
            </a:r>
          </a:p>
          <a:p>
            <a:pPr marL="0" indent="0">
              <a:buNone/>
            </a:pPr>
            <a:r>
              <a:rPr lang="en-US" sz="1200" dirty="0" smtClean="0">
                <a:latin typeface="Trebuchet MS" panose="020B0603020202020204" pitchFamily="34" charset="0"/>
              </a:rPr>
              <a:t>$PhoneNumber = $_POST["PhoneNumber"];</a:t>
            </a:r>
          </a:p>
          <a:p>
            <a:pPr marL="0" indent="0">
              <a:buNone/>
            </a:pPr>
            <a:r>
              <a:rPr lang="en-US" sz="1200" dirty="0" smtClean="0">
                <a:latin typeface="Trebuchet MS" panose="020B0603020202020204" pitchFamily="34" charset="0"/>
              </a:rPr>
              <a:t>$Gender = $_POST["Gender"];</a:t>
            </a:r>
          </a:p>
          <a:p>
            <a:pPr marL="0" indent="0">
              <a:buNone/>
            </a:pPr>
            <a:endParaRPr lang="en-US" sz="1200" dirty="0" smtClean="0">
              <a:latin typeface="Trebuchet MS" panose="020B0603020202020204" pitchFamily="34" charset="0"/>
            </a:endParaRPr>
          </a:p>
          <a:p>
            <a:pPr marL="0" indent="0">
              <a:buNone/>
            </a:pPr>
            <a:endParaRPr lang="en-US" sz="1200" dirty="0">
              <a:latin typeface="Trebuchet MS" panose="020B0603020202020204" pitchFamily="34"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lstStyle/>
          <a:p>
            <a:fld id="{4C442D41-FF4A-46A6-A5B6-D9D1BC6ADE1D}" type="slidenum">
              <a:rPr lang="en-US" smtClean="0"/>
              <a:t>16</a:t>
            </a:fld>
            <a:endParaRPr lang="en-US" dirty="0"/>
          </a:p>
        </p:txBody>
      </p:sp>
    </p:spTree>
    <p:extLst>
      <p:ext uri="{BB962C8B-B14F-4D97-AF65-F5344CB8AC3E}">
        <p14:creationId xmlns:p14="http://schemas.microsoft.com/office/powerpoint/2010/main" val="120635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6878"/>
          </a:xfrm>
        </p:spPr>
        <p:txBody>
          <a:bodyPr/>
          <a:lstStyle/>
          <a:p>
            <a:pPr algn="ctr"/>
            <a:r>
              <a:rPr lang="en-US" b="1" dirty="0">
                <a:solidFill>
                  <a:srgbClr val="C00000"/>
                </a:solidFill>
                <a:latin typeface="Trebuchet MS" panose="020B0603020202020204" pitchFamily="34" charset="0"/>
                <a:cs typeface="Times New Roman" pitchFamily="18" charset="0"/>
              </a:rPr>
              <a:t>IMPLEMENTATION</a:t>
            </a:r>
            <a:endParaRPr lang="en-US" dirty="0"/>
          </a:p>
        </p:txBody>
      </p:sp>
      <p:sp>
        <p:nvSpPr>
          <p:cNvPr id="3" name="Content Placeholder 2"/>
          <p:cNvSpPr>
            <a:spLocks noGrp="1"/>
          </p:cNvSpPr>
          <p:nvPr>
            <p:ph idx="1"/>
          </p:nvPr>
        </p:nvSpPr>
        <p:spPr>
          <a:xfrm>
            <a:off x="691727" y="1432003"/>
            <a:ext cx="11117096" cy="4451272"/>
          </a:xfrm>
        </p:spPr>
        <p:txBody>
          <a:bodyPr>
            <a:normAutofit fontScale="92500" lnSpcReduction="10000"/>
          </a:bodyPr>
          <a:lstStyle/>
          <a:p>
            <a:pPr marL="0" indent="0">
              <a:lnSpc>
                <a:spcPct val="150000"/>
              </a:lnSpc>
              <a:buNone/>
            </a:pPr>
            <a:r>
              <a:rPr lang="en-US" sz="1600" dirty="0">
                <a:latin typeface="Trebuchet MS" panose="020B0603020202020204" pitchFamily="34" charset="0"/>
              </a:rPr>
              <a:t>$sql = "INSERT INTO register </a:t>
            </a:r>
            <a:r>
              <a:rPr lang="en-US" sz="1600" dirty="0" smtClean="0">
                <a:latin typeface="Trebuchet MS" panose="020B0603020202020204" pitchFamily="34" charset="0"/>
              </a:rPr>
              <a:t>( GymId , FullName , Age , DateOfJoining , Email ,PhoneNumber , Gender</a:t>
            </a:r>
            <a:r>
              <a:rPr lang="en-US" sz="1600" dirty="0">
                <a:latin typeface="Trebuchet MS" panose="020B0603020202020204" pitchFamily="34" charset="0"/>
              </a:rPr>
              <a:t>) VALUES </a:t>
            </a:r>
            <a:r>
              <a:rPr lang="en-US" sz="1600" dirty="0" smtClean="0">
                <a:latin typeface="Trebuchet MS" panose="020B0603020202020204" pitchFamily="34" charset="0"/>
              </a:rPr>
              <a:t>( '$GymId‘ , '$FullName‘ ,'$Age‘ , '$DateOfJoining‘ ,'$Email‘ ,'$PhoneNumber‘ ,'$</a:t>
            </a:r>
            <a:r>
              <a:rPr lang="en-US" sz="1600" dirty="0">
                <a:latin typeface="Trebuchet MS" panose="020B0603020202020204" pitchFamily="34" charset="0"/>
              </a:rPr>
              <a:t>Gender</a:t>
            </a:r>
            <a:r>
              <a:rPr lang="en-US" sz="1600" dirty="0" smtClean="0">
                <a:latin typeface="Trebuchet MS" panose="020B0603020202020204" pitchFamily="34" charset="0"/>
              </a:rPr>
              <a:t>')";</a:t>
            </a:r>
            <a:endParaRPr lang="en-US" sz="1600" dirty="0">
              <a:latin typeface="Trebuchet MS" panose="020B0603020202020204" pitchFamily="34" charset="0"/>
            </a:endParaRPr>
          </a:p>
          <a:p>
            <a:pPr marL="0" indent="0">
              <a:lnSpc>
                <a:spcPct val="150000"/>
              </a:lnSpc>
              <a:buNone/>
            </a:pPr>
            <a:r>
              <a:rPr lang="en-US" sz="1600" dirty="0">
                <a:latin typeface="Trebuchet MS" panose="020B0603020202020204" pitchFamily="34" charset="0"/>
              </a:rPr>
              <a:t>if</a:t>
            </a:r>
            <a:r>
              <a:rPr lang="en-US" sz="1600" dirty="0" smtClean="0">
                <a:latin typeface="Trebuchet MS" panose="020B0603020202020204" pitchFamily="34" charset="0"/>
              </a:rPr>
              <a:t>( mysqli_query ($</a:t>
            </a:r>
            <a:r>
              <a:rPr lang="en-US" sz="1600" dirty="0">
                <a:latin typeface="Trebuchet MS" panose="020B0603020202020204" pitchFamily="34" charset="0"/>
              </a:rPr>
              <a:t>conn</a:t>
            </a:r>
            <a:r>
              <a:rPr lang="en-US" sz="1600" dirty="0" smtClean="0">
                <a:latin typeface="Trebuchet MS" panose="020B0603020202020204" pitchFamily="34" charset="0"/>
              </a:rPr>
              <a:t>, $</a:t>
            </a:r>
            <a:r>
              <a:rPr lang="en-US" sz="1600" dirty="0">
                <a:latin typeface="Trebuchet MS" panose="020B0603020202020204" pitchFamily="34" charset="0"/>
              </a:rPr>
              <a:t>sql))</a:t>
            </a:r>
          </a:p>
          <a:p>
            <a:pPr marL="0" indent="0">
              <a:lnSpc>
                <a:spcPct val="150000"/>
              </a:lnSpc>
              <a:buNone/>
            </a:pPr>
            <a:r>
              <a:rPr lang="en-US" sz="1600" dirty="0" smtClean="0">
                <a:latin typeface="Trebuchet MS" panose="020B0603020202020204" pitchFamily="34" charset="0"/>
              </a:rPr>
              <a:t>{</a:t>
            </a:r>
            <a:r>
              <a:rPr lang="en-US" sz="1600" dirty="0">
                <a:latin typeface="Trebuchet MS" panose="020B0603020202020204" pitchFamily="34" charset="0"/>
              </a:rPr>
              <a:t>	echo "&lt;h2 &gt;created successfully&lt;/h2</a:t>
            </a:r>
            <a:r>
              <a:rPr lang="en-US" sz="1600" dirty="0" smtClean="0">
                <a:latin typeface="Trebuchet MS" panose="020B0603020202020204" pitchFamily="34" charset="0"/>
              </a:rPr>
              <a:t>&gt;";</a:t>
            </a:r>
          </a:p>
          <a:p>
            <a:pPr marL="36900" indent="0">
              <a:lnSpc>
                <a:spcPct val="150000"/>
              </a:lnSpc>
              <a:buNone/>
            </a:pPr>
            <a:r>
              <a:rPr lang="en-US" sz="1600" dirty="0" smtClean="0">
                <a:latin typeface="Trebuchet MS" panose="020B0603020202020204" pitchFamily="34" charset="0"/>
              </a:rPr>
              <a:t>		$insert = true;}</a:t>
            </a:r>
            <a:endParaRPr lang="en-US" sz="1600" dirty="0">
              <a:latin typeface="Trebuchet MS" panose="020B0603020202020204" pitchFamily="34" charset="0"/>
            </a:endParaRPr>
          </a:p>
          <a:p>
            <a:pPr marL="0" indent="0">
              <a:lnSpc>
                <a:spcPct val="150000"/>
              </a:lnSpc>
              <a:buNone/>
            </a:pPr>
            <a:r>
              <a:rPr lang="en-US" sz="1600" dirty="0">
                <a:latin typeface="Trebuchet MS" panose="020B0603020202020204" pitchFamily="34" charset="0"/>
              </a:rPr>
              <a:t>else</a:t>
            </a:r>
          </a:p>
          <a:p>
            <a:pPr marL="0" indent="0">
              <a:lnSpc>
                <a:spcPct val="150000"/>
              </a:lnSpc>
              <a:buNone/>
            </a:pPr>
            <a:r>
              <a:rPr lang="en-US" sz="1600" dirty="0" smtClean="0">
                <a:latin typeface="Trebuchet MS" panose="020B0603020202020204" pitchFamily="34" charset="0"/>
              </a:rPr>
              <a:t>{</a:t>
            </a:r>
            <a:r>
              <a:rPr lang="en-US" sz="1600" dirty="0">
                <a:latin typeface="Trebuchet MS" panose="020B0603020202020204" pitchFamily="34" charset="0"/>
              </a:rPr>
              <a:t>	echo "Error: ".$sql."&lt;br&gt;".$conn-&gt;connect_error</a:t>
            </a:r>
            <a:r>
              <a:rPr lang="en-US" sz="1600" dirty="0" smtClean="0">
                <a:latin typeface="Trebuchet MS" panose="020B0603020202020204" pitchFamily="34" charset="0"/>
              </a:rPr>
              <a:t>;}</a:t>
            </a:r>
            <a:endParaRPr lang="en-US" sz="1600" dirty="0">
              <a:latin typeface="Trebuchet MS" panose="020B0603020202020204" pitchFamily="34" charset="0"/>
            </a:endParaRPr>
          </a:p>
          <a:p>
            <a:pPr marL="0" indent="0">
              <a:lnSpc>
                <a:spcPct val="150000"/>
              </a:lnSpc>
              <a:buNone/>
            </a:pPr>
            <a:r>
              <a:rPr lang="en-US" sz="1600" dirty="0">
                <a:latin typeface="Trebuchet MS" panose="020B0603020202020204" pitchFamily="34" charset="0"/>
              </a:rPr>
              <a:t>include </a:t>
            </a:r>
            <a:r>
              <a:rPr lang="en-US" sz="1600" dirty="0" smtClean="0">
                <a:latin typeface="Trebuchet MS" panose="020B0603020202020204" pitchFamily="34" charset="0"/>
              </a:rPr>
              <a:t>‘ delete.php ';</a:t>
            </a:r>
            <a:endParaRPr lang="en-US" sz="1600" dirty="0">
              <a:latin typeface="Trebuchet MS" panose="020B0603020202020204" pitchFamily="34" charset="0"/>
            </a:endParaRPr>
          </a:p>
          <a:p>
            <a:pPr marL="0" indent="0">
              <a:lnSpc>
                <a:spcPct val="150000"/>
              </a:lnSpc>
              <a:buNone/>
            </a:pPr>
            <a:r>
              <a:rPr lang="en-US" sz="1600" dirty="0">
                <a:latin typeface="Trebuchet MS" panose="020B0603020202020204" pitchFamily="34" charset="0"/>
              </a:rPr>
              <a:t>$conn-&gt;close</a:t>
            </a:r>
            <a:r>
              <a:rPr lang="en-US" sz="1600" dirty="0" smtClean="0">
                <a:latin typeface="Trebuchet MS" panose="020B0603020202020204" pitchFamily="34" charset="0"/>
              </a:rPr>
              <a:t>();</a:t>
            </a:r>
            <a:endParaRPr lang="en-US" sz="1600" dirty="0">
              <a:latin typeface="Trebuchet MS" panose="020B0603020202020204" pitchFamily="34" charset="0"/>
            </a:endParaRPr>
          </a:p>
          <a:p>
            <a:pPr marL="0" indent="0">
              <a:lnSpc>
                <a:spcPct val="150000"/>
              </a:lnSpc>
              <a:buNone/>
            </a:pPr>
            <a:r>
              <a:rPr lang="en-US" sz="1600" dirty="0">
                <a:latin typeface="Trebuchet MS" panose="020B0603020202020204" pitchFamily="34" charset="0"/>
              </a:rPr>
              <a:t>?&gt;</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lstStyle/>
          <a:p>
            <a:fld id="{4C442D41-FF4A-46A6-A5B6-D9D1BC6ADE1D}" type="slidenum">
              <a:rPr lang="en-US" smtClean="0"/>
              <a:t>17</a:t>
            </a:fld>
            <a:endParaRPr lang="en-US" dirty="0"/>
          </a:p>
        </p:txBody>
      </p:sp>
    </p:spTree>
    <p:extLst>
      <p:ext uri="{BB962C8B-B14F-4D97-AF65-F5344CB8AC3E}">
        <p14:creationId xmlns:p14="http://schemas.microsoft.com/office/powerpoint/2010/main" val="216474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Autofit/>
          </a:bodyPr>
          <a:lstStyle/>
          <a:p>
            <a:pPr algn="ctr"/>
            <a:r>
              <a:rPr lang="en-US" sz="3600" dirty="0">
                <a:solidFill>
                  <a:srgbClr val="C00000"/>
                </a:solidFill>
                <a:latin typeface="Trebuchet MS" panose="020B0603020202020204" pitchFamily="34" charset="0"/>
                <a:cs typeface="Times New Roman" pitchFamily="18" charset="0"/>
              </a:rPr>
              <a:t/>
            </a:r>
            <a:br>
              <a:rPr lang="en-US" sz="3600" dirty="0">
                <a:solidFill>
                  <a:srgbClr val="C00000"/>
                </a:solidFill>
                <a:latin typeface="Trebuchet MS" panose="020B0603020202020204" pitchFamily="34" charset="0"/>
                <a:cs typeface="Times New Roman" pitchFamily="18" charset="0"/>
              </a:rPr>
            </a:br>
            <a:r>
              <a:rPr lang="en-US" sz="3600" b="1" dirty="0">
                <a:solidFill>
                  <a:srgbClr val="C00000"/>
                </a:solidFill>
                <a:latin typeface="Trebuchet MS" panose="020B0603020202020204" pitchFamily="34" charset="0"/>
                <a:cs typeface="Times New Roman" pitchFamily="18" charset="0"/>
              </a:rPr>
              <a:t>RESULT ANALYSIS </a:t>
            </a:r>
            <a:br>
              <a:rPr lang="en-US" sz="3600" b="1" dirty="0">
                <a:solidFill>
                  <a:srgbClr val="C00000"/>
                </a:solidFill>
                <a:latin typeface="Trebuchet MS" panose="020B0603020202020204" pitchFamily="34" charset="0"/>
                <a:cs typeface="Times New Roman" pitchFamily="18" charset="0"/>
              </a:rPr>
            </a:br>
            <a:endParaRPr lang="en-US" sz="3600" b="1" dirty="0">
              <a:solidFill>
                <a:srgbClr val="C00000"/>
              </a:solidFill>
              <a:latin typeface="Trebuchet MS" panose="020B0603020202020204" pitchFamily="34" charset="0"/>
            </a:endParaRPr>
          </a:p>
        </p:txBody>
      </p:sp>
      <p:sp>
        <p:nvSpPr>
          <p:cNvPr id="3" name="Content Placeholder 2"/>
          <p:cNvSpPr>
            <a:spLocks noGrp="1"/>
          </p:cNvSpPr>
          <p:nvPr>
            <p:ph idx="1"/>
          </p:nvPr>
        </p:nvSpPr>
        <p:spPr>
          <a:xfrm>
            <a:off x="315685" y="1133292"/>
            <a:ext cx="11166565" cy="5223057"/>
          </a:xfrm>
        </p:spPr>
        <p:txBody>
          <a:bodyPr>
            <a:normAutofit/>
          </a:bodyPr>
          <a:lstStyle/>
          <a:p>
            <a:pPr lvl="2">
              <a:lnSpc>
                <a:spcPct val="150000"/>
              </a:lnSpc>
            </a:pPr>
            <a:r>
              <a:rPr lang="en-US" sz="2000" dirty="0" smtClean="0">
                <a:latin typeface="Trebuchet MS" panose="020B0603020202020204" pitchFamily="34" charset="0"/>
                <a:cs typeface="Times New Roman" pitchFamily="18" charset="0"/>
              </a:rPr>
              <a:t>Unit testing: Each </a:t>
            </a:r>
            <a:r>
              <a:rPr lang="en-US" sz="2000" dirty="0">
                <a:latin typeface="Trebuchet MS" panose="020B0603020202020204" pitchFamily="34" charset="0"/>
                <a:cs typeface="Times New Roman" pitchFamily="18" charset="0"/>
              </a:rPr>
              <a:t>module is considered independently it focuses on each part </a:t>
            </a:r>
            <a:r>
              <a:rPr lang="en-US" sz="2000" dirty="0" smtClean="0">
                <a:latin typeface="Trebuchet MS" panose="020B0603020202020204" pitchFamily="34" charset="0"/>
                <a:cs typeface="Times New Roman" pitchFamily="18" charset="0"/>
              </a:rPr>
              <a:t>or </a:t>
            </a:r>
            <a:r>
              <a:rPr lang="en-US" sz="2000" dirty="0">
                <a:latin typeface="Trebuchet MS" panose="020B0603020202020204" pitchFamily="34" charset="0"/>
                <a:cs typeface="Times New Roman" pitchFamily="18" charset="0"/>
              </a:rPr>
              <a:t>unit of the software as implemented in the source code</a:t>
            </a:r>
            <a:r>
              <a:rPr lang="en-US" sz="2000" dirty="0" smtClean="0">
                <a:latin typeface="Trebuchet MS" panose="020B0603020202020204" pitchFamily="34" charset="0"/>
                <a:cs typeface="Times New Roman" pitchFamily="18" charset="0"/>
              </a:rPr>
              <a:t>.</a:t>
            </a:r>
          </a:p>
          <a:p>
            <a:pPr lvl="2">
              <a:lnSpc>
                <a:spcPct val="150000"/>
              </a:lnSpc>
            </a:pPr>
            <a:r>
              <a:rPr lang="en-US" sz="2000" dirty="0">
                <a:latin typeface="Trebuchet MS" panose="020B0603020202020204" pitchFamily="34" charset="0"/>
                <a:cs typeface="Times New Roman" pitchFamily="18" charset="0"/>
              </a:rPr>
              <a:t>Integration testing/System Testing: Integration Testing aims at constructing the program structure while at the same time constructing tests to uncover errors associated with interfacing the modules are integrated by using the top down approach</a:t>
            </a:r>
            <a:r>
              <a:rPr lang="en-US" dirty="0">
                <a:latin typeface="Trebuchet MS" panose="020B0603020202020204" pitchFamily="34" charset="0"/>
                <a:cs typeface="Times New Roman" pitchFamily="18" charset="0"/>
              </a:rPr>
              <a:t>. System Testing is executing programs to check logical changes made in it with the intentions of finding the errors. </a:t>
            </a:r>
            <a:endParaRPr lang="en-US" sz="2000" dirty="0">
              <a:latin typeface="Trebuchet MS" panose="020B0603020202020204" pitchFamily="34" charset="0"/>
              <a:cs typeface="Times New Roman" pitchFamily="18" charset="0"/>
            </a:endParaRPr>
          </a:p>
          <a:p>
            <a:pPr lvl="2">
              <a:lnSpc>
                <a:spcPct val="150000"/>
              </a:lnSpc>
            </a:pPr>
            <a:endParaRPr lang="en-US" sz="2000" dirty="0" smtClean="0">
              <a:latin typeface="Trebuchet MS" panose="020B0603020202020204" pitchFamily="34" charset="0"/>
              <a:cs typeface="Times New Roman" pitchFamily="18" charset="0"/>
            </a:endParaRPr>
          </a:p>
        </p:txBody>
      </p:sp>
      <p:sp>
        <p:nvSpPr>
          <p:cNvPr id="4" name="Date Placeholder 3"/>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6" name="Slide Number Placeholder 5"/>
          <p:cNvSpPr>
            <a:spLocks noGrp="1"/>
          </p:cNvSpPr>
          <p:nvPr>
            <p:ph type="sldNum" sz="quarter" idx="12"/>
          </p:nvPr>
        </p:nvSpPr>
        <p:spPr/>
        <p:txBody>
          <a:bodyPr>
            <a:normAutofit/>
          </a:bodyPr>
          <a:lstStyle/>
          <a:p>
            <a:fld id="{8D76E3B0-E7CB-4A4B-BFAB-903D23419947}" type="slidenum">
              <a:rPr lang="en-IN" smtClean="0"/>
              <a:pPr/>
              <a:t>18</a:t>
            </a:fld>
            <a:endParaRPr lang="en-IN" dirty="0"/>
          </a:p>
        </p:txBody>
      </p:sp>
    </p:spTree>
    <p:extLst>
      <p:ext uri="{BB962C8B-B14F-4D97-AF65-F5344CB8AC3E}">
        <p14:creationId xmlns:p14="http://schemas.microsoft.com/office/powerpoint/2010/main" val="359000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C00000"/>
                </a:solidFill>
                <a:latin typeface="Trebuchet MS" panose="020B0603020202020204" pitchFamily="34" charset="0"/>
                <a:cs typeface="Times New Roman" pitchFamily="18" charset="0"/>
              </a:rPr>
              <a:t/>
            </a:r>
            <a:br>
              <a:rPr lang="en-US" dirty="0" smtClean="0">
                <a:solidFill>
                  <a:srgbClr val="C00000"/>
                </a:solidFill>
                <a:latin typeface="Trebuchet MS" panose="020B0603020202020204" pitchFamily="34" charset="0"/>
                <a:cs typeface="Times New Roman" pitchFamily="18" charset="0"/>
              </a:rPr>
            </a:br>
            <a:r>
              <a:rPr lang="en-US" b="1" dirty="0" smtClean="0">
                <a:solidFill>
                  <a:srgbClr val="C00000"/>
                </a:solidFill>
                <a:latin typeface="Trebuchet MS" panose="020B0603020202020204" pitchFamily="34" charset="0"/>
                <a:cs typeface="Times New Roman" pitchFamily="18" charset="0"/>
              </a:rPr>
              <a:t>RESULT ANALYSIS </a:t>
            </a:r>
            <a:br>
              <a:rPr lang="en-US" b="1" dirty="0" smtClean="0">
                <a:solidFill>
                  <a:srgbClr val="C00000"/>
                </a:solidFill>
                <a:latin typeface="Trebuchet MS" panose="020B0603020202020204" pitchFamily="34" charset="0"/>
                <a:cs typeface="Times New Roman" pitchFamily="18" charset="0"/>
              </a:rPr>
            </a:br>
            <a:endParaRPr lang="en-US" dirty="0"/>
          </a:p>
        </p:txBody>
      </p:sp>
      <p:sp>
        <p:nvSpPr>
          <p:cNvPr id="3" name="Content Placeholder 2"/>
          <p:cNvSpPr>
            <a:spLocks noGrp="1"/>
          </p:cNvSpPr>
          <p:nvPr>
            <p:ph sz="half" idx="1"/>
          </p:nvPr>
        </p:nvSpPr>
        <p:spPr>
          <a:xfrm>
            <a:off x="145868" y="1276985"/>
            <a:ext cx="5588725" cy="4899978"/>
          </a:xfrm>
        </p:spPr>
        <p:txBody>
          <a:bodyPr>
            <a:normAutofit/>
          </a:bodyPr>
          <a:lstStyle/>
          <a:p>
            <a:r>
              <a:rPr lang="en-US" sz="1600" dirty="0" smtClean="0"/>
              <a:t>Fig: Homepage</a:t>
            </a:r>
          </a:p>
          <a:p>
            <a:endParaRPr lang="en-US" sz="1600" dirty="0"/>
          </a:p>
        </p:txBody>
      </p:sp>
      <p:sp>
        <p:nvSpPr>
          <p:cNvPr id="4" name="Content Placeholder 3"/>
          <p:cNvSpPr>
            <a:spLocks noGrp="1"/>
          </p:cNvSpPr>
          <p:nvPr>
            <p:ph sz="half" idx="2"/>
          </p:nvPr>
        </p:nvSpPr>
        <p:spPr>
          <a:xfrm>
            <a:off x="5734592" y="1276985"/>
            <a:ext cx="5619207" cy="4899978"/>
          </a:xfrm>
        </p:spPr>
        <p:txBody>
          <a:bodyPr/>
          <a:lstStyle/>
          <a:p>
            <a:pPr marL="12600" lvl="2" indent="0">
              <a:spcBef>
                <a:spcPts val="1000"/>
              </a:spcBef>
              <a:buNone/>
            </a:pPr>
            <a:r>
              <a:rPr lang="en-US" sz="1400" dirty="0" smtClean="0">
                <a:latin typeface="Trebuchet MS" panose="020B0603020202020204" pitchFamily="34" charset="0"/>
                <a:cs typeface="Times New Roman" pitchFamily="18" charset="0"/>
              </a:rPr>
              <a:t>Fig: Contact</a:t>
            </a:r>
          </a:p>
          <a:p>
            <a:endParaRPr lang="en-US" dirty="0"/>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a:t>2020-21</a:t>
            </a:r>
          </a:p>
        </p:txBody>
      </p:sp>
      <p:sp>
        <p:nvSpPr>
          <p:cNvPr id="7" name="Slide Number Placeholder 6"/>
          <p:cNvSpPr>
            <a:spLocks noGrp="1"/>
          </p:cNvSpPr>
          <p:nvPr>
            <p:ph type="sldNum" sz="quarter" idx="12"/>
          </p:nvPr>
        </p:nvSpPr>
        <p:spPr/>
        <p:txBody>
          <a:bodyPr/>
          <a:lstStyle/>
          <a:p>
            <a:fld id="{4C442D41-FF4A-46A6-A5B6-D9D1BC6ADE1D}" type="slidenum">
              <a:rPr lang="en-US" smtClean="0"/>
              <a:t>19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04" y="2050869"/>
            <a:ext cx="5375470" cy="333102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9" y="2050869"/>
            <a:ext cx="6089547" cy="3279425"/>
          </a:xfrm>
          <a:prstGeom prst="rect">
            <a:avLst/>
          </a:prstGeom>
        </p:spPr>
      </p:pic>
    </p:spTree>
    <p:extLst>
      <p:ext uri="{BB962C8B-B14F-4D97-AF65-F5344CB8AC3E}">
        <p14:creationId xmlns:p14="http://schemas.microsoft.com/office/powerpoint/2010/main" val="33830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rebuchet MS" panose="020B0603020202020204" pitchFamily="34" charset="0"/>
                <a:cs typeface="Times New Roman" pitchFamily="18" charset="0"/>
              </a:rPr>
              <a:t>CONTENTS</a:t>
            </a:r>
          </a:p>
        </p:txBody>
      </p:sp>
      <p:sp>
        <p:nvSpPr>
          <p:cNvPr id="3" name="Content Placeholder 2"/>
          <p:cNvSpPr>
            <a:spLocks noGrp="1"/>
          </p:cNvSpPr>
          <p:nvPr>
            <p:ph idx="1"/>
          </p:nvPr>
        </p:nvSpPr>
        <p:spPr>
          <a:xfrm>
            <a:off x="1403796" y="1622738"/>
            <a:ext cx="9556125" cy="4481848"/>
          </a:xfrm>
        </p:spPr>
        <p:txBody>
          <a:bodyPr numCol="2">
            <a:normAutofit fontScale="92500" lnSpcReduction="20000"/>
          </a:bodyPr>
          <a:lstStyle/>
          <a:p>
            <a:pPr marL="457200" indent="-457200">
              <a:buFont typeface="+mj-lt"/>
              <a:buAutoNum type="arabicPeriod"/>
            </a:pPr>
            <a:r>
              <a:rPr lang="en-US" sz="2000" dirty="0">
                <a:latin typeface="Trebuchet MS" panose="020B0603020202020204" pitchFamily="34" charset="0"/>
                <a:cs typeface="Times New Roman" pitchFamily="18" charset="0"/>
              </a:rPr>
              <a:t>INTRODUCTION</a:t>
            </a:r>
          </a:p>
          <a:p>
            <a:pPr marL="800100" lvl="1" indent="-342900">
              <a:buFont typeface="+mj-lt"/>
              <a:buAutoNum type="arabicPeriod"/>
            </a:pPr>
            <a:r>
              <a:rPr lang="en-US" sz="1800" dirty="0">
                <a:latin typeface="Trebuchet MS" panose="020B0603020202020204" pitchFamily="34" charset="0"/>
                <a:cs typeface="Times New Roman" pitchFamily="18" charset="0"/>
              </a:rPr>
              <a:t>Problem Statement</a:t>
            </a:r>
          </a:p>
          <a:p>
            <a:pPr marL="800100" lvl="1" indent="-342900">
              <a:buFont typeface="+mj-lt"/>
              <a:buAutoNum type="arabicPeriod"/>
            </a:pPr>
            <a:r>
              <a:rPr lang="en-US" sz="1800" dirty="0">
                <a:latin typeface="Trebuchet MS" panose="020B0603020202020204" pitchFamily="34" charset="0"/>
                <a:cs typeface="Times New Roman" pitchFamily="18" charset="0"/>
              </a:rPr>
              <a:t>Existing System and Limitations</a:t>
            </a:r>
          </a:p>
          <a:p>
            <a:pPr marL="800100" lvl="1" indent="-342900">
              <a:buFont typeface="+mj-lt"/>
              <a:buAutoNum type="arabicPeriod"/>
            </a:pPr>
            <a:r>
              <a:rPr lang="en-US" sz="1800" dirty="0">
                <a:latin typeface="Trebuchet MS" panose="020B0603020202020204" pitchFamily="34" charset="0"/>
                <a:cs typeface="Times New Roman" pitchFamily="18" charset="0"/>
              </a:rPr>
              <a:t>Proposed system</a:t>
            </a:r>
          </a:p>
          <a:p>
            <a:pPr marL="457200" indent="-457200">
              <a:buFont typeface="+mj-lt"/>
              <a:buAutoNum type="arabicPeriod"/>
            </a:pPr>
            <a:r>
              <a:rPr lang="en-US" sz="2000" dirty="0">
                <a:latin typeface="Trebuchet MS" panose="020B0603020202020204" pitchFamily="34" charset="0"/>
                <a:cs typeface="Times New Roman" pitchFamily="18" charset="0"/>
              </a:rPr>
              <a:t>REQUIREMENTS</a:t>
            </a:r>
          </a:p>
          <a:p>
            <a:pPr marL="800100" lvl="1" indent="-342900">
              <a:buFont typeface="+mj-lt"/>
              <a:buAutoNum type="arabicPeriod"/>
            </a:pPr>
            <a:r>
              <a:rPr lang="en-US" sz="1800" dirty="0">
                <a:latin typeface="Trebuchet MS" panose="020B0603020202020204" pitchFamily="34" charset="0"/>
                <a:cs typeface="Times New Roman" pitchFamily="18" charset="0"/>
              </a:rPr>
              <a:t>Functional Requirements</a:t>
            </a:r>
          </a:p>
          <a:p>
            <a:pPr marL="800100" lvl="1" indent="-342900">
              <a:buFont typeface="+mj-lt"/>
              <a:buAutoNum type="arabicPeriod"/>
            </a:pPr>
            <a:r>
              <a:rPr lang="en-US" sz="1800" dirty="0">
                <a:latin typeface="Trebuchet MS" panose="020B0603020202020204" pitchFamily="34" charset="0"/>
                <a:cs typeface="Times New Roman" pitchFamily="18" charset="0"/>
              </a:rPr>
              <a:t>Non-functional Requirements</a:t>
            </a:r>
          </a:p>
          <a:p>
            <a:pPr marL="800100" lvl="1" indent="-342900">
              <a:buFont typeface="+mj-lt"/>
              <a:buAutoNum type="arabicPeriod"/>
            </a:pPr>
            <a:r>
              <a:rPr lang="en-US" sz="1800" dirty="0">
                <a:latin typeface="Trebuchet MS" panose="020B0603020202020204" pitchFamily="34" charset="0"/>
                <a:cs typeface="Times New Roman" pitchFamily="18" charset="0"/>
              </a:rPr>
              <a:t>Hardware &amp; Software Requirements</a:t>
            </a:r>
          </a:p>
          <a:p>
            <a:pPr marL="457200" indent="-457200">
              <a:buFont typeface="+mj-lt"/>
              <a:buAutoNum type="arabicPeriod"/>
            </a:pPr>
            <a:r>
              <a:rPr lang="en-US" sz="2000" dirty="0">
                <a:latin typeface="Trebuchet MS" panose="020B0603020202020204" pitchFamily="34" charset="0"/>
                <a:cs typeface="Times New Roman" pitchFamily="18" charset="0"/>
              </a:rPr>
              <a:t>SYSTEM ARCHITECTURE/BLOCK DIAGRAM</a:t>
            </a:r>
          </a:p>
          <a:p>
            <a:pPr marL="800100" lvl="1" indent="-342900">
              <a:buFont typeface="+mj-lt"/>
              <a:buAutoNum type="arabicPeriod"/>
            </a:pPr>
            <a:r>
              <a:rPr lang="en-US" sz="1800" dirty="0">
                <a:latin typeface="Trebuchet MS" panose="020B0603020202020204" pitchFamily="34" charset="0"/>
                <a:cs typeface="Times New Roman" pitchFamily="18" charset="0"/>
              </a:rPr>
              <a:t>System architecture </a:t>
            </a:r>
          </a:p>
          <a:p>
            <a:pPr marL="800100" lvl="1" indent="-342900">
              <a:buFont typeface="+mj-lt"/>
              <a:buAutoNum type="arabicPeriod"/>
            </a:pPr>
            <a:r>
              <a:rPr lang="en-US" sz="1800" dirty="0">
                <a:latin typeface="Trebuchet MS" panose="020B0603020202020204" pitchFamily="34" charset="0"/>
                <a:cs typeface="Times New Roman" pitchFamily="18" charset="0"/>
              </a:rPr>
              <a:t>Data Flow Diagrams (DFD)/ Flow charts</a:t>
            </a:r>
          </a:p>
          <a:p>
            <a:pPr marL="800100" lvl="1" indent="-342900">
              <a:buFont typeface="+mj-lt"/>
              <a:buAutoNum type="arabicPeriod"/>
            </a:pPr>
            <a:r>
              <a:rPr lang="en-US" sz="1800" dirty="0">
                <a:latin typeface="Trebuchet MS" panose="020B0603020202020204" pitchFamily="34" charset="0"/>
                <a:cs typeface="Times New Roman" pitchFamily="18" charset="0"/>
              </a:rPr>
              <a:t>Class diagrams</a:t>
            </a:r>
          </a:p>
          <a:p>
            <a:pPr marL="800100" lvl="1" indent="-342900">
              <a:buFont typeface="+mj-lt"/>
              <a:buAutoNum type="arabicPeriod"/>
            </a:pPr>
            <a:r>
              <a:rPr lang="en-US" sz="1800" dirty="0">
                <a:latin typeface="Trebuchet MS" panose="020B0603020202020204" pitchFamily="34" charset="0"/>
                <a:cs typeface="Times New Roman" pitchFamily="18" charset="0"/>
              </a:rPr>
              <a:t>Sequence diagrams</a:t>
            </a:r>
          </a:p>
          <a:p>
            <a:pPr marL="457200" lvl="1" indent="0">
              <a:buNone/>
            </a:pPr>
            <a:r>
              <a:rPr lang="en-US" sz="1800" dirty="0">
                <a:latin typeface="Trebuchet MS" panose="020B0603020202020204" pitchFamily="34" charset="0"/>
                <a:cs typeface="Times New Roman" pitchFamily="18" charset="0"/>
              </a:rPr>
              <a:t>( Note: Details of entire project)</a:t>
            </a:r>
          </a:p>
          <a:p>
            <a:pPr marL="457200" indent="-457200">
              <a:buFont typeface="+mj-lt"/>
              <a:buAutoNum type="arabicPeriod"/>
            </a:pPr>
            <a:endParaRPr lang="en-US" sz="2000" dirty="0">
              <a:latin typeface="Trebuchet MS" panose="020B0603020202020204" pitchFamily="34" charset="0"/>
              <a:cs typeface="Times New Roman" pitchFamily="18" charset="0"/>
            </a:endParaRPr>
          </a:p>
          <a:p>
            <a:pPr marL="457200" indent="-457200">
              <a:buFont typeface="+mj-lt"/>
              <a:buAutoNum type="arabicPeriod"/>
            </a:pPr>
            <a:r>
              <a:rPr lang="en-US" sz="2000" dirty="0">
                <a:latin typeface="Trebuchet MS" panose="020B0603020202020204" pitchFamily="34" charset="0"/>
                <a:cs typeface="Times New Roman" pitchFamily="18" charset="0"/>
              </a:rPr>
              <a:t>DETAILED DESIGN (Module wise)</a:t>
            </a:r>
          </a:p>
          <a:p>
            <a:pPr marL="800100" lvl="1" indent="-342900">
              <a:buFont typeface="+mj-lt"/>
              <a:buAutoNum type="arabicPeriod"/>
            </a:pPr>
            <a:r>
              <a:rPr lang="en-US" sz="1800" dirty="0">
                <a:latin typeface="Trebuchet MS" panose="020B0603020202020204" pitchFamily="34" charset="0"/>
                <a:cs typeface="Times New Roman" pitchFamily="18" charset="0"/>
              </a:rPr>
              <a:t> Flow charts</a:t>
            </a:r>
          </a:p>
          <a:p>
            <a:pPr marL="800100" lvl="1" indent="-342900">
              <a:buFont typeface="+mj-lt"/>
              <a:buAutoNum type="arabicPeriod"/>
            </a:pPr>
            <a:r>
              <a:rPr lang="en-US" sz="1800" dirty="0">
                <a:latin typeface="Trebuchet MS" panose="020B0603020202020204" pitchFamily="34" charset="0"/>
                <a:cs typeface="Times New Roman" pitchFamily="18" charset="0"/>
              </a:rPr>
              <a:t>Dataflow diagram</a:t>
            </a:r>
          </a:p>
          <a:p>
            <a:pPr marL="800100" lvl="1" indent="-342900">
              <a:buFont typeface="+mj-lt"/>
              <a:buAutoNum type="arabicPeriod"/>
            </a:pPr>
            <a:r>
              <a:rPr lang="en-US" sz="1800" dirty="0">
                <a:latin typeface="Trebuchet MS" panose="020B0603020202020204" pitchFamily="34" charset="0"/>
                <a:cs typeface="Times New Roman" pitchFamily="18" charset="0"/>
              </a:rPr>
              <a:t>Entity-Relationship diagram</a:t>
            </a:r>
          </a:p>
          <a:p>
            <a:pPr marL="800100" lvl="1" indent="-342900">
              <a:buFont typeface="+mj-lt"/>
              <a:buAutoNum type="arabicPeriod"/>
            </a:pPr>
            <a:r>
              <a:rPr lang="en-US" sz="1800" dirty="0">
                <a:latin typeface="Trebuchet MS" panose="020B0603020202020204" pitchFamily="34" charset="0"/>
                <a:cs typeface="Times New Roman" pitchFamily="18" charset="0"/>
              </a:rPr>
              <a:t>Libraries used / API’s</a:t>
            </a:r>
          </a:p>
          <a:p>
            <a:pPr marL="457200" indent="-457200">
              <a:buFont typeface="+mj-lt"/>
              <a:buAutoNum type="arabicPeriod"/>
            </a:pPr>
            <a:r>
              <a:rPr lang="en-US" sz="2000" dirty="0">
                <a:latin typeface="Trebuchet MS" panose="020B0603020202020204" pitchFamily="34" charset="0"/>
                <a:cs typeface="Times New Roman" pitchFamily="18" charset="0"/>
              </a:rPr>
              <a:t>IMPLIMENTATIONS (Module wise)</a:t>
            </a:r>
          </a:p>
          <a:p>
            <a:pPr marL="800100" lvl="1" indent="-342900">
              <a:buFont typeface="+mj-lt"/>
              <a:buAutoNum type="arabicPeriod"/>
            </a:pPr>
            <a:r>
              <a:rPr lang="en-US" sz="1800" dirty="0">
                <a:latin typeface="Trebuchet MS" panose="020B0603020202020204" pitchFamily="34" charset="0"/>
                <a:cs typeface="Times New Roman" pitchFamily="18" charset="0"/>
              </a:rPr>
              <a:t>Algorithm/Methods/Pseudo code </a:t>
            </a:r>
          </a:p>
          <a:p>
            <a:pPr marL="457200" indent="-457200">
              <a:buFont typeface="+mj-lt"/>
              <a:buAutoNum type="arabicPeriod"/>
            </a:pPr>
            <a:r>
              <a:rPr lang="en-US" sz="2000" dirty="0">
                <a:latin typeface="Trebuchet MS" panose="020B0603020202020204" pitchFamily="34" charset="0"/>
                <a:cs typeface="Times New Roman" pitchFamily="18" charset="0"/>
              </a:rPr>
              <a:t>RESULT ANALYSIS </a:t>
            </a:r>
          </a:p>
          <a:p>
            <a:pPr marL="800100" lvl="1" indent="-342900">
              <a:buFont typeface="+mj-lt"/>
              <a:buAutoNum type="arabicPeriod"/>
            </a:pPr>
            <a:r>
              <a:rPr lang="en-US" sz="1800" dirty="0">
                <a:latin typeface="Trebuchet MS" panose="020B0603020202020204" pitchFamily="34" charset="0"/>
                <a:cs typeface="Times New Roman" pitchFamily="18" charset="0"/>
              </a:rPr>
              <a:t>Unit testing</a:t>
            </a:r>
          </a:p>
          <a:p>
            <a:pPr marL="800100" lvl="1" indent="-342900">
              <a:buFont typeface="+mj-lt"/>
              <a:buAutoNum type="arabicPeriod"/>
            </a:pPr>
            <a:r>
              <a:rPr lang="en-US" sz="1800" dirty="0">
                <a:latin typeface="Trebuchet MS" panose="020B0603020202020204" pitchFamily="34" charset="0"/>
                <a:cs typeface="Times New Roman" pitchFamily="18" charset="0"/>
              </a:rPr>
              <a:t>Integration testing/System Testing</a:t>
            </a:r>
          </a:p>
          <a:p>
            <a:pPr marL="800100" lvl="1" indent="-342900">
              <a:buFont typeface="+mj-lt"/>
              <a:buAutoNum type="arabicPeriod"/>
            </a:pPr>
            <a:r>
              <a:rPr lang="en-US" sz="1800" dirty="0">
                <a:latin typeface="Trebuchet MS" panose="020B0603020202020204" pitchFamily="34" charset="0"/>
                <a:cs typeface="Times New Roman" pitchFamily="18" charset="0"/>
              </a:rPr>
              <a:t>Snapshots</a:t>
            </a:r>
          </a:p>
          <a:p>
            <a:pPr marL="457200" indent="-457200">
              <a:buFont typeface="+mj-lt"/>
              <a:buAutoNum type="arabicPeriod"/>
            </a:pPr>
            <a:r>
              <a:rPr lang="en-US" sz="2000" dirty="0">
                <a:latin typeface="Trebuchet MS" panose="020B0603020202020204" pitchFamily="34" charset="0"/>
                <a:cs typeface="Times New Roman" pitchFamily="18" charset="0"/>
              </a:rPr>
              <a:t>CONCLUSION</a:t>
            </a:r>
          </a:p>
          <a:p>
            <a:pPr marL="914400" lvl="1" indent="-457200">
              <a:buFont typeface="+mj-lt"/>
              <a:buAutoNum type="arabicPeriod"/>
            </a:pPr>
            <a:r>
              <a:rPr lang="en-US" sz="1600" dirty="0">
                <a:latin typeface="Trebuchet MS" panose="020B0603020202020204" pitchFamily="34" charset="0"/>
                <a:cs typeface="Times New Roman" pitchFamily="18" charset="0"/>
              </a:rPr>
              <a:t>Conclusion</a:t>
            </a:r>
          </a:p>
          <a:p>
            <a:pPr marL="914400" lvl="1" indent="-457200">
              <a:buFont typeface="+mj-lt"/>
              <a:buAutoNum type="arabicPeriod"/>
            </a:pPr>
            <a:r>
              <a:rPr lang="en-US" sz="1600" dirty="0">
                <a:latin typeface="Trebuchet MS" panose="020B0603020202020204" pitchFamily="34" charset="0"/>
                <a:cs typeface="Times New Roman" pitchFamily="18" charset="0"/>
              </a:rPr>
              <a:t>Future work to be carried out </a:t>
            </a:r>
          </a:p>
          <a:p>
            <a:pPr marL="457200" indent="-457200">
              <a:buFont typeface="+mj-lt"/>
              <a:buAutoNum type="arabicPeriod"/>
            </a:pPr>
            <a:r>
              <a:rPr lang="en-US" sz="2000" dirty="0">
                <a:latin typeface="Trebuchet MS" panose="020B0603020202020204" pitchFamily="34" charset="0"/>
                <a:cs typeface="Times New Roman" pitchFamily="18" charset="0"/>
              </a:rPr>
              <a:t>REFERENCES</a:t>
            </a:r>
            <a:endParaRPr lang="en-US" sz="2400" dirty="0">
              <a:latin typeface="Trebuchet MS" panose="020B0603020202020204" pitchFamily="34" charset="0"/>
            </a:endParaRPr>
          </a:p>
        </p:txBody>
      </p:sp>
      <p:sp>
        <p:nvSpPr>
          <p:cNvPr id="4" name="Date Placeholder 3"/>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normAutofit/>
          </a:bodyPr>
          <a:lstStyle/>
          <a:p>
            <a:fld id="{8D76E3B0-E7CB-4A4B-BFAB-903D23419947}" type="slidenum">
              <a:rPr lang="en-IN" smtClean="0"/>
              <a:pPr/>
              <a:t>2</a:t>
            </a:fld>
            <a:endParaRPr lang="en-IN" dirty="0"/>
          </a:p>
        </p:txBody>
      </p:sp>
    </p:spTree>
    <p:extLst>
      <p:ext uri="{BB962C8B-B14F-4D97-AF65-F5344CB8AC3E}">
        <p14:creationId xmlns:p14="http://schemas.microsoft.com/office/powerpoint/2010/main" val="39176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C00000"/>
                </a:solidFill>
                <a:latin typeface="Trebuchet MS" panose="020B0603020202020204" pitchFamily="34" charset="0"/>
                <a:cs typeface="Times New Roman" pitchFamily="18" charset="0"/>
              </a:rPr>
              <a:t/>
            </a:r>
            <a:br>
              <a:rPr lang="en-US" dirty="0" smtClean="0">
                <a:solidFill>
                  <a:srgbClr val="C00000"/>
                </a:solidFill>
                <a:latin typeface="Trebuchet MS" panose="020B0603020202020204" pitchFamily="34" charset="0"/>
                <a:cs typeface="Times New Roman" pitchFamily="18" charset="0"/>
              </a:rPr>
            </a:br>
            <a:r>
              <a:rPr lang="en-US" b="1" dirty="0" smtClean="0">
                <a:solidFill>
                  <a:srgbClr val="C00000"/>
                </a:solidFill>
                <a:latin typeface="Trebuchet MS" panose="020B0603020202020204" pitchFamily="34" charset="0"/>
                <a:cs typeface="Times New Roman" pitchFamily="18" charset="0"/>
              </a:rPr>
              <a:t>RESULT ANALYSIS </a:t>
            </a:r>
            <a:br>
              <a:rPr lang="en-US" b="1" dirty="0" smtClean="0">
                <a:solidFill>
                  <a:srgbClr val="C00000"/>
                </a:solidFill>
                <a:latin typeface="Trebuchet MS" panose="020B0603020202020204" pitchFamily="34" charset="0"/>
                <a:cs typeface="Times New Roman" pitchFamily="18" charset="0"/>
              </a:rPr>
            </a:br>
            <a:endParaRPr lang="en-US" dirty="0"/>
          </a:p>
        </p:txBody>
      </p:sp>
      <p:sp>
        <p:nvSpPr>
          <p:cNvPr id="3" name="Content Placeholder 2"/>
          <p:cNvSpPr>
            <a:spLocks noGrp="1"/>
          </p:cNvSpPr>
          <p:nvPr>
            <p:ph sz="half" idx="1"/>
          </p:nvPr>
        </p:nvSpPr>
        <p:spPr>
          <a:xfrm>
            <a:off x="119743" y="1316173"/>
            <a:ext cx="5745480" cy="4860789"/>
          </a:xfrm>
        </p:spPr>
        <p:txBody>
          <a:bodyPr/>
          <a:lstStyle/>
          <a:p>
            <a:pPr marL="12600" lvl="2" indent="0">
              <a:spcBef>
                <a:spcPts val="1000"/>
              </a:spcBef>
              <a:buNone/>
            </a:pPr>
            <a:r>
              <a:rPr lang="en-US" sz="1800" dirty="0" smtClean="0">
                <a:latin typeface="Trebuchet MS" panose="020B0603020202020204" pitchFamily="34" charset="0"/>
                <a:cs typeface="Times New Roman" pitchFamily="18" charset="0"/>
              </a:rPr>
              <a:t>Fig: Fitness Center</a:t>
            </a:r>
            <a:endParaRPr lang="en-US" dirty="0"/>
          </a:p>
        </p:txBody>
      </p:sp>
      <p:sp>
        <p:nvSpPr>
          <p:cNvPr id="4" name="Content Placeholder 3"/>
          <p:cNvSpPr>
            <a:spLocks noGrp="1"/>
          </p:cNvSpPr>
          <p:nvPr>
            <p:ph sz="half" idx="2"/>
          </p:nvPr>
        </p:nvSpPr>
        <p:spPr>
          <a:xfrm>
            <a:off x="5865223" y="1316172"/>
            <a:ext cx="6035040" cy="4860789"/>
          </a:xfrm>
        </p:spPr>
        <p:txBody>
          <a:bodyPr>
            <a:normAutofit/>
          </a:bodyPr>
          <a:lstStyle/>
          <a:p>
            <a:r>
              <a:rPr lang="en-US" sz="1600" dirty="0" smtClean="0"/>
              <a:t>Fig Register</a:t>
            </a:r>
            <a:endParaRPr lang="en-US" sz="1600" dirty="0"/>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a:t>2020-21</a:t>
            </a:r>
          </a:p>
        </p:txBody>
      </p:sp>
      <p:sp>
        <p:nvSpPr>
          <p:cNvPr id="7" name="Slide Number Placeholder 6"/>
          <p:cNvSpPr>
            <a:spLocks noGrp="1"/>
          </p:cNvSpPr>
          <p:nvPr>
            <p:ph type="sldNum" sz="quarter" idx="12"/>
          </p:nvPr>
        </p:nvSpPr>
        <p:spPr/>
        <p:txBody>
          <a:bodyPr/>
          <a:lstStyle/>
          <a:p>
            <a:fld id="{4C442D41-FF4A-46A6-A5B6-D9D1BC6ADE1D}" type="slidenum">
              <a:rPr lang="en-US" smtClean="0"/>
              <a:t>20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1" y="2093564"/>
            <a:ext cx="5872998" cy="33928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824476"/>
            <a:ext cx="5513273" cy="3936244"/>
          </a:xfrm>
          <a:prstGeom prst="rect">
            <a:avLst/>
          </a:prstGeom>
        </p:spPr>
      </p:pic>
    </p:spTree>
    <p:extLst>
      <p:ext uri="{BB962C8B-B14F-4D97-AF65-F5344CB8AC3E}">
        <p14:creationId xmlns:p14="http://schemas.microsoft.com/office/powerpoint/2010/main" val="272305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solidFill>
                  <a:srgbClr val="C00000"/>
                </a:solidFill>
                <a:latin typeface="Trebuchet MS" panose="020B0603020202020204" pitchFamily="34" charset="0"/>
                <a:cs typeface="Times New Roman" pitchFamily="18" charset="0"/>
              </a:rPr>
              <a:t>CONCLUSION</a:t>
            </a:r>
            <a:endParaRPr lang="en-IN" sz="3600" b="1" dirty="0">
              <a:solidFill>
                <a:srgbClr val="C00000"/>
              </a:solidFill>
              <a:latin typeface="Trebuchet MS" panose="020B0603020202020204" pitchFamily="34" charset="0"/>
              <a:cs typeface="Times New Roman" pitchFamily="18" charset="0"/>
            </a:endParaRPr>
          </a:p>
        </p:txBody>
      </p:sp>
      <p:sp>
        <p:nvSpPr>
          <p:cNvPr id="3" name="Content Placeholder 2"/>
          <p:cNvSpPr>
            <a:spLocks noGrp="1"/>
          </p:cNvSpPr>
          <p:nvPr>
            <p:ph idx="1"/>
          </p:nvPr>
        </p:nvSpPr>
        <p:spPr>
          <a:xfrm>
            <a:off x="1429555" y="1600200"/>
            <a:ext cx="9749307" cy="3886200"/>
          </a:xfrm>
        </p:spPr>
        <p:txBody>
          <a:bodyPr>
            <a:normAutofit/>
          </a:bodyPr>
          <a:lstStyle/>
          <a:p>
            <a:r>
              <a:rPr lang="en-US" dirty="0">
                <a:latin typeface="Trebuchet MS" panose="020B0603020202020204" pitchFamily="34" charset="0"/>
                <a:cs typeface="Times New Roman" pitchFamily="18" charset="0"/>
              </a:rPr>
              <a:t>Conclusion</a:t>
            </a:r>
          </a:p>
          <a:p>
            <a:pPr lvl="1"/>
            <a:r>
              <a:rPr lang="en-US" sz="2000" b="1" dirty="0">
                <a:latin typeface="Trebuchet MS" panose="020B0603020202020204" pitchFamily="34" charset="0"/>
                <a:cs typeface="Times New Roman" panose="02020603050405020304" pitchFamily="18" charset="0"/>
              </a:rPr>
              <a:t>Existing system limitations: </a:t>
            </a:r>
            <a:endParaRPr lang="en-US" sz="2000" b="1" dirty="0" smtClean="0">
              <a:latin typeface="Trebuchet MS" panose="020B0603020202020204" pitchFamily="34" charset="0"/>
              <a:cs typeface="Times New Roman" panose="02020603050405020304" pitchFamily="18" charset="0"/>
            </a:endParaRPr>
          </a:p>
          <a:p>
            <a:pPr marL="914400" lvl="1" indent="-457200">
              <a:buFont typeface="+mj-lt"/>
              <a:buAutoNum type="arabicPeriod"/>
            </a:pPr>
            <a:r>
              <a:rPr lang="en-US" sz="2000" dirty="0" smtClean="0">
                <a:latin typeface="Trebuchet MS" panose="020B0603020202020204" pitchFamily="34" charset="0"/>
                <a:cs typeface="Times New Roman" panose="02020603050405020304" pitchFamily="18" charset="0"/>
              </a:rPr>
              <a:t>Time </a:t>
            </a:r>
            <a:r>
              <a:rPr lang="en-US" sz="2000" dirty="0">
                <a:latin typeface="Trebuchet MS" panose="020B0603020202020204" pitchFamily="34" charset="0"/>
                <a:cs typeface="Times New Roman" panose="02020603050405020304" pitchFamily="18" charset="0"/>
              </a:rPr>
              <a:t>consuming and requires a lot of manual calculations</a:t>
            </a:r>
          </a:p>
          <a:p>
            <a:pPr marL="914400" lvl="1" indent="-457200">
              <a:buFont typeface="+mj-lt"/>
              <a:buAutoNum type="arabicPeriod"/>
            </a:pPr>
            <a:r>
              <a:rPr lang="en-US" sz="2000" dirty="0">
                <a:latin typeface="Trebuchet MS" panose="020B0603020202020204" pitchFamily="34" charset="0"/>
                <a:cs typeface="Times New Roman" panose="02020603050405020304" pitchFamily="18" charset="0"/>
              </a:rPr>
              <a:t>The data is also not secure can be mishandled due to lack of data security</a:t>
            </a:r>
          </a:p>
          <a:p>
            <a:pPr marL="914400" lvl="1" indent="-457200">
              <a:buFont typeface="+mj-lt"/>
              <a:buAutoNum type="arabicPeriod"/>
            </a:pPr>
            <a:r>
              <a:rPr lang="en-US" sz="2000" dirty="0">
                <a:latin typeface="Trebuchet MS" panose="020B0603020202020204" pitchFamily="34" charset="0"/>
                <a:cs typeface="Times New Roman" panose="02020603050405020304" pitchFamily="18" charset="0"/>
              </a:rPr>
              <a:t>Cannot meet all the requirements of the admin such as maintaining record and avoiding data </a:t>
            </a:r>
            <a:r>
              <a:rPr lang="en-US" sz="2000" dirty="0" smtClean="0">
                <a:latin typeface="Trebuchet MS" panose="020B0603020202020204" pitchFamily="34" charset="0"/>
                <a:cs typeface="Times New Roman" panose="02020603050405020304" pitchFamily="18" charset="0"/>
              </a:rPr>
              <a:t>redundancy.</a:t>
            </a:r>
          </a:p>
          <a:p>
            <a:pPr lvl="1"/>
            <a:r>
              <a:rPr lang="en-US" sz="2000" b="1" dirty="0" smtClean="0">
                <a:latin typeface="Trebuchet MS" panose="020B0603020202020204" pitchFamily="34" charset="0"/>
                <a:cs typeface="Times New Roman" panose="02020603050405020304" pitchFamily="18" charset="0"/>
              </a:rPr>
              <a:t>Proposed system Advantages</a:t>
            </a:r>
          </a:p>
          <a:p>
            <a:pPr marL="914400" lvl="1" indent="-457200">
              <a:buFont typeface="+mj-lt"/>
              <a:buAutoNum type="arabicPeriod"/>
            </a:pPr>
            <a:r>
              <a:rPr lang="en-US" sz="2000" dirty="0" smtClean="0">
                <a:latin typeface="Trebuchet MS" panose="020B0603020202020204" pitchFamily="34" charset="0"/>
              </a:rPr>
              <a:t>The Proposed system provides proper security and manual work</a:t>
            </a:r>
          </a:p>
          <a:p>
            <a:pPr marL="914400" lvl="1" indent="-457200">
              <a:buFont typeface="+mj-lt"/>
              <a:buAutoNum type="arabicPeriod"/>
            </a:pPr>
            <a:r>
              <a:rPr lang="en-US" sz="2000" dirty="0" smtClean="0">
                <a:latin typeface="Trebuchet MS" panose="020B0603020202020204" pitchFamily="34" charset="0"/>
              </a:rPr>
              <a:t>Greater efficiency</a:t>
            </a:r>
          </a:p>
          <a:p>
            <a:pPr marL="914400" lvl="1" indent="-457200">
              <a:buFont typeface="+mj-lt"/>
              <a:buAutoNum type="arabicPeriod"/>
            </a:pPr>
            <a:r>
              <a:rPr lang="en-US" sz="2000" dirty="0" smtClean="0">
                <a:latin typeface="Trebuchet MS" panose="020B0603020202020204" pitchFamily="34" charset="0"/>
              </a:rPr>
              <a:t>Better Service</a:t>
            </a:r>
          </a:p>
          <a:p>
            <a:pPr marL="914400" lvl="1" indent="-457200">
              <a:buFont typeface="+mj-lt"/>
              <a:buAutoNum type="arabicPeriod"/>
            </a:pPr>
            <a:r>
              <a:rPr lang="en-US" sz="2000" dirty="0" smtClean="0">
                <a:latin typeface="Trebuchet MS" panose="020B0603020202020204" pitchFamily="34" charset="0"/>
              </a:rPr>
              <a:t>User Friendly and interactivity</a:t>
            </a:r>
            <a:endParaRPr lang="en-US" sz="2000" dirty="0" smtClean="0">
              <a:latin typeface="Trebuchet MS" panose="020B0603020202020204" pitchFamily="34" charset="0"/>
              <a:cs typeface="Times New Roman" panose="02020603050405020304" pitchFamily="18" charset="0"/>
            </a:endParaRPr>
          </a:p>
          <a:p>
            <a:pPr lvl="1">
              <a:buFont typeface="Arial" panose="020B0604020202020204" pitchFamily="34" charset="0"/>
              <a:buChar char="•"/>
            </a:pPr>
            <a:endParaRPr lang="en-US" sz="2000" dirty="0">
              <a:latin typeface="Trebuchet MS" panose="020B060302020202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7" name="Slide Number Placeholder 6"/>
          <p:cNvSpPr>
            <a:spLocks noGrp="1"/>
          </p:cNvSpPr>
          <p:nvPr>
            <p:ph type="sldNum" sz="quarter" idx="12"/>
          </p:nvPr>
        </p:nvSpPr>
        <p:spPr/>
        <p:txBody>
          <a:bodyPr>
            <a:normAutofit/>
          </a:bodyPr>
          <a:lstStyle/>
          <a:p>
            <a:fld id="{8D76E3B0-E7CB-4A4B-BFAB-903D23419947}" type="slidenum">
              <a:rPr lang="en-IN" smtClean="0"/>
              <a:pPr/>
              <a:t>21</a:t>
            </a:fld>
            <a:endParaRPr lang="en-IN" dirty="0"/>
          </a:p>
        </p:txBody>
      </p:sp>
    </p:spTree>
    <p:extLst>
      <p:ext uri="{BB962C8B-B14F-4D97-AF65-F5344CB8AC3E}">
        <p14:creationId xmlns:p14="http://schemas.microsoft.com/office/powerpoint/2010/main" val="141811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rebuchet MS" panose="020B0603020202020204" pitchFamily="34" charset="0"/>
                <a:cs typeface="Times New Roman" pitchFamily="18" charset="0"/>
              </a:rPr>
              <a:t>CONCLUSION</a:t>
            </a:r>
            <a:endParaRPr lang="en-US" dirty="0"/>
          </a:p>
        </p:txBody>
      </p:sp>
      <p:sp>
        <p:nvSpPr>
          <p:cNvPr id="3" name="Content Placeholder 2"/>
          <p:cNvSpPr>
            <a:spLocks noGrp="1"/>
          </p:cNvSpPr>
          <p:nvPr>
            <p:ph idx="1"/>
          </p:nvPr>
        </p:nvSpPr>
        <p:spPr/>
        <p:txBody>
          <a:bodyPr>
            <a:normAutofit/>
          </a:bodyPr>
          <a:lstStyle/>
          <a:p>
            <a:r>
              <a:rPr lang="en-US" sz="1800" dirty="0">
                <a:latin typeface="Trebuchet MS" panose="020B0603020202020204" pitchFamily="34" charset="0"/>
                <a:cs typeface="Times New Roman" pitchFamily="18" charset="0"/>
              </a:rPr>
              <a:t>Future work to be carried out </a:t>
            </a:r>
          </a:p>
          <a:p>
            <a:pPr lvl="1">
              <a:lnSpc>
                <a:spcPct val="150000"/>
              </a:lnSpc>
            </a:pPr>
            <a:r>
              <a:rPr lang="en-US" sz="1900" dirty="0">
                <a:latin typeface="Trebuchet MS" panose="020B0603020202020204" pitchFamily="34" charset="0"/>
                <a:cs typeface="Times New Roman" pitchFamily="18" charset="0"/>
              </a:rPr>
              <a:t>Current status of the project completion </a:t>
            </a:r>
            <a:r>
              <a:rPr lang="en-US" sz="1900" dirty="0" smtClean="0">
                <a:latin typeface="Trebuchet MS" panose="020B0603020202020204" pitchFamily="34" charset="0"/>
                <a:cs typeface="Times New Roman" pitchFamily="18" charset="0"/>
              </a:rPr>
              <a:t>(%): Currently the project is around 70-75% complete</a:t>
            </a:r>
            <a:endParaRPr lang="en-US" sz="1900" dirty="0">
              <a:latin typeface="Trebuchet MS" panose="020B0603020202020204" pitchFamily="34" charset="0"/>
              <a:cs typeface="Times New Roman" pitchFamily="18" charset="0"/>
            </a:endParaRPr>
          </a:p>
          <a:p>
            <a:pPr lvl="1">
              <a:lnSpc>
                <a:spcPct val="150000"/>
              </a:lnSpc>
            </a:pPr>
            <a:r>
              <a:rPr lang="en-US" sz="1900" dirty="0">
                <a:latin typeface="Trebuchet MS" panose="020B0603020202020204" pitchFamily="34" charset="0"/>
                <a:cs typeface="Times New Roman" pitchFamily="18" charset="0"/>
              </a:rPr>
              <a:t>Work to be carried out </a:t>
            </a:r>
            <a:r>
              <a:rPr lang="en-US" sz="1900" dirty="0" smtClean="0">
                <a:latin typeface="Trebuchet MS" panose="020B0603020202020204" pitchFamily="34" charset="0"/>
              </a:rPr>
              <a:t>: This project can be further improved by adding more tables, entities and attributes. The frontend of the project can be improvised further using advanced  concepts of css, JavaScript, bootstrap and frameworks. Also this has only admin view in it. We can further modify it so as to add the user view where he can book a slot for a gym or check availability.</a:t>
            </a:r>
            <a:endParaRPr lang="en-US" sz="1900" dirty="0">
              <a:latin typeface="Trebuchet MS" panose="020B0603020202020204" pitchFamily="34"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lstStyle/>
          <a:p>
            <a:fld id="{4C442D41-FF4A-46A6-A5B6-D9D1BC6ADE1D}" type="slidenum">
              <a:rPr lang="en-US" smtClean="0"/>
              <a:t>22</a:t>
            </a:fld>
            <a:endParaRPr lang="en-US" dirty="0"/>
          </a:p>
        </p:txBody>
      </p:sp>
    </p:spTree>
    <p:extLst>
      <p:ext uri="{BB962C8B-B14F-4D97-AF65-F5344CB8AC3E}">
        <p14:creationId xmlns:p14="http://schemas.microsoft.com/office/powerpoint/2010/main" val="181905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rebuchet MS" panose="020B0603020202020204" pitchFamily="34" charset="0"/>
                <a:cs typeface="Times New Roman" pitchFamily="18" charset="0"/>
              </a:rPr>
              <a:t>REFERENCES</a:t>
            </a:r>
            <a:endParaRPr lang="en-IN" sz="3200" b="1" dirty="0">
              <a:solidFill>
                <a:srgbClr val="C00000"/>
              </a:solidFill>
              <a:latin typeface="Trebuchet MS" panose="020B0603020202020204" pitchFamily="34" charset="0"/>
              <a:cs typeface="Times New Roman" pitchFamily="18" charset="0"/>
            </a:endParaRPr>
          </a:p>
        </p:txBody>
      </p:sp>
      <p:sp>
        <p:nvSpPr>
          <p:cNvPr id="3" name="Content Placeholder 2"/>
          <p:cNvSpPr>
            <a:spLocks noGrp="1"/>
          </p:cNvSpPr>
          <p:nvPr>
            <p:ph idx="1"/>
          </p:nvPr>
        </p:nvSpPr>
        <p:spPr>
          <a:xfrm>
            <a:off x="1981200" y="1500174"/>
            <a:ext cx="8229600" cy="4643470"/>
          </a:xfrm>
        </p:spPr>
        <p:txBody>
          <a:bodyPr>
            <a:normAutofit/>
          </a:bodyPr>
          <a:lstStyle/>
          <a:p>
            <a:pPr lvl="0" algn="just">
              <a:lnSpc>
                <a:spcPct val="250000"/>
              </a:lnSpc>
              <a:buNone/>
            </a:pPr>
            <a:r>
              <a:rPr lang="en-IN" sz="1800" dirty="0">
                <a:latin typeface="Trebuchet MS" panose="020B0603020202020204" pitchFamily="34" charset="0"/>
                <a:cs typeface="Times New Roman" pitchFamily="18" charset="0"/>
              </a:rPr>
              <a:t>[1</a:t>
            </a:r>
            <a:r>
              <a:rPr lang="en-IN" sz="1800" dirty="0" smtClean="0">
                <a:latin typeface="Trebuchet MS" panose="020B0603020202020204" pitchFamily="34" charset="0"/>
                <a:cs typeface="Times New Roman" pitchFamily="18" charset="0"/>
              </a:rPr>
              <a:t>] </a:t>
            </a:r>
            <a:r>
              <a:rPr lang="en-IN" sz="1800" dirty="0" smtClean="0">
                <a:latin typeface="Trebuchet MS" panose="020B0603020202020204" pitchFamily="34" charset="0"/>
                <a:cs typeface="Times New Roman" pitchFamily="18" charset="0"/>
                <a:hlinkClick r:id="rId2"/>
              </a:rPr>
              <a:t>https://www.w3schools.com</a:t>
            </a:r>
            <a:r>
              <a:rPr lang="en-IN" sz="1800" dirty="0" smtClean="0">
                <a:latin typeface="Trebuchet MS" panose="020B0603020202020204" pitchFamily="34" charset="0"/>
                <a:cs typeface="Times New Roman" pitchFamily="18" charset="0"/>
              </a:rPr>
              <a:t> : For HTML,CSS and JavaScript</a:t>
            </a:r>
          </a:p>
          <a:p>
            <a:pPr lvl="0" algn="just">
              <a:lnSpc>
                <a:spcPct val="250000"/>
              </a:lnSpc>
              <a:buNone/>
            </a:pPr>
            <a:r>
              <a:rPr lang="en-IN" sz="1800" dirty="0" smtClean="0">
                <a:latin typeface="Trebuchet MS" panose="020B0603020202020204" pitchFamily="34" charset="0"/>
                <a:cs typeface="Times New Roman" pitchFamily="18" charset="0"/>
              </a:rPr>
              <a:t>[2] YouTube : For php connectivity</a:t>
            </a:r>
            <a:endParaRPr lang="en-IN" sz="2000" dirty="0">
              <a:latin typeface="Trebuchet MS" panose="020B0603020202020204" pitchFamily="34" charset="0"/>
              <a:cs typeface="Times New Roman" pitchFamily="18" charset="0"/>
            </a:endParaRPr>
          </a:p>
          <a:p>
            <a:pPr lvl="0" algn="just">
              <a:buNone/>
            </a:pPr>
            <a:endParaRPr lang="en-IN" sz="2000" dirty="0">
              <a:latin typeface="Trebuchet MS" panose="020B0603020202020204" pitchFamily="34" charset="0"/>
              <a:cs typeface="Times New Roman" pitchFamily="18" charset="0"/>
            </a:endParaRPr>
          </a:p>
          <a:p>
            <a:pPr lvl="0" algn="just">
              <a:buNone/>
            </a:pPr>
            <a:endParaRPr lang="en-IN" sz="1800" dirty="0">
              <a:latin typeface="Trebuchet MS" panose="020B0603020202020204" pitchFamily="34" charset="0"/>
              <a:cs typeface="Times New Roman" pitchFamily="18" charset="0"/>
            </a:endParaRPr>
          </a:p>
          <a:p>
            <a:pPr lvl="0" algn="just">
              <a:buNone/>
            </a:pPr>
            <a:endParaRPr lang="en-IN" dirty="0">
              <a:latin typeface="Trebuchet MS" panose="020B0603020202020204" pitchFamily="34" charset="0"/>
              <a:cs typeface="Times New Roman" pitchFamily="18" charset="0"/>
            </a:endParaRPr>
          </a:p>
        </p:txBody>
      </p:sp>
      <p:sp>
        <p:nvSpPr>
          <p:cNvPr id="6" name="Date Placeholder 5"/>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7" name="Slide Number Placeholder 6"/>
          <p:cNvSpPr>
            <a:spLocks noGrp="1"/>
          </p:cNvSpPr>
          <p:nvPr>
            <p:ph type="sldNum" sz="quarter" idx="12"/>
          </p:nvPr>
        </p:nvSpPr>
        <p:spPr/>
        <p:txBody>
          <a:bodyPr>
            <a:normAutofit/>
          </a:bodyPr>
          <a:lstStyle/>
          <a:p>
            <a:fld id="{8D76E3B0-E7CB-4A4B-BFAB-903D23419947}" type="slidenum">
              <a:rPr lang="en-IN" smtClean="0"/>
              <a:pPr/>
              <a:t>23</a:t>
            </a:fld>
            <a:endParaRPr lang="en-IN" dirty="0"/>
          </a:p>
        </p:txBody>
      </p:sp>
    </p:spTree>
    <p:extLst>
      <p:ext uri="{BB962C8B-B14F-4D97-AF65-F5344CB8AC3E}">
        <p14:creationId xmlns:p14="http://schemas.microsoft.com/office/powerpoint/2010/main" val="2141427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dirty="0"/>
              <a:t>Dept. of CSE,RNSIT</a:t>
            </a:r>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24</a:t>
            </a:fld>
            <a:endParaRPr lang="en-US" dirty="0"/>
          </a:p>
        </p:txBody>
      </p:sp>
      <p:pic>
        <p:nvPicPr>
          <p:cNvPr id="2050" name="Picture 2" descr="Image result for PROJECT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61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dirty="0"/>
              <a:t>Dept. of CSE,RNSIT</a:t>
            </a:r>
          </a:p>
        </p:txBody>
      </p:sp>
      <p:sp>
        <p:nvSpPr>
          <p:cNvPr id="3" name="Footer Placeholder 2"/>
          <p:cNvSpPr>
            <a:spLocks noGrp="1"/>
          </p:cNvSpPr>
          <p:nvPr>
            <p:ph type="ftr" sz="quarter" idx="11"/>
          </p:nvPr>
        </p:nvSpPr>
        <p:spPr/>
        <p:txBody>
          <a:bodyPr/>
          <a:lstStyle/>
          <a:p>
            <a:r>
              <a:rPr lang="en-US" dirty="0"/>
              <a:t>2020-21</a:t>
            </a:r>
            <a:endParaRPr lang="en-IN" dirty="0"/>
          </a:p>
        </p:txBody>
      </p:sp>
      <p:sp>
        <p:nvSpPr>
          <p:cNvPr id="4" name="Slide Number Placeholder 3"/>
          <p:cNvSpPr>
            <a:spLocks noGrp="1"/>
          </p:cNvSpPr>
          <p:nvPr>
            <p:ph type="sldNum" sz="quarter" idx="12"/>
          </p:nvPr>
        </p:nvSpPr>
        <p:spPr/>
        <p:txBody>
          <a:bodyPr>
            <a:normAutofit/>
          </a:bodyPr>
          <a:lstStyle/>
          <a:p>
            <a:fld id="{4C442D41-FF4A-46A6-A5B6-D9D1BC6ADE1D}" type="slidenum">
              <a:rPr lang="en-US" smtClean="0"/>
              <a:t>25</a:t>
            </a:fld>
            <a:endParaRPr lang="en-US" dirty="0"/>
          </a:p>
        </p:txBody>
      </p:sp>
    </p:spTree>
    <p:extLst>
      <p:ext uri="{BB962C8B-B14F-4D97-AF65-F5344CB8AC3E}">
        <p14:creationId xmlns:p14="http://schemas.microsoft.com/office/powerpoint/2010/main" val="665051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473338"/>
          </a:xfrm>
        </p:spPr>
        <p:txBody>
          <a:bodyPr>
            <a:normAutofit lnSpcReduction="10000"/>
          </a:bodyPr>
          <a:lstStyle/>
          <a:p>
            <a:endParaRPr lang="en-US" dirty="0"/>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a:solidFill>
                  <a:srgbClr val="0070C0"/>
                </a:solidFill>
                <a:latin typeface="Times New Roman" pitchFamily="18" charset="0"/>
                <a:cs typeface="Times New Roman" pitchFamily="18" charset="0"/>
              </a:rPr>
              <a:t>THANK YOU!!!</a:t>
            </a:r>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a:p>
          <a:p>
            <a:pPr>
              <a:buNone/>
            </a:pPr>
            <a:r>
              <a:rPr lang="en-US" dirty="0"/>
              <a:t>			</a:t>
            </a:r>
            <a:endParaRPr lang="en-IN" dirty="0"/>
          </a:p>
        </p:txBody>
      </p:sp>
      <p:sp>
        <p:nvSpPr>
          <p:cNvPr id="4" name="Date Placeholder 3"/>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IN" dirty="0"/>
              <a:t>2020- 21</a:t>
            </a:r>
          </a:p>
        </p:txBody>
      </p:sp>
      <p:sp>
        <p:nvSpPr>
          <p:cNvPr id="6" name="Slide Number Placeholder 5"/>
          <p:cNvSpPr>
            <a:spLocks noGrp="1"/>
          </p:cNvSpPr>
          <p:nvPr>
            <p:ph type="sldNum" sz="quarter" idx="12"/>
          </p:nvPr>
        </p:nvSpPr>
        <p:spPr/>
        <p:txBody>
          <a:bodyPr>
            <a:normAutofit/>
          </a:bodyPr>
          <a:lstStyle/>
          <a:p>
            <a:fld id="{8D76E3B0-E7CB-4A4B-BFAB-903D23419947}" type="slidenum">
              <a:rPr lang="en-IN" smtClean="0"/>
              <a:pPr/>
              <a:t>26</a:t>
            </a:fld>
            <a:endParaRPr lang="en-IN" dirty="0"/>
          </a:p>
        </p:txBody>
      </p:sp>
    </p:spTree>
    <p:extLst>
      <p:ext uri="{BB962C8B-B14F-4D97-AF65-F5344CB8AC3E}">
        <p14:creationId xmlns:p14="http://schemas.microsoft.com/office/powerpoint/2010/main" val="79634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714356"/>
            <a:ext cx="9228607" cy="785818"/>
          </a:xfrm>
        </p:spPr>
        <p:txBody>
          <a:bodyPr>
            <a:noAutofit/>
          </a:bodyPr>
          <a:lstStyle/>
          <a:p>
            <a:pPr algn="ctr"/>
            <a:r>
              <a:rPr lang="en-US" sz="3600" b="1" dirty="0">
                <a:solidFill>
                  <a:srgbClr val="C00000"/>
                </a:solidFill>
                <a:latin typeface="Trebuchet MS" panose="020B0603020202020204" pitchFamily="34" charset="0"/>
                <a:cs typeface="Times New Roman" pitchFamily="18" charset="0"/>
              </a:rPr>
              <a:t>INTRODUCTION</a:t>
            </a:r>
            <a:endParaRPr lang="en-IN" sz="3600" b="1" dirty="0">
              <a:solidFill>
                <a:srgbClr val="C00000"/>
              </a:solidFill>
              <a:latin typeface="Trebuchet MS" panose="020B0603020202020204" pitchFamily="34" charset="0"/>
              <a:cs typeface="Times New Roman" pitchFamily="18" charset="0"/>
            </a:endParaRPr>
          </a:p>
        </p:txBody>
      </p:sp>
      <p:sp>
        <p:nvSpPr>
          <p:cNvPr id="3" name="Content Placeholder 2"/>
          <p:cNvSpPr>
            <a:spLocks noGrp="1"/>
          </p:cNvSpPr>
          <p:nvPr>
            <p:ph idx="1"/>
          </p:nvPr>
        </p:nvSpPr>
        <p:spPr>
          <a:xfrm>
            <a:off x="953589" y="1785926"/>
            <a:ext cx="9257211" cy="3643338"/>
          </a:xfrm>
        </p:spPr>
        <p:txBody>
          <a:bodyPr>
            <a:normAutofit/>
          </a:bodyPr>
          <a:lstStyle/>
          <a:p>
            <a:pPr marL="457200" lvl="1" indent="0">
              <a:buNone/>
            </a:pPr>
            <a:r>
              <a:rPr lang="en-US" sz="2000" b="1" dirty="0">
                <a:effectLst>
                  <a:outerShdw blurRad="38100" dist="38100" dir="2700000" algn="tl">
                    <a:srgbClr val="000000">
                      <a:alpha val="43137"/>
                    </a:srgbClr>
                  </a:outerShdw>
                </a:effectLst>
                <a:latin typeface="Trebuchet MS" panose="020B0603020202020204" pitchFamily="34" charset="0"/>
                <a:cs typeface="Times New Roman" pitchFamily="18" charset="0"/>
              </a:rPr>
              <a:t>Problem </a:t>
            </a:r>
            <a:r>
              <a:rPr lang="en-US" sz="2000" b="1" dirty="0" smtClean="0">
                <a:effectLst>
                  <a:outerShdw blurRad="38100" dist="38100" dir="2700000" algn="tl">
                    <a:srgbClr val="000000">
                      <a:alpha val="43137"/>
                    </a:srgbClr>
                  </a:outerShdw>
                </a:effectLst>
                <a:latin typeface="Trebuchet MS" panose="020B0603020202020204" pitchFamily="34" charset="0"/>
                <a:cs typeface="Times New Roman" pitchFamily="18" charset="0"/>
              </a:rPr>
              <a:t>Statement</a:t>
            </a:r>
          </a:p>
          <a:p>
            <a:pPr lvl="1">
              <a:lnSpc>
                <a:spcPct val="150000"/>
              </a:lnSpc>
            </a:pPr>
            <a:r>
              <a:rPr lang="en-US" sz="2000" dirty="0">
                <a:latin typeface="Trebuchet MS" panose="020B0603020202020204" pitchFamily="34" charset="0"/>
                <a:cs typeface="Times New Roman" pitchFamily="18" charset="0"/>
              </a:rPr>
              <a:t>The main aim of creating a gym management system is to implement the various facilities which are provided by Database Management </a:t>
            </a:r>
            <a:r>
              <a:rPr lang="en-US" sz="2000" dirty="0" smtClean="0">
                <a:latin typeface="Trebuchet MS" panose="020B0603020202020204" pitchFamily="34" charset="0"/>
                <a:cs typeface="Times New Roman" pitchFamily="18" charset="0"/>
              </a:rPr>
              <a:t>System </a:t>
            </a:r>
            <a:r>
              <a:rPr lang="en-US" sz="2000" dirty="0">
                <a:latin typeface="Trebuchet MS" panose="020B0603020202020204" pitchFamily="34" charset="0"/>
                <a:cs typeface="Times New Roman" pitchFamily="18" charset="0"/>
              </a:rPr>
              <a:t>such as data storage, </a:t>
            </a:r>
            <a:r>
              <a:rPr lang="en-US" sz="2000" dirty="0" smtClean="0">
                <a:latin typeface="Trebuchet MS" panose="020B0603020202020204" pitchFamily="34" charset="0"/>
                <a:cs typeface="Times New Roman" pitchFamily="18" charset="0"/>
              </a:rPr>
              <a:t>maintenance, </a:t>
            </a:r>
            <a:r>
              <a:rPr lang="en-US" sz="2000" dirty="0">
                <a:latin typeface="Trebuchet MS" panose="020B0603020202020204" pitchFamily="34" charset="0"/>
                <a:cs typeface="Times New Roman" pitchFamily="18" charset="0"/>
              </a:rPr>
              <a:t>security of data and to eliminate the data redundancy. To store the records of members who are a part of the gym and to </a:t>
            </a:r>
            <a:r>
              <a:rPr lang="en-US" sz="2000" dirty="0" smtClean="0">
                <a:latin typeface="Trebuchet MS" panose="020B0603020202020204" pitchFamily="34" charset="0"/>
                <a:cs typeface="Times New Roman" pitchFamily="18" charset="0"/>
              </a:rPr>
              <a:t>allow </a:t>
            </a:r>
            <a:r>
              <a:rPr lang="en-US" sz="2000" dirty="0">
                <a:latin typeface="Trebuchet MS" panose="020B0603020202020204" pitchFamily="34" charset="0"/>
                <a:cs typeface="Times New Roman" pitchFamily="18" charset="0"/>
              </a:rPr>
              <a:t>the admin to access, </a:t>
            </a:r>
            <a:r>
              <a:rPr lang="en-US" sz="2000" dirty="0" smtClean="0">
                <a:latin typeface="Trebuchet MS" panose="020B0603020202020204" pitchFamily="34" charset="0"/>
                <a:cs typeface="Times New Roman" pitchFamily="18" charset="0"/>
              </a:rPr>
              <a:t>modify, insert </a:t>
            </a:r>
            <a:r>
              <a:rPr lang="en-US" sz="2000" dirty="0">
                <a:latin typeface="Trebuchet MS" panose="020B0603020202020204" pitchFamily="34" charset="0"/>
                <a:cs typeface="Times New Roman" pitchFamily="18" charset="0"/>
              </a:rPr>
              <a:t>and delete the records of members</a:t>
            </a:r>
          </a:p>
          <a:p>
            <a:pPr lvl="1" algn="just">
              <a:buFont typeface="Wingdings" pitchFamily="2" charset="2"/>
              <a:buChar char="§"/>
            </a:pPr>
            <a:endParaRPr lang="en-US" dirty="0">
              <a:latin typeface="Trebuchet MS" panose="020B0603020202020204" pitchFamily="34" charset="0"/>
              <a:cs typeface="Times New Roman" pitchFamily="18" charset="0"/>
            </a:endParaRPr>
          </a:p>
        </p:txBody>
      </p:sp>
      <p:sp>
        <p:nvSpPr>
          <p:cNvPr id="5" name="Date Placeholder 4"/>
          <p:cNvSpPr>
            <a:spLocks noGrp="1"/>
          </p:cNvSpPr>
          <p:nvPr>
            <p:ph type="dt" sz="half" idx="10"/>
          </p:nvPr>
        </p:nvSpPr>
        <p:spPr/>
        <p:txBody>
          <a:bodyPr/>
          <a:lstStyle/>
          <a:p>
            <a:r>
              <a:rPr lang="en-US" dirty="0"/>
              <a:t>Dept. of CSE,RNSIT</a:t>
            </a:r>
            <a:endParaRPr lang="en-IN" dirty="0"/>
          </a:p>
        </p:txBody>
      </p:sp>
      <p:sp>
        <p:nvSpPr>
          <p:cNvPr id="6" name="Footer Placeholder 5"/>
          <p:cNvSpPr>
            <a:spLocks noGrp="1"/>
          </p:cNvSpPr>
          <p:nvPr>
            <p:ph type="ftr" sz="quarter" idx="11"/>
          </p:nvPr>
        </p:nvSpPr>
        <p:spPr/>
        <p:txBody>
          <a:bodyPr/>
          <a:lstStyle/>
          <a:p>
            <a:r>
              <a:rPr lang="en-IN" dirty="0"/>
              <a:t>2020- 21</a:t>
            </a:r>
          </a:p>
        </p:txBody>
      </p:sp>
      <p:sp>
        <p:nvSpPr>
          <p:cNvPr id="7" name="Slide Number Placeholder 6"/>
          <p:cNvSpPr>
            <a:spLocks noGrp="1"/>
          </p:cNvSpPr>
          <p:nvPr>
            <p:ph type="sldNum" sz="quarter" idx="12"/>
          </p:nvPr>
        </p:nvSpPr>
        <p:spPr/>
        <p:txBody>
          <a:bodyPr>
            <a:normAutofit/>
          </a:bodyPr>
          <a:lstStyle/>
          <a:p>
            <a:fld id="{8D76E3B0-E7CB-4A4B-BFAB-903D23419947}" type="slidenum">
              <a:rPr lang="en-IN" smtClean="0"/>
              <a:pPr/>
              <a:t>3</a:t>
            </a:fld>
            <a:endParaRPr lang="en-IN" dirty="0"/>
          </a:p>
        </p:txBody>
      </p:sp>
    </p:spTree>
    <p:extLst>
      <p:ext uri="{BB962C8B-B14F-4D97-AF65-F5344CB8AC3E}">
        <p14:creationId xmlns:p14="http://schemas.microsoft.com/office/powerpoint/2010/main" val="312380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latin typeface="Trebuchet MS" panose="020B0603020202020204" pitchFamily="34" charset="0"/>
                <a:cs typeface="Times New Roman" pitchFamily="18" charset="0"/>
              </a:rPr>
              <a:t>INTRODUCTION</a:t>
            </a:r>
            <a:endParaRPr lang="en-US" sz="3600" dirty="0">
              <a:latin typeface="Trebuchet MS" panose="020B0603020202020204" pitchFamily="34" charset="0"/>
            </a:endParaRPr>
          </a:p>
        </p:txBody>
      </p:sp>
      <p:sp>
        <p:nvSpPr>
          <p:cNvPr id="3" name="Content Placeholder 2"/>
          <p:cNvSpPr>
            <a:spLocks noGrp="1"/>
          </p:cNvSpPr>
          <p:nvPr>
            <p:ph idx="1"/>
          </p:nvPr>
        </p:nvSpPr>
        <p:spPr/>
        <p:txBody>
          <a:bodyPr/>
          <a:lstStyle/>
          <a:p>
            <a:pPr lvl="1"/>
            <a:r>
              <a:rPr lang="en-US" dirty="0">
                <a:latin typeface="Trebuchet MS" panose="020B0603020202020204" pitchFamily="34" charset="0"/>
                <a:cs typeface="Times New Roman" pitchFamily="18" charset="0"/>
              </a:rPr>
              <a:t>Existing System and </a:t>
            </a:r>
            <a:r>
              <a:rPr lang="en-US" dirty="0" smtClean="0">
                <a:latin typeface="Trebuchet MS" panose="020B0603020202020204" pitchFamily="34" charset="0"/>
                <a:cs typeface="Times New Roman" pitchFamily="18" charset="0"/>
              </a:rPr>
              <a:t>Limitations</a:t>
            </a:r>
          </a:p>
          <a:p>
            <a:pPr marL="914400" lvl="1" indent="-457200">
              <a:lnSpc>
                <a:spcPct val="200000"/>
              </a:lnSpc>
              <a:buFont typeface="+mj-lt"/>
              <a:buAutoNum type="arabicPeriod"/>
            </a:pPr>
            <a:r>
              <a:rPr lang="en-US" dirty="0" smtClean="0">
                <a:latin typeface="Trebuchet MS" panose="020B0603020202020204" pitchFamily="34" charset="0"/>
                <a:cs typeface="Times New Roman" pitchFamily="18" charset="0"/>
              </a:rPr>
              <a:t>The </a:t>
            </a:r>
            <a:r>
              <a:rPr lang="en-US" dirty="0">
                <a:latin typeface="Trebuchet MS" panose="020B0603020202020204" pitchFamily="34" charset="0"/>
                <a:cs typeface="Times New Roman" pitchFamily="18" charset="0"/>
              </a:rPr>
              <a:t>existing system is not as user friendly as the proposed system</a:t>
            </a:r>
          </a:p>
          <a:p>
            <a:pPr marL="914400" lvl="1" indent="-457200">
              <a:lnSpc>
                <a:spcPct val="200000"/>
              </a:lnSpc>
              <a:buFont typeface="+mj-lt"/>
              <a:buAutoNum type="arabicPeriod"/>
            </a:pPr>
            <a:r>
              <a:rPr lang="en-US" dirty="0" smtClean="0">
                <a:latin typeface="Trebuchet MS" panose="020B0603020202020204" pitchFamily="34" charset="0"/>
                <a:cs typeface="Times New Roman" pitchFamily="18" charset="0"/>
              </a:rPr>
              <a:t>Time </a:t>
            </a:r>
            <a:r>
              <a:rPr lang="en-US" dirty="0">
                <a:latin typeface="Trebuchet MS" panose="020B0603020202020204" pitchFamily="34" charset="0"/>
                <a:cs typeface="Times New Roman" pitchFamily="18" charset="0"/>
              </a:rPr>
              <a:t>consuming and requires a lot of manual calculations</a:t>
            </a:r>
          </a:p>
          <a:p>
            <a:pPr marL="914400" lvl="1" indent="-457200">
              <a:lnSpc>
                <a:spcPct val="200000"/>
              </a:lnSpc>
              <a:buFont typeface="+mj-lt"/>
              <a:buAutoNum type="arabicPeriod"/>
            </a:pPr>
            <a:r>
              <a:rPr lang="en-US" dirty="0" smtClean="0">
                <a:latin typeface="Trebuchet MS" panose="020B0603020202020204" pitchFamily="34" charset="0"/>
                <a:cs typeface="Times New Roman" pitchFamily="18" charset="0"/>
              </a:rPr>
              <a:t>The </a:t>
            </a:r>
            <a:r>
              <a:rPr lang="en-US" dirty="0">
                <a:latin typeface="Trebuchet MS" panose="020B0603020202020204" pitchFamily="34" charset="0"/>
                <a:cs typeface="Times New Roman" pitchFamily="18" charset="0"/>
              </a:rPr>
              <a:t>data is also not secure can be mishandled due to lack of data </a:t>
            </a:r>
            <a:r>
              <a:rPr lang="en-US" dirty="0" smtClean="0">
                <a:latin typeface="Trebuchet MS" panose="020B0603020202020204" pitchFamily="34" charset="0"/>
                <a:cs typeface="Times New Roman" pitchFamily="18" charset="0"/>
              </a:rPr>
              <a:t>security</a:t>
            </a:r>
            <a:endParaRPr lang="en-US" dirty="0">
              <a:latin typeface="Trebuchet MS" panose="020B0603020202020204" pitchFamily="34"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4</a:t>
            </a:fld>
            <a:endParaRPr lang="en-US" dirty="0"/>
          </a:p>
        </p:txBody>
      </p:sp>
    </p:spTree>
    <p:extLst>
      <p:ext uri="{BB962C8B-B14F-4D97-AF65-F5344CB8AC3E}">
        <p14:creationId xmlns:p14="http://schemas.microsoft.com/office/powerpoint/2010/main" val="328823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latin typeface="Trebuchet MS" panose="020B0603020202020204" pitchFamily="34" charset="0"/>
                <a:cs typeface="Times New Roman" pitchFamily="18" charset="0"/>
              </a:rPr>
              <a:t>INTRODUCTION</a:t>
            </a:r>
            <a:endParaRPr lang="en-US" sz="3600" dirty="0">
              <a:latin typeface="Trebuchet MS" panose="020B0603020202020204" pitchFamily="34" charset="0"/>
            </a:endParaRPr>
          </a:p>
        </p:txBody>
      </p:sp>
      <p:sp>
        <p:nvSpPr>
          <p:cNvPr id="3" name="Content Placeholder 2"/>
          <p:cNvSpPr>
            <a:spLocks noGrp="1"/>
          </p:cNvSpPr>
          <p:nvPr>
            <p:ph idx="1"/>
          </p:nvPr>
        </p:nvSpPr>
        <p:spPr/>
        <p:txBody>
          <a:bodyPr>
            <a:normAutofit/>
          </a:bodyPr>
          <a:lstStyle/>
          <a:p>
            <a:pPr marL="228600" lvl="1">
              <a:spcBef>
                <a:spcPts val="1000"/>
              </a:spcBef>
            </a:pPr>
            <a:r>
              <a:rPr lang="en-US" dirty="0">
                <a:latin typeface="Trebuchet MS" panose="020B0603020202020204" pitchFamily="34" charset="0"/>
                <a:cs typeface="Times New Roman" pitchFamily="18" charset="0"/>
              </a:rPr>
              <a:t>Proposed system</a:t>
            </a:r>
          </a:p>
          <a:p>
            <a:pPr>
              <a:lnSpc>
                <a:spcPct val="100000"/>
              </a:lnSpc>
            </a:pPr>
            <a:r>
              <a:rPr lang="en-US" sz="2400" dirty="0">
                <a:latin typeface="Trebuchet MS" panose="020B0603020202020204" pitchFamily="34" charset="0"/>
              </a:rPr>
              <a:t>Keeping in mind the various limitations of the existing systems we have tried to develop the proposed system as follows</a:t>
            </a:r>
          </a:p>
          <a:p>
            <a:pPr marL="342900" indent="-342900">
              <a:lnSpc>
                <a:spcPct val="100000"/>
              </a:lnSpc>
              <a:buFont typeface="+mj-lt"/>
              <a:buAutoNum type="arabicPeriod"/>
            </a:pPr>
            <a:r>
              <a:rPr lang="en-US" sz="2400" dirty="0" smtClean="0">
                <a:latin typeface="Trebuchet MS" panose="020B0603020202020204" pitchFamily="34" charset="0"/>
              </a:rPr>
              <a:t>The </a:t>
            </a:r>
            <a:r>
              <a:rPr lang="en-US" sz="2400" dirty="0">
                <a:latin typeface="Trebuchet MS" panose="020B0603020202020204" pitchFamily="34" charset="0"/>
              </a:rPr>
              <a:t>Proposed system provides proper security and manual work</a:t>
            </a:r>
          </a:p>
          <a:p>
            <a:pPr marL="342900" indent="-342900">
              <a:lnSpc>
                <a:spcPct val="100000"/>
              </a:lnSpc>
              <a:buFont typeface="+mj-lt"/>
              <a:buAutoNum type="arabicPeriod"/>
            </a:pPr>
            <a:r>
              <a:rPr lang="en-US" sz="2400" dirty="0" smtClean="0">
                <a:latin typeface="Trebuchet MS" panose="020B0603020202020204" pitchFamily="34" charset="0"/>
              </a:rPr>
              <a:t>Minimize </a:t>
            </a:r>
            <a:r>
              <a:rPr lang="en-US" sz="2400" dirty="0">
                <a:latin typeface="Trebuchet MS" panose="020B0603020202020204" pitchFamily="34" charset="0"/>
              </a:rPr>
              <a:t>time needed for the various processing</a:t>
            </a:r>
          </a:p>
          <a:p>
            <a:pPr marL="342900" indent="-342900">
              <a:lnSpc>
                <a:spcPct val="100000"/>
              </a:lnSpc>
              <a:buFont typeface="+mj-lt"/>
              <a:buAutoNum type="arabicPeriod"/>
            </a:pPr>
            <a:r>
              <a:rPr lang="en-US" sz="2400" dirty="0" smtClean="0">
                <a:latin typeface="Trebuchet MS" panose="020B0603020202020204" pitchFamily="34" charset="0"/>
              </a:rPr>
              <a:t>Greater </a:t>
            </a:r>
            <a:r>
              <a:rPr lang="en-US" sz="2400" dirty="0">
                <a:latin typeface="Trebuchet MS" panose="020B0603020202020204" pitchFamily="34" charset="0"/>
              </a:rPr>
              <a:t>efficiency</a:t>
            </a:r>
          </a:p>
          <a:p>
            <a:pPr marL="342900" indent="-342900">
              <a:lnSpc>
                <a:spcPct val="100000"/>
              </a:lnSpc>
              <a:buFont typeface="+mj-lt"/>
              <a:buAutoNum type="arabicPeriod"/>
            </a:pPr>
            <a:r>
              <a:rPr lang="en-US" sz="2400" dirty="0" smtClean="0">
                <a:latin typeface="Trebuchet MS" panose="020B0603020202020204" pitchFamily="34" charset="0"/>
              </a:rPr>
              <a:t>Better </a:t>
            </a:r>
            <a:r>
              <a:rPr lang="en-US" sz="2400" dirty="0">
                <a:latin typeface="Trebuchet MS" panose="020B0603020202020204" pitchFamily="34" charset="0"/>
              </a:rPr>
              <a:t>Service</a:t>
            </a:r>
          </a:p>
          <a:p>
            <a:pPr marL="342900" indent="-342900">
              <a:lnSpc>
                <a:spcPct val="100000"/>
              </a:lnSpc>
              <a:buFont typeface="+mj-lt"/>
              <a:buAutoNum type="arabicPeriod"/>
            </a:pPr>
            <a:r>
              <a:rPr lang="en-US" sz="2400" dirty="0" smtClean="0">
                <a:latin typeface="Trebuchet MS" panose="020B0603020202020204" pitchFamily="34" charset="0"/>
              </a:rPr>
              <a:t>User </a:t>
            </a:r>
            <a:r>
              <a:rPr lang="en-US" sz="2400" dirty="0">
                <a:latin typeface="Trebuchet MS" panose="020B0603020202020204" pitchFamily="34" charset="0"/>
              </a:rPr>
              <a:t>Friendly and interactivity</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5</a:t>
            </a:fld>
            <a:endParaRPr lang="en-US" dirty="0"/>
          </a:p>
        </p:txBody>
      </p:sp>
    </p:spTree>
    <p:extLst>
      <p:ext uri="{BB962C8B-B14F-4D97-AF65-F5344CB8AC3E}">
        <p14:creationId xmlns:p14="http://schemas.microsoft.com/office/powerpoint/2010/main" val="343848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166"/>
            <a:ext cx="9343996" cy="785818"/>
          </a:xfrm>
        </p:spPr>
        <p:txBody>
          <a:bodyPr>
            <a:noAutofit/>
          </a:bodyPr>
          <a:lstStyle/>
          <a:p>
            <a:pPr algn="ct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600" b="1" dirty="0">
                <a:solidFill>
                  <a:srgbClr val="C00000"/>
                </a:solidFill>
                <a:latin typeface="Trebuchet MS" panose="020B0603020202020204" pitchFamily="34" charset="0"/>
                <a:cs typeface="Times New Roman" pitchFamily="18" charset="0"/>
              </a:rPr>
              <a:t>REQUIREMENTS</a:t>
            </a:r>
            <a:r>
              <a:rPr lang="en-US" sz="3600" b="1" dirty="0">
                <a:latin typeface="Trebuchet MS" panose="020B0603020202020204" pitchFamily="34" charset="0"/>
                <a:cs typeface="Times New Roman" pitchFamily="18" charset="0"/>
              </a:rPr>
              <a:t/>
            </a:r>
            <a:br>
              <a:rPr lang="en-US" sz="3600" b="1" dirty="0">
                <a:latin typeface="Trebuchet MS" panose="020B0603020202020204" pitchFamily="34"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13954" y="1285860"/>
            <a:ext cx="10739846" cy="4586906"/>
          </a:xfrm>
        </p:spPr>
        <p:txBody>
          <a:bodyPr>
            <a:normAutofit lnSpcReduction="10000"/>
          </a:bodyPr>
          <a:lstStyle/>
          <a:p>
            <a:pPr marL="457200" lvl="1" indent="0">
              <a:lnSpc>
                <a:spcPct val="150000"/>
              </a:lnSpc>
              <a:buNone/>
            </a:pPr>
            <a:r>
              <a:rPr lang="en-US" sz="2400" dirty="0">
                <a:latin typeface="Trebuchet MS" panose="020B0603020202020204" pitchFamily="34" charset="0"/>
                <a:cs typeface="Times New Roman" pitchFamily="18" charset="0"/>
              </a:rPr>
              <a:t>Functional Requirements</a:t>
            </a:r>
          </a:p>
          <a:p>
            <a:pPr marL="457200" indent="-457200" algn="just">
              <a:lnSpc>
                <a:spcPct val="150000"/>
              </a:lnSpc>
              <a:spcBef>
                <a:spcPts val="1200"/>
              </a:spcBef>
              <a:buFont typeface="+mj-lt"/>
              <a:buAutoNum type="arabicPeriod"/>
            </a:pPr>
            <a:r>
              <a:rPr lang="en-US" sz="1900" dirty="0" smtClean="0">
                <a:latin typeface="Trebuchet MS" panose="020B0603020202020204" pitchFamily="34" charset="0"/>
                <a:cs typeface="Times New Roman" pitchFamily="18" charset="0"/>
              </a:rPr>
              <a:t> </a:t>
            </a:r>
            <a:r>
              <a:rPr lang="en-US" sz="1900" dirty="0">
                <a:latin typeface="Trebuchet MS" panose="020B0603020202020204" pitchFamily="34" charset="0"/>
                <a:cs typeface="Times New Roman" pitchFamily="18" charset="0"/>
              </a:rPr>
              <a:t>The system runs on apache server so the server must have the latest version </a:t>
            </a:r>
            <a:r>
              <a:rPr lang="en-US" sz="1900" dirty="0" smtClean="0">
                <a:latin typeface="Trebuchet MS" panose="020B0603020202020204" pitchFamily="34" charset="0"/>
                <a:cs typeface="Times New Roman" pitchFamily="18" charset="0"/>
              </a:rPr>
              <a:t>of </a:t>
            </a:r>
            <a:r>
              <a:rPr lang="en-US" sz="1900" dirty="0">
                <a:latin typeface="Trebuchet MS" panose="020B0603020202020204" pitchFamily="34" charset="0"/>
                <a:cs typeface="Times New Roman" pitchFamily="18" charset="0"/>
              </a:rPr>
              <a:t>apache installed in it</a:t>
            </a:r>
          </a:p>
          <a:p>
            <a:pPr marL="457200" indent="-457200" algn="just">
              <a:lnSpc>
                <a:spcPct val="150000"/>
              </a:lnSpc>
              <a:spcBef>
                <a:spcPts val="1200"/>
              </a:spcBef>
              <a:buFont typeface="+mj-lt"/>
              <a:buAutoNum type="arabicPeriod"/>
            </a:pPr>
            <a:r>
              <a:rPr lang="en-US" sz="1900" dirty="0" smtClean="0">
                <a:latin typeface="Trebuchet MS" panose="020B0603020202020204" pitchFamily="34" charset="0"/>
                <a:cs typeface="Times New Roman" pitchFamily="18" charset="0"/>
              </a:rPr>
              <a:t> MySQL </a:t>
            </a:r>
            <a:r>
              <a:rPr lang="en-US" sz="1900" dirty="0">
                <a:latin typeface="Trebuchet MS" panose="020B0603020202020204" pitchFamily="34" charset="0"/>
                <a:cs typeface="Times New Roman" pitchFamily="18" charset="0"/>
              </a:rPr>
              <a:t>Database is used for storing and retrieving the data</a:t>
            </a:r>
          </a:p>
          <a:p>
            <a:pPr marL="457200" indent="-457200" algn="just">
              <a:lnSpc>
                <a:spcPct val="150000"/>
              </a:lnSpc>
              <a:spcBef>
                <a:spcPts val="1200"/>
              </a:spcBef>
              <a:buFont typeface="+mj-lt"/>
              <a:buAutoNum type="arabicPeriod"/>
            </a:pPr>
            <a:r>
              <a:rPr lang="en-US" sz="1900" dirty="0" smtClean="0">
                <a:latin typeface="Trebuchet MS" panose="020B0603020202020204" pitchFamily="34" charset="0"/>
                <a:cs typeface="Times New Roman" pitchFamily="18" charset="0"/>
              </a:rPr>
              <a:t> </a:t>
            </a:r>
            <a:r>
              <a:rPr lang="en-US" sz="1900" dirty="0">
                <a:latin typeface="Trebuchet MS" panose="020B0603020202020204" pitchFamily="34" charset="0"/>
                <a:cs typeface="Times New Roman" pitchFamily="18" charset="0"/>
              </a:rPr>
              <a:t>HTML is used to create the layout of the webpage </a:t>
            </a:r>
          </a:p>
          <a:p>
            <a:pPr marL="457200" indent="-457200" algn="just">
              <a:lnSpc>
                <a:spcPct val="150000"/>
              </a:lnSpc>
              <a:spcBef>
                <a:spcPts val="1200"/>
              </a:spcBef>
              <a:buFont typeface="+mj-lt"/>
              <a:buAutoNum type="arabicPeriod"/>
            </a:pPr>
            <a:r>
              <a:rPr lang="en-US" sz="1900" dirty="0" smtClean="0">
                <a:latin typeface="Trebuchet MS" panose="020B0603020202020204" pitchFamily="34" charset="0"/>
                <a:cs typeface="Times New Roman" pitchFamily="18" charset="0"/>
              </a:rPr>
              <a:t> CSS </a:t>
            </a:r>
            <a:r>
              <a:rPr lang="en-US" sz="1900" dirty="0">
                <a:latin typeface="Trebuchet MS" panose="020B0603020202020204" pitchFamily="34" charset="0"/>
                <a:cs typeface="Times New Roman" pitchFamily="18" charset="0"/>
              </a:rPr>
              <a:t>is used for </a:t>
            </a:r>
            <a:r>
              <a:rPr lang="en-US" sz="1900" dirty="0" smtClean="0">
                <a:latin typeface="Trebuchet MS" panose="020B0603020202020204" pitchFamily="34" charset="0"/>
                <a:cs typeface="Times New Roman" pitchFamily="18" charset="0"/>
              </a:rPr>
              <a:t>designing </a:t>
            </a:r>
            <a:r>
              <a:rPr lang="en-US" sz="1900" dirty="0">
                <a:latin typeface="Trebuchet MS" panose="020B0603020202020204" pitchFamily="34" charset="0"/>
                <a:cs typeface="Times New Roman" pitchFamily="18" charset="0"/>
              </a:rPr>
              <a:t>and making the webpage more responsive</a:t>
            </a:r>
          </a:p>
          <a:p>
            <a:pPr marL="457200" indent="-457200" algn="just">
              <a:lnSpc>
                <a:spcPct val="150000"/>
              </a:lnSpc>
              <a:spcBef>
                <a:spcPts val="1200"/>
              </a:spcBef>
              <a:buFont typeface="+mj-lt"/>
              <a:buAutoNum type="arabicPeriod"/>
            </a:pPr>
            <a:r>
              <a:rPr lang="en-US" sz="1900" dirty="0" smtClean="0">
                <a:latin typeface="Trebuchet MS" panose="020B0603020202020204" pitchFamily="34" charset="0"/>
                <a:cs typeface="Times New Roman" pitchFamily="18" charset="0"/>
              </a:rPr>
              <a:t> </a:t>
            </a:r>
            <a:r>
              <a:rPr lang="en-US" sz="1900" dirty="0">
                <a:latin typeface="Trebuchet MS" panose="020B0603020202020204" pitchFamily="34" charset="0"/>
                <a:cs typeface="Times New Roman" pitchFamily="18" charset="0"/>
              </a:rPr>
              <a:t>PHP is used for backend which takes the data from html form and stores </a:t>
            </a:r>
          </a:p>
          <a:p>
            <a:pPr marL="36900" indent="0" algn="just">
              <a:lnSpc>
                <a:spcPct val="150000"/>
              </a:lnSpc>
              <a:spcBef>
                <a:spcPts val="1200"/>
              </a:spcBef>
              <a:buNone/>
            </a:pPr>
            <a:r>
              <a:rPr lang="en-US" sz="1900" dirty="0">
                <a:latin typeface="Trebuchet MS" panose="020B0603020202020204" pitchFamily="34" charset="0"/>
                <a:cs typeface="Times New Roman" pitchFamily="18" charset="0"/>
              </a:rPr>
              <a:t> </a:t>
            </a:r>
            <a:r>
              <a:rPr lang="en-US" sz="1900" dirty="0" smtClean="0">
                <a:latin typeface="Trebuchet MS" panose="020B0603020202020204" pitchFamily="34" charset="0"/>
                <a:cs typeface="Times New Roman" pitchFamily="18" charset="0"/>
              </a:rPr>
              <a:t>      it </a:t>
            </a:r>
            <a:r>
              <a:rPr lang="en-US" sz="1900" dirty="0">
                <a:latin typeface="Trebuchet MS" panose="020B0603020202020204" pitchFamily="34" charset="0"/>
                <a:cs typeface="Times New Roman" pitchFamily="18" charset="0"/>
              </a:rPr>
              <a:t>in the database</a:t>
            </a:r>
            <a:endParaRPr lang="en-IN" sz="1900" dirty="0">
              <a:latin typeface="Trebuchet MS" panose="020B0603020202020204" pitchFamily="34" charset="0"/>
              <a:cs typeface="Times New Roman" pitchFamily="18" charset="0"/>
            </a:endParaRPr>
          </a:p>
          <a:p>
            <a:pPr>
              <a:buNone/>
            </a:pPr>
            <a:endParaRPr lang="en-IN" dirty="0">
              <a:latin typeface="Trebuchet MS" panose="020B0603020202020204" pitchFamily="34" charset="0"/>
            </a:endParaRPr>
          </a:p>
        </p:txBody>
      </p:sp>
      <p:sp>
        <p:nvSpPr>
          <p:cNvPr id="6" name="Date Placeholder 5"/>
          <p:cNvSpPr>
            <a:spLocks noGrp="1"/>
          </p:cNvSpPr>
          <p:nvPr>
            <p:ph type="dt" sz="half" idx="10"/>
          </p:nvPr>
        </p:nvSpPr>
        <p:spPr/>
        <p:txBody>
          <a:bodyPr/>
          <a:lstStyle/>
          <a:p>
            <a:r>
              <a:rPr lang="en-US" dirty="0"/>
              <a:t>Dept. of CSE,RNSIT</a:t>
            </a:r>
            <a:endParaRPr lang="en-IN" dirty="0"/>
          </a:p>
        </p:txBody>
      </p:sp>
      <p:sp>
        <p:nvSpPr>
          <p:cNvPr id="5" name="Footer Placeholder 4"/>
          <p:cNvSpPr>
            <a:spLocks noGrp="1"/>
          </p:cNvSpPr>
          <p:nvPr>
            <p:ph type="ftr" sz="quarter" idx="11"/>
          </p:nvPr>
        </p:nvSpPr>
        <p:spPr/>
        <p:txBody>
          <a:bodyPr/>
          <a:lstStyle/>
          <a:p>
            <a:r>
              <a:rPr lang="en-US" dirty="0"/>
              <a:t>2020-21</a:t>
            </a:r>
            <a:endParaRPr lang="en-IN" dirty="0"/>
          </a:p>
        </p:txBody>
      </p:sp>
      <p:sp>
        <p:nvSpPr>
          <p:cNvPr id="7" name="Slide Number Placeholder 6"/>
          <p:cNvSpPr>
            <a:spLocks noGrp="1"/>
          </p:cNvSpPr>
          <p:nvPr>
            <p:ph type="sldNum" sz="quarter" idx="12"/>
          </p:nvPr>
        </p:nvSpPr>
        <p:spPr/>
        <p:txBody>
          <a:bodyPr>
            <a:normAutofit/>
          </a:bodyPr>
          <a:lstStyle/>
          <a:p>
            <a:fld id="{8D76E3B0-E7CB-4A4B-BFAB-903D23419947}" type="slidenum">
              <a:rPr lang="en-IN" smtClean="0"/>
              <a:pPr/>
              <a:t>6</a:t>
            </a:fld>
            <a:endParaRPr lang="en-IN" dirty="0"/>
          </a:p>
        </p:txBody>
      </p:sp>
    </p:spTree>
    <p:extLst>
      <p:ext uri="{BB962C8B-B14F-4D97-AF65-F5344CB8AC3E}">
        <p14:creationId xmlns:p14="http://schemas.microsoft.com/office/powerpoint/2010/main" val="395594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C00000"/>
                </a:solidFill>
                <a:latin typeface="Trebuchet MS" panose="020B0603020202020204" pitchFamily="34" charset="0"/>
                <a:cs typeface="Times New Roman" pitchFamily="18" charset="0"/>
              </a:rPr>
              <a:t>REQUIREMENTS</a:t>
            </a:r>
            <a:endParaRPr lang="en-US" sz="3600" dirty="0">
              <a:latin typeface="Trebuchet MS" panose="020B0603020202020204" pitchFamily="34" charset="0"/>
            </a:endParaRPr>
          </a:p>
        </p:txBody>
      </p:sp>
      <p:sp>
        <p:nvSpPr>
          <p:cNvPr id="3" name="Content Placeholder 2"/>
          <p:cNvSpPr>
            <a:spLocks noGrp="1"/>
          </p:cNvSpPr>
          <p:nvPr>
            <p:ph idx="1"/>
          </p:nvPr>
        </p:nvSpPr>
        <p:spPr/>
        <p:txBody>
          <a:bodyPr>
            <a:noAutofit/>
          </a:bodyPr>
          <a:lstStyle/>
          <a:p>
            <a:pPr lvl="1">
              <a:lnSpc>
                <a:spcPct val="150000"/>
              </a:lnSpc>
            </a:pPr>
            <a:r>
              <a:rPr lang="en-US" sz="2000" dirty="0">
                <a:latin typeface="Trebuchet MS" panose="020B0603020202020204" pitchFamily="34" charset="0"/>
                <a:cs typeface="Times New Roman" pitchFamily="18" charset="0"/>
              </a:rPr>
              <a:t>Non-functional </a:t>
            </a:r>
            <a:r>
              <a:rPr lang="en-US" sz="2000" dirty="0" smtClean="0">
                <a:latin typeface="Trebuchet MS" panose="020B0603020202020204" pitchFamily="34" charset="0"/>
                <a:cs typeface="Times New Roman" pitchFamily="18" charset="0"/>
              </a:rPr>
              <a:t>Requirements</a:t>
            </a:r>
          </a:p>
          <a:p>
            <a:pPr marL="914400" lvl="1" indent="-457200">
              <a:lnSpc>
                <a:spcPct val="150000"/>
              </a:lnSpc>
              <a:buFont typeface="+mj-lt"/>
              <a:buAutoNum type="arabicPeriod"/>
            </a:pPr>
            <a:r>
              <a:rPr lang="en-US" sz="2000" dirty="0" smtClean="0">
                <a:latin typeface="Trebuchet MS" panose="020B0603020202020204" pitchFamily="34" charset="0"/>
                <a:cs typeface="Times New Roman" pitchFamily="18" charset="0"/>
              </a:rPr>
              <a:t>Performance</a:t>
            </a:r>
            <a:r>
              <a:rPr lang="en-US" sz="2000" dirty="0">
                <a:latin typeface="Trebuchet MS" panose="020B0603020202020204" pitchFamily="34" charset="0"/>
                <a:cs typeface="Times New Roman" pitchFamily="18" charset="0"/>
              </a:rPr>
              <a:t>: System should be able to handle multiple users at a time </a:t>
            </a:r>
            <a:r>
              <a:rPr lang="en-US" sz="2000" dirty="0" smtClean="0">
                <a:latin typeface="Trebuchet MS" panose="020B0603020202020204" pitchFamily="34" charset="0"/>
                <a:cs typeface="Times New Roman" pitchFamily="18" charset="0"/>
              </a:rPr>
              <a:t>using </a:t>
            </a:r>
            <a:r>
              <a:rPr lang="en-US" sz="2000" dirty="0">
                <a:latin typeface="Trebuchet MS" panose="020B0603020202020204" pitchFamily="34" charset="0"/>
                <a:cs typeface="Times New Roman" pitchFamily="18" charset="0"/>
              </a:rPr>
              <a:t>any web browsers</a:t>
            </a:r>
          </a:p>
          <a:p>
            <a:pPr marL="914400" lvl="1" indent="-457200">
              <a:lnSpc>
                <a:spcPct val="150000"/>
              </a:lnSpc>
              <a:buFont typeface="+mj-lt"/>
              <a:buAutoNum type="arabicPeriod"/>
            </a:pPr>
            <a:r>
              <a:rPr lang="en-US" sz="2000" dirty="0" smtClean="0">
                <a:latin typeface="Trebuchet MS" panose="020B0603020202020204" pitchFamily="34" charset="0"/>
                <a:cs typeface="Times New Roman" pitchFamily="18" charset="0"/>
              </a:rPr>
              <a:t>Reliability</a:t>
            </a:r>
            <a:r>
              <a:rPr lang="en-US" sz="2000" dirty="0">
                <a:latin typeface="Trebuchet MS" panose="020B0603020202020204" pitchFamily="34" charset="0"/>
                <a:cs typeface="Times New Roman" pitchFamily="18" charset="0"/>
              </a:rPr>
              <a:t>: Database updating should follow transaction processing to avoid </a:t>
            </a:r>
            <a:r>
              <a:rPr lang="en-US" sz="2000" dirty="0" smtClean="0">
                <a:latin typeface="Trebuchet MS" panose="020B0603020202020204" pitchFamily="34" charset="0"/>
                <a:cs typeface="Times New Roman" pitchFamily="18" charset="0"/>
              </a:rPr>
              <a:t>data inconsistency</a:t>
            </a:r>
          </a:p>
          <a:p>
            <a:pPr marL="914400" lvl="1" indent="-457200">
              <a:lnSpc>
                <a:spcPct val="150000"/>
              </a:lnSpc>
              <a:buFont typeface="+mj-lt"/>
              <a:buAutoNum type="arabicPeriod"/>
            </a:pPr>
            <a:r>
              <a:rPr lang="en-US" sz="2000" dirty="0" smtClean="0">
                <a:latin typeface="Trebuchet MS" panose="020B0603020202020204" pitchFamily="34" charset="0"/>
                <a:cs typeface="Times New Roman" pitchFamily="18" charset="0"/>
              </a:rPr>
              <a:t>Maintainability: It is very easy to maintain the system.</a:t>
            </a:r>
          </a:p>
          <a:p>
            <a:pPr marL="914400" lvl="1" indent="-457200">
              <a:lnSpc>
                <a:spcPct val="150000"/>
              </a:lnSpc>
              <a:buFont typeface="+mj-lt"/>
              <a:buAutoNum type="arabicPeriod"/>
            </a:pPr>
            <a:r>
              <a:rPr lang="en-US" sz="2000" dirty="0" smtClean="0">
                <a:latin typeface="Trebuchet MS" panose="020B0603020202020204" pitchFamily="34" charset="0"/>
                <a:cs typeface="Times New Roman" pitchFamily="18" charset="0"/>
              </a:rPr>
              <a:t>Portability: This system is portable</a:t>
            </a:r>
          </a:p>
          <a:p>
            <a:pPr marL="914400" lvl="1" indent="-457200">
              <a:lnSpc>
                <a:spcPct val="150000"/>
              </a:lnSpc>
              <a:buFont typeface="+mj-lt"/>
              <a:buAutoNum type="arabicPeriod"/>
            </a:pPr>
            <a:endParaRPr lang="en-US" sz="2000" dirty="0">
              <a:latin typeface="Trebuchet MS" panose="020B0603020202020204" pitchFamily="34"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2020-21</a:t>
            </a:r>
            <a:endParaRPr lang="en-US" dirty="0"/>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7</a:t>
            </a:fld>
            <a:endParaRPr lang="en-US" dirty="0"/>
          </a:p>
        </p:txBody>
      </p:sp>
    </p:spTree>
    <p:extLst>
      <p:ext uri="{BB962C8B-B14F-4D97-AF65-F5344CB8AC3E}">
        <p14:creationId xmlns:p14="http://schemas.microsoft.com/office/powerpoint/2010/main" val="418028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C00000"/>
                </a:solidFill>
                <a:latin typeface="Trebuchet MS" panose="020B0603020202020204" pitchFamily="34" charset="0"/>
                <a:cs typeface="Times New Roman" pitchFamily="18" charset="0"/>
              </a:rPr>
              <a:t>REQUIREMENTS</a:t>
            </a:r>
            <a:endParaRPr lang="en-US" sz="3600" dirty="0">
              <a:latin typeface="Trebuchet MS" panose="020B0603020202020204" pitchFamily="34" charset="0"/>
            </a:endParaRPr>
          </a:p>
        </p:txBody>
      </p:sp>
      <p:sp>
        <p:nvSpPr>
          <p:cNvPr id="3" name="Content Placeholder 2"/>
          <p:cNvSpPr>
            <a:spLocks noGrp="1"/>
          </p:cNvSpPr>
          <p:nvPr>
            <p:ph idx="1"/>
          </p:nvPr>
        </p:nvSpPr>
        <p:spPr/>
        <p:txBody>
          <a:bodyPr>
            <a:normAutofit/>
          </a:bodyPr>
          <a:lstStyle/>
          <a:p>
            <a:pPr lvl="1">
              <a:lnSpc>
                <a:spcPct val="150000"/>
              </a:lnSpc>
            </a:pPr>
            <a:r>
              <a:rPr lang="en-US" sz="2000" dirty="0">
                <a:latin typeface="Trebuchet MS" panose="020B0603020202020204" pitchFamily="34" charset="0"/>
                <a:cs typeface="Times New Roman" pitchFamily="18" charset="0"/>
              </a:rPr>
              <a:t>Hardware &amp; Software </a:t>
            </a:r>
            <a:r>
              <a:rPr lang="en-US" sz="2000" dirty="0" smtClean="0">
                <a:latin typeface="Trebuchet MS" panose="020B0603020202020204" pitchFamily="34" charset="0"/>
                <a:cs typeface="Times New Roman" pitchFamily="18" charset="0"/>
              </a:rPr>
              <a:t>Requirements</a:t>
            </a:r>
          </a:p>
          <a:p>
            <a:pPr lvl="1">
              <a:lnSpc>
                <a:spcPct val="150000"/>
              </a:lnSpc>
            </a:pPr>
            <a:r>
              <a:rPr lang="en-US" sz="2000" dirty="0" smtClean="0">
                <a:latin typeface="Trebuchet MS" panose="020B0603020202020204" pitchFamily="34" charset="0"/>
                <a:cs typeface="Times New Roman" pitchFamily="18" charset="0"/>
              </a:rPr>
              <a:t>Hardware </a:t>
            </a:r>
            <a:r>
              <a:rPr lang="en-US" sz="2000" dirty="0">
                <a:latin typeface="Trebuchet MS" panose="020B0603020202020204" pitchFamily="34" charset="0"/>
                <a:cs typeface="Times New Roman" pitchFamily="18" charset="0"/>
              </a:rPr>
              <a:t>Requirements</a:t>
            </a:r>
          </a:p>
          <a:p>
            <a:pPr lvl="1">
              <a:lnSpc>
                <a:spcPct val="150000"/>
              </a:lnSpc>
              <a:buFont typeface="Arial" panose="020B0604020202020204" pitchFamily="34" charset="0"/>
              <a:buChar char="•"/>
            </a:pPr>
            <a:r>
              <a:rPr lang="en-US" sz="2000" dirty="0" smtClean="0">
                <a:latin typeface="Trebuchet MS" panose="020B0603020202020204" pitchFamily="34" charset="0"/>
                <a:cs typeface="Times New Roman" pitchFamily="18" charset="0"/>
              </a:rPr>
              <a:t>The </a:t>
            </a:r>
            <a:r>
              <a:rPr lang="en-US" sz="2000" dirty="0">
                <a:latin typeface="Trebuchet MS" panose="020B0603020202020204" pitchFamily="34" charset="0"/>
                <a:cs typeface="Times New Roman" pitchFamily="18" charset="0"/>
              </a:rPr>
              <a:t>Hardware Requirements are minimal and the program can be run on most of </a:t>
            </a:r>
            <a:r>
              <a:rPr lang="en-US" sz="2000" dirty="0" smtClean="0">
                <a:latin typeface="Trebuchet MS" panose="020B0603020202020204" pitchFamily="34" charset="0"/>
                <a:cs typeface="Times New Roman" pitchFamily="18" charset="0"/>
              </a:rPr>
              <a:t>the    systems</a:t>
            </a:r>
            <a:endParaRPr lang="en-US" sz="2000" dirty="0">
              <a:latin typeface="Trebuchet MS" panose="020B0603020202020204" pitchFamily="34" charset="0"/>
              <a:cs typeface="Times New Roman" pitchFamily="18" charset="0"/>
            </a:endParaRPr>
          </a:p>
          <a:p>
            <a:pPr lvl="1">
              <a:lnSpc>
                <a:spcPct val="150000"/>
              </a:lnSpc>
              <a:buFont typeface="Arial" panose="020B0604020202020204" pitchFamily="34" charset="0"/>
              <a:buChar char="•"/>
            </a:pPr>
            <a:r>
              <a:rPr lang="en-US" sz="2000" dirty="0" smtClean="0">
                <a:latin typeface="Trebuchet MS" panose="020B0603020202020204" pitchFamily="34" charset="0"/>
                <a:cs typeface="Times New Roman" pitchFamily="18" charset="0"/>
              </a:rPr>
              <a:t>Processor</a:t>
            </a:r>
            <a:r>
              <a:rPr lang="en-US" sz="2000" dirty="0">
                <a:latin typeface="Trebuchet MS" panose="020B0603020202020204" pitchFamily="34" charset="0"/>
                <a:cs typeface="Times New Roman" pitchFamily="18" charset="0"/>
              </a:rPr>
              <a:t>: Pentium4Processor</a:t>
            </a:r>
          </a:p>
          <a:p>
            <a:pPr lvl="1">
              <a:lnSpc>
                <a:spcPct val="150000"/>
              </a:lnSpc>
              <a:buFont typeface="Arial" panose="020B0604020202020204" pitchFamily="34" charset="0"/>
              <a:buChar char="•"/>
            </a:pPr>
            <a:r>
              <a:rPr lang="en-US" sz="2000" dirty="0" smtClean="0">
                <a:latin typeface="Trebuchet MS" panose="020B0603020202020204" pitchFamily="34" charset="0"/>
                <a:cs typeface="Times New Roman" pitchFamily="18" charset="0"/>
              </a:rPr>
              <a:t>Processor </a:t>
            </a:r>
            <a:r>
              <a:rPr lang="en-US" sz="2000" dirty="0">
                <a:latin typeface="Trebuchet MS" panose="020B0603020202020204" pitchFamily="34" charset="0"/>
                <a:cs typeface="Times New Roman" pitchFamily="18" charset="0"/>
              </a:rPr>
              <a:t>Speed: 2.4GHz</a:t>
            </a:r>
          </a:p>
          <a:p>
            <a:pPr lvl="1">
              <a:lnSpc>
                <a:spcPct val="150000"/>
              </a:lnSpc>
              <a:buFont typeface="Arial" panose="020B0604020202020204" pitchFamily="34" charset="0"/>
              <a:buChar char="•"/>
            </a:pPr>
            <a:r>
              <a:rPr lang="en-US" sz="2000" dirty="0" smtClean="0">
                <a:latin typeface="Trebuchet MS" panose="020B0603020202020204" pitchFamily="34" charset="0"/>
                <a:cs typeface="Times New Roman" pitchFamily="18" charset="0"/>
              </a:rPr>
              <a:t>Storage </a:t>
            </a:r>
            <a:r>
              <a:rPr lang="en-US" sz="2000" dirty="0">
                <a:latin typeface="Trebuchet MS" panose="020B0603020202020204" pitchFamily="34" charset="0"/>
                <a:cs typeface="Times New Roman" pitchFamily="18" charset="0"/>
              </a:rPr>
              <a:t>Space : 40GB</a:t>
            </a:r>
          </a:p>
          <a:p>
            <a:pPr lvl="1">
              <a:lnSpc>
                <a:spcPct val="150000"/>
              </a:lnSpc>
              <a:buFont typeface="Arial" panose="020B0604020202020204" pitchFamily="34" charset="0"/>
              <a:buChar char="•"/>
            </a:pPr>
            <a:r>
              <a:rPr lang="en-US" sz="2000" dirty="0" smtClean="0">
                <a:latin typeface="Trebuchet MS" panose="020B0603020202020204" pitchFamily="34" charset="0"/>
                <a:cs typeface="Times New Roman" pitchFamily="18" charset="0"/>
              </a:rPr>
              <a:t>Monitor </a:t>
            </a:r>
            <a:r>
              <a:rPr lang="en-US" sz="2000" dirty="0">
                <a:latin typeface="Trebuchet MS" panose="020B0603020202020204" pitchFamily="34" charset="0"/>
                <a:cs typeface="Times New Roman" pitchFamily="18" charset="0"/>
              </a:rPr>
              <a:t>Resolution: 1024*768 or 1336*768 or 1280*1024</a:t>
            </a:r>
            <a:endParaRPr lang="en-IN" sz="2000" dirty="0">
              <a:latin typeface="Trebuchet MS" panose="020B0603020202020204" pitchFamily="34"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2020-21</a:t>
            </a:r>
            <a:endParaRPr lang="en-US" dirty="0"/>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8</a:t>
            </a:fld>
            <a:endParaRPr lang="en-US" dirty="0"/>
          </a:p>
        </p:txBody>
      </p:sp>
    </p:spTree>
    <p:extLst>
      <p:ext uri="{BB962C8B-B14F-4D97-AF65-F5344CB8AC3E}">
        <p14:creationId xmlns:p14="http://schemas.microsoft.com/office/powerpoint/2010/main" val="128681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latin typeface="Trebuchet MS" panose="020B0603020202020204" pitchFamily="34" charset="0"/>
                <a:cs typeface="Times New Roman" pitchFamily="18" charset="0"/>
              </a:rPr>
              <a:t>REQUIREMENTS</a:t>
            </a:r>
            <a:endParaRPr lang="en-US" sz="3600" dirty="0">
              <a:latin typeface="Trebuchet MS" panose="020B0603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rebuchet MS" panose="020B0603020202020204" pitchFamily="34" charset="0"/>
              </a:rPr>
              <a:t>Software </a:t>
            </a:r>
            <a:r>
              <a:rPr lang="en-US" sz="2400" dirty="0">
                <a:latin typeface="Trebuchet MS" panose="020B0603020202020204" pitchFamily="34" charset="0"/>
              </a:rPr>
              <a:t>Requirements</a:t>
            </a:r>
          </a:p>
          <a:p>
            <a:pPr>
              <a:lnSpc>
                <a:spcPct val="150000"/>
              </a:lnSpc>
              <a:buFont typeface="Arial" panose="020B0604020202020204" pitchFamily="34" charset="0"/>
              <a:buChar char="•"/>
            </a:pPr>
            <a:r>
              <a:rPr lang="en-US" sz="2400" dirty="0" smtClean="0">
                <a:latin typeface="Trebuchet MS" panose="020B0603020202020204" pitchFamily="34" charset="0"/>
              </a:rPr>
              <a:t>Operating </a:t>
            </a:r>
            <a:r>
              <a:rPr lang="en-US" sz="2400" dirty="0">
                <a:latin typeface="Trebuchet MS" panose="020B0603020202020204" pitchFamily="34" charset="0"/>
              </a:rPr>
              <a:t>System used: Windows 10</a:t>
            </a:r>
          </a:p>
          <a:p>
            <a:pPr>
              <a:lnSpc>
                <a:spcPct val="150000"/>
              </a:lnSpc>
              <a:buFont typeface="Arial" panose="020B0604020202020204" pitchFamily="34" charset="0"/>
              <a:buChar char="•"/>
            </a:pPr>
            <a:r>
              <a:rPr lang="en-US" sz="2400" dirty="0" smtClean="0">
                <a:latin typeface="Trebuchet MS" panose="020B0603020202020204" pitchFamily="34" charset="0"/>
              </a:rPr>
              <a:t>Text </a:t>
            </a:r>
            <a:r>
              <a:rPr lang="en-US" sz="2400" dirty="0">
                <a:latin typeface="Trebuchet MS" panose="020B0603020202020204" pitchFamily="34" charset="0"/>
              </a:rPr>
              <a:t>Editor: HTML,CSS,JS,PHP</a:t>
            </a:r>
          </a:p>
          <a:p>
            <a:pPr>
              <a:lnSpc>
                <a:spcPct val="150000"/>
              </a:lnSpc>
              <a:buFont typeface="Arial" panose="020B0604020202020204" pitchFamily="34" charset="0"/>
              <a:buChar char="•"/>
            </a:pPr>
            <a:r>
              <a:rPr lang="en-US" sz="2400" dirty="0" smtClean="0">
                <a:latin typeface="Trebuchet MS" panose="020B0603020202020204" pitchFamily="34" charset="0"/>
              </a:rPr>
              <a:t>XAMPP </a:t>
            </a:r>
            <a:r>
              <a:rPr lang="en-US" sz="2400" dirty="0">
                <a:latin typeface="Trebuchet MS" panose="020B0603020202020204" pitchFamily="34" charset="0"/>
              </a:rPr>
              <a:t>Server, PhpMyAdmin, MySQL</a:t>
            </a:r>
          </a:p>
          <a:p>
            <a:pPr>
              <a:lnSpc>
                <a:spcPct val="150000"/>
              </a:lnSpc>
              <a:buFont typeface="Arial" panose="020B0604020202020204" pitchFamily="34" charset="0"/>
              <a:buChar char="•"/>
            </a:pPr>
            <a:r>
              <a:rPr lang="en-US" sz="2400" dirty="0" smtClean="0">
                <a:latin typeface="Trebuchet MS" panose="020B0603020202020204" pitchFamily="34" charset="0"/>
              </a:rPr>
              <a:t>Text </a:t>
            </a:r>
            <a:r>
              <a:rPr lang="en-US" sz="2400" dirty="0">
                <a:latin typeface="Trebuchet MS" panose="020B0603020202020204" pitchFamily="34" charset="0"/>
              </a:rPr>
              <a:t>Editor Used: Sublime Test Editor 3, Notepad++</a:t>
            </a:r>
          </a:p>
          <a:p>
            <a:pPr>
              <a:lnSpc>
                <a:spcPct val="150000"/>
              </a:lnSpc>
              <a:buFont typeface="Arial" panose="020B0604020202020204" pitchFamily="34" charset="0"/>
              <a:buChar char="•"/>
            </a:pPr>
            <a:r>
              <a:rPr lang="en-US" sz="2400" dirty="0" smtClean="0">
                <a:latin typeface="Trebuchet MS" panose="020B0603020202020204" pitchFamily="34" charset="0"/>
              </a:rPr>
              <a:t>Browser </a:t>
            </a:r>
            <a:r>
              <a:rPr lang="en-US" sz="2400" dirty="0">
                <a:latin typeface="Trebuchet MS" panose="020B0603020202020204" pitchFamily="34" charset="0"/>
              </a:rPr>
              <a:t>that supported HTML</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a:t>2020-21</a:t>
            </a:r>
          </a:p>
        </p:txBody>
      </p:sp>
      <p:sp>
        <p:nvSpPr>
          <p:cNvPr id="6" name="Slide Number Placeholder 5"/>
          <p:cNvSpPr>
            <a:spLocks noGrp="1"/>
          </p:cNvSpPr>
          <p:nvPr>
            <p:ph type="sldNum" sz="quarter" idx="12"/>
          </p:nvPr>
        </p:nvSpPr>
        <p:spPr/>
        <p:txBody>
          <a:bodyPr>
            <a:normAutofit/>
          </a:bodyPr>
          <a:lstStyle/>
          <a:p>
            <a:fld id="{4C442D41-FF4A-46A6-A5B6-D9D1BC6ADE1D}" type="slidenum">
              <a:rPr lang="en-US" smtClean="0"/>
              <a:t>9</a:t>
            </a:fld>
            <a:endParaRPr lang="en-US" dirty="0"/>
          </a:p>
        </p:txBody>
      </p:sp>
    </p:spTree>
    <p:extLst>
      <p:ext uri="{BB962C8B-B14F-4D97-AF65-F5344CB8AC3E}">
        <p14:creationId xmlns:p14="http://schemas.microsoft.com/office/powerpoint/2010/main" val="10128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1018</TotalTime>
  <Words>1275</Words>
  <Application>Microsoft Office PowerPoint</Application>
  <PresentationFormat>Widescreen</PresentationFormat>
  <Paragraphs>295</Paragraphs>
  <Slides>26</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Times New Roman</vt:lpstr>
      <vt:lpstr>Trebuchet MS</vt:lpstr>
      <vt:lpstr>Wingdings</vt:lpstr>
      <vt:lpstr>Office Theme</vt:lpstr>
      <vt:lpstr>Picture</vt:lpstr>
      <vt:lpstr>Project Presentation &amp; Demonstration on  “Title: Gym Database Management System”</vt:lpstr>
      <vt:lpstr>CONTENTS</vt:lpstr>
      <vt:lpstr>INTRODUCTION</vt:lpstr>
      <vt:lpstr>INTRODUCTION</vt:lpstr>
      <vt:lpstr>INTRODUCTION</vt:lpstr>
      <vt:lpstr> REQUIREMENTS  </vt:lpstr>
      <vt:lpstr>REQUIREMENTS</vt:lpstr>
      <vt:lpstr>REQUIREMENTS</vt:lpstr>
      <vt:lpstr>REQUIREMENTS</vt:lpstr>
      <vt:lpstr> SYSTEM ARCHITECTURE/BLOCK DIAGRAM </vt:lpstr>
      <vt:lpstr> SYSTEM ARCHITECTURE/BLOCK DIAGRAM </vt:lpstr>
      <vt:lpstr> SYSTEM ARCHITECTURE/BLOCK DIAGRAM </vt:lpstr>
      <vt:lpstr>Data Flow Diagrams </vt:lpstr>
      <vt:lpstr> IMPLEMENTATION </vt:lpstr>
      <vt:lpstr>IMPLEMENTATION</vt:lpstr>
      <vt:lpstr>IMPLEMENTATION</vt:lpstr>
      <vt:lpstr>IMPLEMENTATION</vt:lpstr>
      <vt:lpstr> RESULT ANALYSIS  </vt:lpstr>
      <vt:lpstr> RESULT ANALYSIS  </vt:lpstr>
      <vt:lpstr> RESULT ANALYSIS  </vt:lpstr>
      <vt:lpstr>CONCLUSION</vt:lpstr>
      <vt:lpstr>CONCLUSION</vt:lpstr>
      <vt:lpstr>REFERENCES</vt:lpstr>
      <vt:lpstr>PROJECT SETUP AND DEMONSTRATION</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Prakash</cp:lastModifiedBy>
  <cp:revision>91</cp:revision>
  <dcterms:created xsi:type="dcterms:W3CDTF">2018-09-27T13:10:55Z</dcterms:created>
  <dcterms:modified xsi:type="dcterms:W3CDTF">2022-06-18T05:21:04Z</dcterms:modified>
</cp:coreProperties>
</file>