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61"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5FFA97-F8B8-9E23-CBED-62C1EB265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6E801DB-0F08-0917-6AA1-9DD8A4A1A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EE672E-E91B-4C9C-89F5-032EC7600647}" type="datetimeFigureOut">
              <a:rPr lang="en-IN" smtClean="0"/>
              <a:t>22-05-2023</a:t>
            </a:fld>
            <a:endParaRPr lang="en-IN"/>
          </a:p>
        </p:txBody>
      </p:sp>
      <p:sp>
        <p:nvSpPr>
          <p:cNvPr id="4" name="Footer Placeholder 3">
            <a:extLst>
              <a:ext uri="{FF2B5EF4-FFF2-40B4-BE49-F238E27FC236}">
                <a16:creationId xmlns:a16="http://schemas.microsoft.com/office/drawing/2014/main" id="{AC876AA7-42D6-1148-7D4E-E12C327127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A605301-EC4C-4635-1A9B-515C0EE34E3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FCFBB-BBEB-4886-9780-F2A677E6D545}" type="slidenum">
              <a:rPr lang="en-IN" smtClean="0"/>
              <a:t>‹#›</a:t>
            </a:fld>
            <a:endParaRPr lang="en-IN"/>
          </a:p>
        </p:txBody>
      </p:sp>
    </p:spTree>
    <p:extLst>
      <p:ext uri="{BB962C8B-B14F-4D97-AF65-F5344CB8AC3E}">
        <p14:creationId xmlns:p14="http://schemas.microsoft.com/office/powerpoint/2010/main" val="5653162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08f2c09e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g1c08f2c09e4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852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39061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988802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10781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0116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09788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5164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52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7227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724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033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3766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462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6779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9090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80653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818271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2238348" y="1532585"/>
            <a:ext cx="7772400" cy="142955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400"/>
              <a:buFont typeface="Times New Roman" panose="02020603050405020304"/>
              <a:buNone/>
            </a:pP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Internship Project</a:t>
            </a:r>
            <a:r>
              <a:rPr lang="en-US" sz="2400" b="1" dirty="0">
                <a:solidFill>
                  <a:schemeClr val="tx1"/>
                </a:solidFill>
              </a:rPr>
              <a:t> </a:t>
            </a: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Presentation</a:t>
            </a:r>
            <a:b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on </a:t>
            </a:r>
            <a:b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rPr>
              <a:t>“Heart Disease Analysis”</a:t>
            </a:r>
            <a:endParaRPr sz="2400" b="1"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
          <p:cNvSpPr txBox="1">
            <a:spLocks noGrp="1"/>
          </p:cNvSpPr>
          <p:nvPr>
            <p:ph type="subTitle" idx="1"/>
          </p:nvPr>
        </p:nvSpPr>
        <p:spPr>
          <a:xfrm>
            <a:off x="1878330" y="3137533"/>
            <a:ext cx="3488055" cy="82797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400"/>
              <a:buNone/>
            </a:pPr>
            <a:r>
              <a:rPr lang="en-US" sz="1400" dirty="0">
                <a:latin typeface="Times New Roman" panose="02020603050405020304"/>
                <a:ea typeface="Times New Roman" panose="02020603050405020304"/>
                <a:cs typeface="Times New Roman" panose="02020603050405020304"/>
                <a:sym typeface="Times New Roman" panose="02020603050405020304"/>
              </a:rPr>
              <a:t> </a:t>
            </a:r>
            <a:r>
              <a:rPr 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Student</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a:t>
            </a:r>
            <a:r>
              <a:rPr lang="en-IN" altLang="en-US"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Nitish K</a:t>
            </a:r>
            <a:endParaRPr lang="en-IN" altLang="en-US"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chemeClr val="dk1"/>
              </a:buClr>
              <a:buSzPts val="1400"/>
              <a:buNone/>
            </a:pPr>
            <a:r>
              <a:rPr lang="en-IN" sz="2000" dirty="0">
                <a:latin typeface="Times New Roman" panose="02020603050405020304"/>
                <a:ea typeface="Times New Roman" panose="02020603050405020304"/>
                <a:cs typeface="Times New Roman" panose="02020603050405020304"/>
                <a:sym typeface="Times New Roman" panose="02020603050405020304"/>
              </a:rPr>
              <a:t> </a:t>
            </a:r>
            <a:r>
              <a:rPr lang="en-IN"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USN</a:t>
            </a:r>
            <a:r>
              <a:rPr lang="en-IN" sz="2000" dirty="0">
                <a:latin typeface="Times New Roman" panose="02020603050405020304"/>
                <a:ea typeface="Times New Roman" panose="02020603050405020304"/>
                <a:cs typeface="Times New Roman" panose="02020603050405020304"/>
                <a:sym typeface="Times New Roman" panose="02020603050405020304"/>
              </a:rPr>
              <a:t>    : </a:t>
            </a:r>
            <a:r>
              <a:rPr lang="en-IN" sz="2000" dirty="0" smtClean="0">
                <a:solidFill>
                  <a:schemeClr val="tx1"/>
                </a:solidFill>
                <a:latin typeface="Times New Roman" panose="02020603050405020304"/>
                <a:ea typeface="Times New Roman" panose="02020603050405020304"/>
                <a:cs typeface="Times New Roman" panose="02020603050405020304"/>
                <a:sym typeface="Times New Roman" panose="02020603050405020304"/>
              </a:rPr>
              <a:t>1RN19CS092</a:t>
            </a:r>
            <a:endParaRPr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9" name="Google Shape;99;p1"/>
          <p:cNvSpPr txBox="1"/>
          <p:nvPr/>
        </p:nvSpPr>
        <p:spPr>
          <a:xfrm>
            <a:off x="7039299" y="3137533"/>
            <a:ext cx="3904472"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Guide: Asst. Prof. Ms. </a:t>
            </a:r>
            <a:r>
              <a:rPr lang="en-US" sz="2000" b="0" i="0" u="none" strike="noStrike" cap="none"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Yashasvi B </a:t>
            </a:r>
            <a:r>
              <a:rPr lang="en-US" sz="20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t>
            </a:r>
            <a:endParaRPr sz="16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
          <p:cNvSpPr/>
          <p:nvPr/>
        </p:nvSpPr>
        <p:spPr>
          <a:xfrm>
            <a:off x="1524001"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01" name="Google Shape;101;p1"/>
          <p:cNvGraphicFramePr/>
          <p:nvPr/>
        </p:nvGraphicFramePr>
        <p:xfrm>
          <a:off x="5595934" y="336036"/>
          <a:ext cx="1000132" cy="1296089"/>
        </p:xfrm>
        <a:graphic>
          <a:graphicData uri="http://schemas.openxmlformats.org/presentationml/2006/ole">
            <mc:AlternateContent xmlns:mc="http://schemas.openxmlformats.org/markup-compatibility/2006">
              <mc:Choice xmlns:v="urn:schemas-microsoft-com:vml" Requires="v">
                <p:oleObj spid="_x0000_s1026" r:id="rId4" imgW="8362950" imgH="10839450" progId="Word.Picture.8">
                  <p:embed/>
                </p:oleObj>
              </mc:Choice>
              <mc:Fallback>
                <p:oleObj r:id="rId4" imgW="8362950" imgH="10839450" progId="Word.Picture.8">
                  <p:embed/>
                  <p:pic>
                    <p:nvPicPr>
                      <p:cNvPr id="0" name="Google Shape;101;p1"/>
                      <p:cNvPicPr preferRelativeResize="0"/>
                      <p:nvPr/>
                    </p:nvPicPr>
                    <p:blipFill rotWithShape="1">
                      <a:blip r:embed="rId5"/>
                      <a:srcRect/>
                      <a:stretch>
                        <a:fillRect/>
                      </a:stretch>
                    </p:blipFill>
                    <p:spPr>
                      <a:xfrm>
                        <a:off x="5595934" y="336036"/>
                        <a:ext cx="1000132" cy="1296089"/>
                      </a:xfrm>
                      <a:prstGeom prst="rect">
                        <a:avLst/>
                      </a:prstGeom>
                      <a:noFill/>
                      <a:ln>
                        <a:noFill/>
                      </a:ln>
                    </p:spPr>
                  </p:pic>
                </p:oleObj>
              </mc:Fallback>
            </mc:AlternateContent>
          </a:graphicData>
        </a:graphic>
      </p:graphicFrame>
      <p:sp>
        <p:nvSpPr>
          <p:cNvPr id="102" name="Google Shape;102;p1"/>
          <p:cNvSpPr/>
          <p:nvPr/>
        </p:nvSpPr>
        <p:spPr>
          <a:xfrm>
            <a:off x="2088301" y="5454571"/>
            <a:ext cx="8072494"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 RNS Institute of Technology</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a:solidFill>
                  <a:srgbClr val="800000"/>
                </a:solidFill>
                <a:latin typeface="Times New Roman" panose="02020603050405020304"/>
                <a:ea typeface="Times New Roman" panose="02020603050405020304"/>
                <a:cs typeface="Times New Roman" panose="02020603050405020304"/>
                <a:sym typeface="Times New Roman" panose="02020603050405020304"/>
              </a:rPr>
              <a:t>2022-23</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3" name="Google Shape;103;p1" descr="G:\RNSITLOGO.jpg"/>
          <p:cNvPicPr preferRelativeResize="0"/>
          <p:nvPr/>
        </p:nvPicPr>
        <p:blipFill rotWithShape="1">
          <a:blip r:embed="rId6"/>
          <a:srcRect/>
          <a:stretch>
            <a:fillRect/>
          </a:stretch>
        </p:blipFill>
        <p:spPr>
          <a:xfrm>
            <a:off x="5595934" y="4248565"/>
            <a:ext cx="1214446" cy="12994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10</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10520641"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Streamlit web-app: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20B94C1-7B16-F409-182C-469F4B95944C}"/>
              </a:ext>
            </a:extLst>
          </p:cNvPr>
          <p:cNvPicPr>
            <a:picLocks noChangeAspect="1"/>
          </p:cNvPicPr>
          <p:nvPr/>
        </p:nvPicPr>
        <p:blipFill>
          <a:blip r:embed="rId2"/>
          <a:stretch>
            <a:fillRect/>
          </a:stretch>
        </p:blipFill>
        <p:spPr>
          <a:xfrm>
            <a:off x="838200" y="1843479"/>
            <a:ext cx="4873507" cy="4197882"/>
          </a:xfrm>
          <a:prstGeom prst="rect">
            <a:avLst/>
          </a:prstGeom>
        </p:spPr>
      </p:pic>
      <p:pic>
        <p:nvPicPr>
          <p:cNvPr id="13" name="Picture 12">
            <a:extLst>
              <a:ext uri="{FF2B5EF4-FFF2-40B4-BE49-F238E27FC236}">
                <a16:creationId xmlns:a16="http://schemas.microsoft.com/office/drawing/2014/main" id="{2FF1DD70-C03E-0DCF-0141-27A75752A3CC}"/>
              </a:ext>
            </a:extLst>
          </p:cNvPr>
          <p:cNvPicPr>
            <a:picLocks noChangeAspect="1"/>
          </p:cNvPicPr>
          <p:nvPr/>
        </p:nvPicPr>
        <p:blipFill>
          <a:blip r:embed="rId3"/>
          <a:stretch>
            <a:fillRect/>
          </a:stretch>
        </p:blipFill>
        <p:spPr>
          <a:xfrm>
            <a:off x="5911136" y="1843479"/>
            <a:ext cx="4982189" cy="4205806"/>
          </a:xfrm>
          <a:prstGeom prst="rect">
            <a:avLst/>
          </a:prstGeom>
        </p:spPr>
      </p:pic>
    </p:spTree>
    <p:extLst>
      <p:ext uri="{BB962C8B-B14F-4D97-AF65-F5344CB8AC3E}">
        <p14:creationId xmlns:p14="http://schemas.microsoft.com/office/powerpoint/2010/main" val="425569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11</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10408675"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Streamlit web-app prediction if heart attack chances are less or more for a given data :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BCC20E-F3F9-1B9A-A9D4-6D2511C771E7}"/>
              </a:ext>
            </a:extLst>
          </p:cNvPr>
          <p:cNvPicPr>
            <a:picLocks noChangeAspect="1"/>
          </p:cNvPicPr>
          <p:nvPr/>
        </p:nvPicPr>
        <p:blipFill>
          <a:blip r:embed="rId2"/>
          <a:stretch>
            <a:fillRect/>
          </a:stretch>
        </p:blipFill>
        <p:spPr>
          <a:xfrm>
            <a:off x="838201" y="1788482"/>
            <a:ext cx="4854066" cy="4173779"/>
          </a:xfrm>
          <a:prstGeom prst="rect">
            <a:avLst/>
          </a:prstGeom>
        </p:spPr>
      </p:pic>
      <p:pic>
        <p:nvPicPr>
          <p:cNvPr id="10" name="Picture 9">
            <a:extLst>
              <a:ext uri="{FF2B5EF4-FFF2-40B4-BE49-F238E27FC236}">
                <a16:creationId xmlns:a16="http://schemas.microsoft.com/office/drawing/2014/main" id="{F174DBD0-5401-20C3-83BD-3DFACCD1768F}"/>
              </a:ext>
            </a:extLst>
          </p:cNvPr>
          <p:cNvPicPr>
            <a:picLocks noChangeAspect="1"/>
          </p:cNvPicPr>
          <p:nvPr/>
        </p:nvPicPr>
        <p:blipFill>
          <a:blip r:embed="rId3"/>
          <a:stretch>
            <a:fillRect/>
          </a:stretch>
        </p:blipFill>
        <p:spPr>
          <a:xfrm>
            <a:off x="5942823" y="1788481"/>
            <a:ext cx="4854066" cy="4173779"/>
          </a:xfrm>
          <a:prstGeom prst="rect">
            <a:avLst/>
          </a:prstGeom>
        </p:spPr>
      </p:pic>
    </p:spTree>
    <p:extLst>
      <p:ext uri="{BB962C8B-B14F-4D97-AF65-F5344CB8AC3E}">
        <p14:creationId xmlns:p14="http://schemas.microsoft.com/office/powerpoint/2010/main" val="249663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CONCLUSION</a:t>
            </a:r>
            <a:b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br>
            <a: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12</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2" y="1306287"/>
            <a:ext cx="9372976" cy="4735076"/>
          </a:xfrm>
        </p:spPr>
        <p:txBody>
          <a:bodyPr>
            <a:normAutofit/>
          </a:bodyPr>
          <a:lstStyle/>
          <a:p>
            <a:pPr marL="0" indent="0">
              <a:lnSpc>
                <a:spcPct val="150000"/>
              </a:lnSpc>
              <a:buNone/>
            </a:pPr>
            <a:r>
              <a:rPr lang="en-US" sz="1900" dirty="0">
                <a:solidFill>
                  <a:schemeClr val="tx1"/>
                </a:solidFill>
                <a:latin typeface="Times New Roman" panose="02020603050405020304" pitchFamily="18" charset="0"/>
                <a:cs typeface="Times New Roman" panose="02020603050405020304" pitchFamily="18" charset="0"/>
              </a:rPr>
              <a:t>Heart diseases are a major killer in India and throughout the world, application of promising technology like machine learning to the initial prediction of heart diseases will have a profound impact on society. The early prognosis of heart disease can aid in making decisions on lifestyle changes in high-risk patients and in turn reduce the complications, which can be a great milestone in the field of medicine. The number of people facing heart diseases is on a raise each year. This prompts for its early diagnosis and treatment. The utilization of suitable technology support in this regard can prove to be highly beneficial to the medical fraternity and patients. In this report, the two different machine learning algorithms used to measure the performance are Decision Tree and Logistic Regression applied on the dataset. The visualization of the dataset has been done using tableau.</a:t>
            </a: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17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c08f2c09e4_0_9"/>
          <p:cNvSpPr txBox="1">
            <a:spLocks noGrp="1"/>
          </p:cNvSpPr>
          <p:nvPr>
            <p:ph type="title"/>
          </p:nvPr>
        </p:nvSpPr>
        <p:spPr>
          <a:xfrm>
            <a:off x="951722" y="451513"/>
            <a:ext cx="9259078" cy="103205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panose="02020603050405020304"/>
              <a:buNone/>
            </a:pPr>
            <a:r>
              <a:rPr lang="en-US" sz="4000"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CONTENTS</a:t>
            </a:r>
          </a:p>
        </p:txBody>
      </p:sp>
      <p:sp>
        <p:nvSpPr>
          <p:cNvPr id="111" name="Google Shape;111;g1c08f2c09e4_0_9"/>
          <p:cNvSpPr txBox="1">
            <a:spLocks noGrp="1"/>
          </p:cNvSpPr>
          <p:nvPr>
            <p:ph idx="1"/>
          </p:nvPr>
        </p:nvSpPr>
        <p:spPr>
          <a:xfrm>
            <a:off x="838104" y="1716833"/>
            <a:ext cx="10515792" cy="4384818"/>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INTRODUCTION</a:t>
            </a:r>
          </a:p>
          <a:p>
            <a:pPr lvl="0" algn="l" rtl="0">
              <a:lnSpc>
                <a:spcPct val="150000"/>
              </a:lnSpc>
              <a:spcBef>
                <a:spcPts val="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OBJECTIVES</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SzPts val="21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METHODOLOGY</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Clr>
                <a:schemeClr val="dk1"/>
              </a:buClr>
              <a:buSzPts val="20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RESULTS</a:t>
            </a:r>
            <a:r>
              <a:rPr lang="en-US" sz="2100" dirty="0">
                <a:latin typeface="Times New Roman" panose="02020603050405020304"/>
                <a:ea typeface="Times New Roman" panose="02020603050405020304"/>
                <a:cs typeface="Times New Roman" panose="02020603050405020304"/>
                <a:sym typeface="Times New Roman" panose="02020603050405020304"/>
              </a:rPr>
              <a:t> </a:t>
            </a: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AND DEMONSTRATION</a:t>
            </a:r>
            <a:endParaRPr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1000"/>
              </a:spcBef>
              <a:spcAft>
                <a:spcPts val="0"/>
              </a:spcAft>
              <a:buSzPts val="2100"/>
              <a:buFont typeface="Wingdings" panose="05000000000000000000" pitchFamily="2" charset="2"/>
              <a:buChar char="§"/>
            </a:pPr>
            <a:r>
              <a:rPr lang="en-US" sz="21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CONCLUSION</a:t>
            </a:r>
          </a:p>
        </p:txBody>
      </p:sp>
      <p:sp>
        <p:nvSpPr>
          <p:cNvPr id="112" name="Google Shape;112;g1c08f2c09e4_0_9"/>
          <p:cNvSpPr txBox="1">
            <a:spLocks noGrp="1"/>
          </p:cNvSpPr>
          <p:nvPr>
            <p:ph type="dt" sz="half" idx="10"/>
          </p:nvPr>
        </p:nvSpPr>
        <p:spPr>
          <a:xfrm>
            <a:off x="2369976" y="6041362"/>
            <a:ext cx="574709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888888"/>
              </a:buClr>
              <a:buSzPts val="1400"/>
              <a:buFont typeface="Calibri" panose="020F0502020204030204"/>
              <a:buNone/>
            </a:pPr>
            <a:r>
              <a:rPr lang="en-US" dirty="0"/>
              <a:t>Dept. of CSE,RNSIT</a:t>
            </a:r>
          </a:p>
        </p:txBody>
      </p:sp>
      <p:sp>
        <p:nvSpPr>
          <p:cNvPr id="113" name="Google Shape;113;g1c08f2c09e4_0_9"/>
          <p:cNvSpPr txBox="1">
            <a:spLocks noGrp="1"/>
          </p:cNvSpPr>
          <p:nvPr>
            <p:ph type="ftr" sz="quarter" idx="11"/>
          </p:nvPr>
        </p:nvSpPr>
        <p:spPr>
          <a:xfrm>
            <a:off x="677334" y="6041362"/>
            <a:ext cx="1039499" cy="365125"/>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rgbClr val="888888"/>
              </a:buClr>
              <a:buSzPts val="1400"/>
              <a:buFont typeface="Calibri" panose="020F0502020204030204"/>
              <a:buNone/>
            </a:pPr>
            <a:r>
              <a:rPr lang="en-US"/>
              <a:t>2022 - 23</a:t>
            </a:r>
            <a:endParaRPr lang="en-US" dirty="0"/>
          </a:p>
        </p:txBody>
      </p:sp>
      <p:sp>
        <p:nvSpPr>
          <p:cNvPr id="114" name="Google Shape;114;g1c08f2c09e4_0_9"/>
          <p:cNvSpPr txBox="1">
            <a:spLocks noGrp="1"/>
          </p:cNvSpPr>
          <p:nvPr>
            <p:ph type="sldNum" sz="quarter" idx="12"/>
          </p:nvPr>
        </p:nvSpPr>
        <p:spPr>
          <a:xfrm>
            <a:off x="8590663" y="6041362"/>
            <a:ext cx="276323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888888"/>
              </a:buClr>
              <a:buSzPts val="1200"/>
              <a:buFont typeface="Calibri" panose="020F0502020204030204"/>
              <a:buNone/>
            </a:pPr>
            <a:fld id="{00000000-1234-1234-1234-123412341234}" type="slidenum">
              <a:rPr lang="en-US"/>
              <a:pPr marL="0" lvl="0" indent="0" algn="l" rtl="0">
                <a:lnSpc>
                  <a:spcPct val="100000"/>
                </a:lnSpc>
                <a:spcBef>
                  <a:spcPts val="0"/>
                </a:spcBef>
                <a:spcAft>
                  <a:spcPts val="0"/>
                </a:spcAft>
                <a:buClr>
                  <a:srgbClr val="888888"/>
                </a:buClr>
                <a:buSzPts val="1200"/>
                <a:buFont typeface="Calibri" panose="020F0502020204030204"/>
                <a:buNone/>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INTRODUCTION</a:t>
            </a: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599992"/>
          </a:xfrm>
        </p:spPr>
        <p:txBody>
          <a:bodyPr>
            <a:normAutofit/>
          </a:bodyPr>
          <a:lstStyle/>
          <a:p>
            <a:r>
              <a:rPr lang="en-US" sz="2000" dirty="0">
                <a:solidFill>
                  <a:schemeClr val="tx1"/>
                </a:solidFill>
                <a:effectLst/>
                <a:latin typeface="Times New Roman" panose="02020603050405020304" pitchFamily="18" charset="0"/>
                <a:cs typeface="Times New Roman" panose="02020603050405020304" pitchFamily="18" charset="0"/>
              </a:rPr>
              <a:t>Healthcare industries generate enormous amount of data, so called big data that accommodates hidden knowledge or pattern for decision making. </a:t>
            </a:r>
          </a:p>
          <a:p>
            <a:r>
              <a:rPr lang="en-US" sz="2000" dirty="0">
                <a:solidFill>
                  <a:schemeClr val="tx1"/>
                </a:solidFill>
                <a:effectLst/>
                <a:latin typeface="Times New Roman" panose="02020603050405020304" pitchFamily="18" charset="0"/>
                <a:cs typeface="Times New Roman" panose="02020603050405020304" pitchFamily="18" charset="0"/>
              </a:rPr>
              <a:t>The huge volume of data is used to make decision which is more accurate than intuition.</a:t>
            </a:r>
          </a:p>
          <a:p>
            <a:r>
              <a:rPr lang="en-US" sz="2000" dirty="0">
                <a:solidFill>
                  <a:schemeClr val="tx1"/>
                </a:solidFill>
                <a:effectLst/>
                <a:latin typeface="Times New Roman" panose="02020603050405020304" pitchFamily="18" charset="0"/>
                <a:cs typeface="Times New Roman" panose="02020603050405020304" pitchFamily="18" charset="0"/>
              </a:rPr>
              <a:t>Data analytics is considered as a cost effective technology in the recent past and it plays an essential role in healthcare which includes new research findings, emergency situations and outbreaks of disease.</a:t>
            </a:r>
          </a:p>
          <a:p>
            <a:r>
              <a:rPr lang="en-US" sz="2000" dirty="0">
                <a:solidFill>
                  <a:schemeClr val="tx1"/>
                </a:solidFill>
                <a:effectLst/>
                <a:latin typeface="Times New Roman" panose="02020603050405020304" pitchFamily="18" charset="0"/>
                <a:cs typeface="Times New Roman" panose="02020603050405020304" pitchFamily="18" charset="0"/>
              </a:rPr>
              <a:t>The data set dates from 1988 and consists of four databases: Cleveland, Hungary, Switzerland, and Long Beach V. </a:t>
            </a:r>
          </a:p>
          <a:p>
            <a:r>
              <a:rPr lang="en-US" sz="2000" dirty="0">
                <a:solidFill>
                  <a:schemeClr val="tx1"/>
                </a:solidFill>
                <a:effectLst/>
                <a:latin typeface="Times New Roman" panose="02020603050405020304" pitchFamily="18" charset="0"/>
                <a:cs typeface="Times New Roman" panose="02020603050405020304" pitchFamily="18" charset="0"/>
              </a:rPr>
              <a:t>It contains 76 attributes, including the predicted attribute, but all published experiments refer to using a subset of 13 of them. </a:t>
            </a:r>
          </a:p>
          <a:p>
            <a:r>
              <a:rPr lang="en-US" sz="2000" dirty="0">
                <a:solidFill>
                  <a:schemeClr val="tx1"/>
                </a:solidFill>
                <a:effectLst/>
                <a:latin typeface="Times New Roman" panose="02020603050405020304" pitchFamily="18" charset="0"/>
                <a:cs typeface="Times New Roman" panose="02020603050405020304" pitchFamily="18" charset="0"/>
              </a:rPr>
              <a:t>The "target" field refers to the presence of heart disease in the patient. It is integer valued 0 = no disease and 1 = disease.</a:t>
            </a: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3</a:t>
            </a:fld>
            <a:endParaRPr lang="en-US" dirty="0"/>
          </a:p>
        </p:txBody>
      </p:sp>
    </p:spTree>
    <p:extLst>
      <p:ext uri="{BB962C8B-B14F-4D97-AF65-F5344CB8AC3E}">
        <p14:creationId xmlns:p14="http://schemas.microsoft.com/office/powerpoint/2010/main" val="314367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OBJECTIVES</a:t>
            </a: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fontScale="85000" lnSpcReduction="20000"/>
          </a:bodyPr>
          <a:lstStyle/>
          <a:p>
            <a:r>
              <a:rPr lang="en-US" sz="2000" dirty="0">
                <a:solidFill>
                  <a:schemeClr val="tx1"/>
                </a:solidFill>
                <a:latin typeface="Times New Roman" panose="02020603050405020304" pitchFamily="18" charset="0"/>
                <a:cs typeface="Times New Roman" panose="02020603050405020304" pitchFamily="18" charset="0"/>
              </a:rPr>
              <a:t>To predict heart disease we select 13 important clinical features :</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age</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sex</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chest pain type (4 values)</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resting blood pressure</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serum </a:t>
            </a:r>
            <a:r>
              <a:rPr lang="en-IN" sz="2000" dirty="0" err="1">
                <a:solidFill>
                  <a:schemeClr val="tx1"/>
                </a:solidFill>
                <a:latin typeface="Times New Roman" panose="02020603050405020304" pitchFamily="18" charset="0"/>
                <a:cs typeface="Times New Roman" panose="02020603050405020304" pitchFamily="18" charset="0"/>
              </a:rPr>
              <a:t>cholestoral</a:t>
            </a:r>
            <a:r>
              <a:rPr lang="en-IN" sz="2000" dirty="0">
                <a:solidFill>
                  <a:schemeClr val="tx1"/>
                </a:solidFill>
                <a:latin typeface="Times New Roman" panose="02020603050405020304" pitchFamily="18" charset="0"/>
                <a:cs typeface="Times New Roman" panose="02020603050405020304" pitchFamily="18" charset="0"/>
              </a:rPr>
              <a:t> in mg/dl</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fasting blood sugar &gt; 120 mg/dl</a:t>
            </a:r>
          </a:p>
          <a:p>
            <a:pPr>
              <a:buFont typeface="Wingdings" panose="05000000000000000000" pitchFamily="2" charset="2"/>
              <a:buChar char="q"/>
            </a:pPr>
            <a:r>
              <a:rPr lang="en-IN" sz="2000" dirty="0">
                <a:solidFill>
                  <a:schemeClr val="tx1"/>
                </a:solidFill>
                <a:latin typeface="Times New Roman" panose="02020603050405020304" pitchFamily="18" charset="0"/>
                <a:cs typeface="Times New Roman" panose="02020603050405020304" pitchFamily="18" charset="0"/>
              </a:rPr>
              <a:t>resting </a:t>
            </a:r>
            <a:r>
              <a:rPr lang="en-IN" sz="2000" dirty="0" err="1">
                <a:solidFill>
                  <a:schemeClr val="tx1"/>
                </a:solidFill>
                <a:latin typeface="Times New Roman" panose="02020603050405020304" pitchFamily="18" charset="0"/>
                <a:cs typeface="Times New Roman" panose="02020603050405020304" pitchFamily="18" charset="0"/>
              </a:rPr>
              <a:t>ecg</a:t>
            </a:r>
            <a:r>
              <a:rPr lang="en-IN" sz="2000" dirty="0">
                <a:solidFill>
                  <a:schemeClr val="tx1"/>
                </a:solidFill>
                <a:latin typeface="Times New Roman" panose="02020603050405020304" pitchFamily="18" charset="0"/>
                <a:cs typeface="Times New Roman" panose="02020603050405020304" pitchFamily="18" charset="0"/>
              </a:rPr>
              <a:t> (values 0,1,2)</a:t>
            </a:r>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maximum heart rate achieved</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exercise induced angina</a:t>
            </a:r>
          </a:p>
          <a:p>
            <a:pPr>
              <a:buFont typeface="Wingdings" panose="05000000000000000000" pitchFamily="2" charset="2"/>
              <a:buChar char="q"/>
            </a:pPr>
            <a:r>
              <a:rPr lang="en-US" sz="2000" dirty="0" err="1">
                <a:solidFill>
                  <a:schemeClr val="tx1"/>
                </a:solidFill>
                <a:latin typeface="Times New Roman" panose="02020603050405020304" pitchFamily="18" charset="0"/>
                <a:cs typeface="Times New Roman" panose="02020603050405020304" pitchFamily="18" charset="0"/>
              </a:rPr>
              <a:t>oldpeak</a:t>
            </a:r>
            <a:r>
              <a:rPr lang="en-US" sz="2000" dirty="0">
                <a:solidFill>
                  <a:schemeClr val="tx1"/>
                </a:solidFill>
                <a:latin typeface="Times New Roman" panose="02020603050405020304" pitchFamily="18" charset="0"/>
                <a:cs typeface="Times New Roman" panose="02020603050405020304" pitchFamily="18" charset="0"/>
              </a:rPr>
              <a:t> = ST depression induced by exercise relative to rest</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slope of the peak exercise ST segment</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number of major vessels (0-3)</a:t>
            </a:r>
          </a:p>
          <a:p>
            <a:pPr>
              <a:buFont typeface="Wingdings" panose="05000000000000000000" pitchFamily="2" charset="2"/>
              <a:buChar char="q"/>
            </a:pPr>
            <a:r>
              <a:rPr lang="en-IN" sz="1900" b="0" i="0" dirty="0" err="1">
                <a:solidFill>
                  <a:schemeClr val="tx1"/>
                </a:solidFill>
                <a:effectLst/>
                <a:latin typeface="Times New Roman" panose="02020603050405020304" pitchFamily="18" charset="0"/>
                <a:cs typeface="Times New Roman" panose="02020603050405020304" pitchFamily="18" charset="0"/>
              </a:rPr>
              <a:t>thal</a:t>
            </a:r>
            <a:r>
              <a:rPr lang="en-IN" sz="1900" b="0" i="0" dirty="0">
                <a:solidFill>
                  <a:schemeClr val="tx1"/>
                </a:solidFill>
                <a:effectLst/>
                <a:latin typeface="Times New Roman" panose="02020603050405020304" pitchFamily="18" charset="0"/>
                <a:cs typeface="Times New Roman" panose="02020603050405020304" pitchFamily="18" charset="0"/>
              </a:rPr>
              <a:t>: 0 = normal; 1 = </a:t>
            </a:r>
            <a:r>
              <a:rPr lang="en-IN" sz="2000" b="0" i="0" dirty="0">
                <a:solidFill>
                  <a:schemeClr val="tx1"/>
                </a:solidFill>
                <a:effectLst/>
                <a:latin typeface="Times New Roman" panose="02020603050405020304" pitchFamily="18" charset="0"/>
                <a:cs typeface="Times New Roman" panose="02020603050405020304" pitchFamily="18" charset="0"/>
              </a:rPr>
              <a:t>fixed</a:t>
            </a:r>
            <a:r>
              <a:rPr lang="en-IN" sz="1900" b="0" i="0" dirty="0">
                <a:solidFill>
                  <a:schemeClr val="tx1"/>
                </a:solidFill>
                <a:effectLst/>
                <a:latin typeface="Times New Roman" panose="02020603050405020304" pitchFamily="18" charset="0"/>
                <a:cs typeface="Times New Roman" panose="02020603050405020304" pitchFamily="18" charset="0"/>
              </a:rPr>
              <a:t> defect; 2 = reversable defect</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4</a:t>
            </a:fld>
            <a:endParaRPr lang="en-US" dirty="0"/>
          </a:p>
        </p:txBody>
      </p:sp>
    </p:spTree>
    <p:extLst>
      <p:ext uri="{BB962C8B-B14F-4D97-AF65-F5344CB8AC3E}">
        <p14:creationId xmlns:p14="http://schemas.microsoft.com/office/powerpoint/2010/main" val="315066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PROBLEM STATEMENT</a:t>
            </a: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a:bodyPr>
          <a:lstStyle/>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The major challenge in heart disease is its detection. Early detection of cardiac diseases can decrease</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the mortality rate and overall complications. However, it is not possible to monitor patients everyday</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in all cases accurately and consultation of a patient for 24 hours by a doctor is not available since it</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requires more patience, time and expertise. Since we have a good amount of data in today’s world,</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we can use various machine learning algorithms to analyze the data for hidden patterns. The hidden</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patterns can be used for health diagnosis in medicinal data by using machine learning algorithms and data </a:t>
            </a:r>
          </a:p>
          <a:p>
            <a:pPr marL="0" indent="0" algn="just">
              <a:buNone/>
            </a:pPr>
            <a:r>
              <a:rPr lang="en-US" sz="1900" dirty="0">
                <a:solidFill>
                  <a:schemeClr val="tx1"/>
                </a:solidFill>
                <a:latin typeface="Times New Roman" panose="02020603050405020304" pitchFamily="18" charset="0"/>
                <a:cs typeface="Times New Roman" panose="02020603050405020304" pitchFamily="18" charset="0"/>
              </a:rPr>
              <a:t>analysis.</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5</a:t>
            </a:fld>
            <a:endParaRPr lang="en-US" dirty="0"/>
          </a:p>
        </p:txBody>
      </p:sp>
    </p:spTree>
    <p:extLst>
      <p:ext uri="{BB962C8B-B14F-4D97-AF65-F5344CB8AC3E}">
        <p14:creationId xmlns:p14="http://schemas.microsoft.com/office/powerpoint/2010/main" val="408892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METHODOLOGY</a:t>
            </a: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a:bodyPr>
          <a:lstStyle/>
          <a:p>
            <a:pPr algn="just"/>
            <a:r>
              <a:rPr lang="en-US" sz="1900" dirty="0">
                <a:solidFill>
                  <a:schemeClr val="tx1"/>
                </a:solidFill>
                <a:latin typeface="Times New Roman" panose="02020603050405020304" pitchFamily="18" charset="0"/>
                <a:cs typeface="Times New Roman" panose="02020603050405020304" pitchFamily="18" charset="0"/>
              </a:rPr>
              <a:t>Heart disease analysis using machine learning typically involves the following methodology:</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Data collection</a:t>
            </a:r>
            <a:r>
              <a:rPr lang="en-US" sz="1900" dirty="0">
                <a:solidFill>
                  <a:schemeClr val="tx1"/>
                </a:solidFill>
                <a:latin typeface="Times New Roman" panose="02020603050405020304" pitchFamily="18" charset="0"/>
                <a:cs typeface="Times New Roman" panose="02020603050405020304" pitchFamily="18" charset="0"/>
              </a:rPr>
              <a:t>: The first step is to collect relevant data on heart disease, including patient information such as age, gender, medical history, and diagnostic test results.</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Data preprocessing</a:t>
            </a:r>
            <a:r>
              <a:rPr lang="en-US" sz="1900" dirty="0">
                <a:solidFill>
                  <a:schemeClr val="tx1"/>
                </a:solidFill>
                <a:latin typeface="Times New Roman" panose="02020603050405020304" pitchFamily="18" charset="0"/>
                <a:cs typeface="Times New Roman" panose="02020603050405020304" pitchFamily="18" charset="0"/>
              </a:rPr>
              <a:t>: The collected data needs to be preprocessed to ensure that it is clean, complete, and ready for analysis. This involves tasks such as data cleaning, normalization, feature selection, and dimensionality reduction.</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Feature identification</a:t>
            </a:r>
            <a:r>
              <a:rPr lang="en-US" sz="1900" dirty="0">
                <a:solidFill>
                  <a:schemeClr val="tx1"/>
                </a:solidFill>
                <a:latin typeface="Times New Roman" panose="02020603050405020304" pitchFamily="18" charset="0"/>
                <a:cs typeface="Times New Roman" panose="02020603050405020304" pitchFamily="18" charset="0"/>
              </a:rPr>
              <a:t>: In this step, relevant features are identified from the preprocessed data. This is done by analyzing the statistical properties of the data, identifying correlations between variables, and selecting the most relevant features.</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selection</a:t>
            </a:r>
            <a:r>
              <a:rPr lang="en-US" sz="1900" dirty="0">
                <a:solidFill>
                  <a:schemeClr val="tx1"/>
                </a:solidFill>
                <a:latin typeface="Times New Roman" panose="02020603050405020304" pitchFamily="18" charset="0"/>
                <a:cs typeface="Times New Roman" panose="02020603050405020304" pitchFamily="18" charset="0"/>
              </a:rPr>
              <a:t>: The next step is to select an appropriate machine learning model for the analysis. This can include models such as logistic regression, decision trees, random forests, or neural networks. We selected logistic regression model for this project.</a:t>
            </a:r>
          </a:p>
          <a:p>
            <a:pPr marL="0" indent="0" algn="just">
              <a:buNone/>
            </a:pPr>
            <a:endParaRPr lang="en-US"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6</a:t>
            </a:fld>
            <a:endParaRPr lang="en-US" dirty="0"/>
          </a:p>
        </p:txBody>
      </p:sp>
    </p:spTree>
    <p:extLst>
      <p:ext uri="{BB962C8B-B14F-4D97-AF65-F5344CB8AC3E}">
        <p14:creationId xmlns:p14="http://schemas.microsoft.com/office/powerpoint/2010/main" val="118529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METHODOLOGY</a:t>
            </a:r>
            <a:b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3" name="Text Placeholder 2">
            <a:extLst>
              <a:ext uri="{FF2B5EF4-FFF2-40B4-BE49-F238E27FC236}">
                <a16:creationId xmlns:a16="http://schemas.microsoft.com/office/drawing/2014/main" id="{DF45C4F0-A376-C931-61B0-66FAF1973E63}"/>
              </a:ext>
            </a:extLst>
          </p:cNvPr>
          <p:cNvSpPr>
            <a:spLocks noGrp="1"/>
          </p:cNvSpPr>
          <p:nvPr>
            <p:ph idx="1"/>
          </p:nvPr>
        </p:nvSpPr>
        <p:spPr>
          <a:xfrm>
            <a:off x="838200" y="1343608"/>
            <a:ext cx="10515600" cy="4758611"/>
          </a:xfrm>
        </p:spPr>
        <p:txBody>
          <a:bodyPr>
            <a:normAutofit/>
          </a:bodyPr>
          <a:lstStyle/>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training</a:t>
            </a:r>
            <a:r>
              <a:rPr lang="en-US" sz="1900" dirty="0">
                <a:solidFill>
                  <a:schemeClr val="tx1"/>
                </a:solidFill>
                <a:latin typeface="Times New Roman" panose="02020603050405020304" pitchFamily="18" charset="0"/>
                <a:cs typeface="Times New Roman" panose="02020603050405020304" pitchFamily="18" charset="0"/>
              </a:rPr>
              <a:t>: Once the model is selected, it needs to be trained using the preprocessed data. This involves splitting the data into training and validation sets, fitting the model to the training data, and evaluating its performance on the validation set. We stored the trained model into a pickle file.</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evaluation</a:t>
            </a:r>
            <a:r>
              <a:rPr lang="en-US" sz="1900" dirty="0">
                <a:solidFill>
                  <a:schemeClr val="tx1"/>
                </a:solidFill>
                <a:latin typeface="Times New Roman" panose="02020603050405020304" pitchFamily="18" charset="0"/>
                <a:cs typeface="Times New Roman" panose="02020603050405020304" pitchFamily="18" charset="0"/>
              </a:rPr>
              <a:t>: After training the model, its performance is evaluated using metrics such as accuracy, precision, recall, and F1 score. Accuracy score using Logistic Regression was : 83.61%</a:t>
            </a:r>
          </a:p>
          <a:p>
            <a:pPr algn="just">
              <a:buFont typeface="Wingdings" panose="05000000000000000000" pitchFamily="2" charset="2"/>
              <a:buChar char="Ø"/>
            </a:pPr>
            <a:r>
              <a:rPr lang="en-US" sz="1900" b="1" dirty="0">
                <a:solidFill>
                  <a:schemeClr val="tx1"/>
                </a:solidFill>
                <a:latin typeface="Times New Roman" panose="02020603050405020304" pitchFamily="18" charset="0"/>
                <a:cs typeface="Times New Roman" panose="02020603050405020304" pitchFamily="18" charset="0"/>
              </a:rPr>
              <a:t>Model deployment</a:t>
            </a:r>
            <a:r>
              <a:rPr lang="en-US" sz="1900" dirty="0">
                <a:solidFill>
                  <a:schemeClr val="tx1"/>
                </a:solidFill>
                <a:latin typeface="Times New Roman" panose="02020603050405020304" pitchFamily="18" charset="0"/>
                <a:cs typeface="Times New Roman" panose="02020603050405020304" pitchFamily="18" charset="0"/>
              </a:rPr>
              <a:t>: The final step is to deploy the trained model in a real-world setting for heart disease analysis. This can involve integrating the model into a clinical decision support system or a mobile application, web apps for patients. We deployed a web app using streamlit framework on Heroku.</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7</a:t>
            </a:fld>
            <a:endParaRPr lang="en-US" dirty="0"/>
          </a:p>
        </p:txBody>
      </p:sp>
    </p:spTree>
    <p:extLst>
      <p:ext uri="{BB962C8B-B14F-4D97-AF65-F5344CB8AC3E}">
        <p14:creationId xmlns:p14="http://schemas.microsoft.com/office/powerpoint/2010/main" val="172096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8</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9046405"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The total count of heart disease less chance vs more chance: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4104" name="Picture 8">
            <a:extLst>
              <a:ext uri="{FF2B5EF4-FFF2-40B4-BE49-F238E27FC236}">
                <a16:creationId xmlns:a16="http://schemas.microsoft.com/office/drawing/2014/main" id="{5365E6CC-5EFD-6F58-56D5-07310B6C6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834" y="2181225"/>
            <a:ext cx="6231780" cy="356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7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2863-8ACF-26F2-36B6-5A1A9EB80EA1}"/>
              </a:ext>
            </a:extLst>
          </p:cNvPr>
          <p:cNvSpPr>
            <a:spLocks noGrp="1"/>
          </p:cNvSpPr>
          <p:nvPr>
            <p:ph type="title"/>
          </p:nvPr>
        </p:nvSpPr>
        <p:spPr>
          <a:xfrm>
            <a:off x="838200" y="609600"/>
            <a:ext cx="10209246" cy="855306"/>
          </a:xfrm>
        </p:spPr>
        <p:txBody>
          <a:bodyPr>
            <a:normAutofit fontScale="90000"/>
          </a:bodyPr>
          <a:lstStyle/>
          <a:p>
            <a:pPr algn="ctr"/>
            <a:r>
              <a:rPr lang="en-US" sz="4400" dirty="0">
                <a:solidFill>
                  <a:schemeClr val="accent5"/>
                </a:solidFill>
                <a:latin typeface="Times New Roman" panose="02020603050405020304"/>
                <a:ea typeface="Times New Roman" panose="02020603050405020304"/>
                <a:cs typeface="Times New Roman" panose="02020603050405020304"/>
                <a:sym typeface="Times New Roman" panose="02020603050405020304"/>
              </a:rPr>
              <a:t>RESULTS AND DEMONSTRATION</a:t>
            </a:r>
            <a: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
            </a:r>
            <a:br>
              <a:rPr lang="en-US" sz="44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r>
              <a:rPr lang="en-US" sz="4400" dirty="0">
                <a:latin typeface="Times New Roman" panose="02020603050405020304"/>
                <a:ea typeface="Times New Roman" panose="02020603050405020304"/>
                <a:cs typeface="Times New Roman" panose="02020603050405020304"/>
                <a:sym typeface="Times New Roman" panose="02020603050405020304"/>
              </a:rPr>
              <a:t/>
            </a:r>
            <a:br>
              <a:rPr lang="en-US" sz="4400" dirty="0">
                <a:latin typeface="Times New Roman" panose="02020603050405020304"/>
                <a:ea typeface="Times New Roman" panose="02020603050405020304"/>
                <a:cs typeface="Times New Roman" panose="02020603050405020304"/>
                <a:sym typeface="Times New Roman" panose="02020603050405020304"/>
              </a:rPr>
            </a:br>
            <a:endParaRPr lang="en-IN" dirty="0"/>
          </a:p>
        </p:txBody>
      </p:sp>
      <p:sp>
        <p:nvSpPr>
          <p:cNvPr id="7" name="Date Placeholder 6">
            <a:extLst>
              <a:ext uri="{FF2B5EF4-FFF2-40B4-BE49-F238E27FC236}">
                <a16:creationId xmlns:a16="http://schemas.microsoft.com/office/drawing/2014/main" id="{5E9FAE80-FEEC-80E6-ADED-ED9B89964E11}"/>
              </a:ext>
            </a:extLst>
          </p:cNvPr>
          <p:cNvSpPr>
            <a:spLocks noGrp="1"/>
          </p:cNvSpPr>
          <p:nvPr>
            <p:ph type="dt" sz="half" idx="10"/>
          </p:nvPr>
        </p:nvSpPr>
        <p:spPr>
          <a:xfrm>
            <a:off x="2379306" y="6041362"/>
            <a:ext cx="5737767" cy="365125"/>
          </a:xfrm>
        </p:spPr>
        <p:txBody>
          <a:bodyPr/>
          <a:lstStyle/>
          <a:p>
            <a:pPr algn="ctr"/>
            <a:r>
              <a:rPr lang="en-US" dirty="0"/>
              <a:t>Dept. of CSE,RNSIT</a:t>
            </a:r>
            <a:endParaRPr lang="en-IN" dirty="0"/>
          </a:p>
        </p:txBody>
      </p:sp>
      <p:sp>
        <p:nvSpPr>
          <p:cNvPr id="8" name="Footer Placeholder 7">
            <a:extLst>
              <a:ext uri="{FF2B5EF4-FFF2-40B4-BE49-F238E27FC236}">
                <a16:creationId xmlns:a16="http://schemas.microsoft.com/office/drawing/2014/main" id="{12877F78-F861-557C-F31B-490F0262826A}"/>
              </a:ext>
            </a:extLst>
          </p:cNvPr>
          <p:cNvSpPr>
            <a:spLocks noGrp="1"/>
          </p:cNvSpPr>
          <p:nvPr>
            <p:ph type="ftr" sz="quarter" idx="11"/>
          </p:nvPr>
        </p:nvSpPr>
        <p:spPr>
          <a:xfrm>
            <a:off x="677334" y="6041362"/>
            <a:ext cx="1039499" cy="365125"/>
          </a:xfrm>
        </p:spPr>
        <p:txBody>
          <a:bodyPr/>
          <a:lstStyle/>
          <a:p>
            <a:r>
              <a:rPr lang="en-IN" dirty="0"/>
              <a:t>2022-23        </a:t>
            </a:r>
          </a:p>
        </p:txBody>
      </p:sp>
      <p:sp>
        <p:nvSpPr>
          <p:cNvPr id="9" name="Slide Number Placeholder 8">
            <a:extLst>
              <a:ext uri="{FF2B5EF4-FFF2-40B4-BE49-F238E27FC236}">
                <a16:creationId xmlns:a16="http://schemas.microsoft.com/office/drawing/2014/main" id="{16079861-344B-889A-6F76-7359C7A48760}"/>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9</a:t>
            </a:fld>
            <a:endParaRPr lang="en-US" dirty="0"/>
          </a:p>
        </p:txBody>
      </p:sp>
      <p:sp>
        <p:nvSpPr>
          <p:cNvPr id="4" name="Content Placeholder 3">
            <a:extLst>
              <a:ext uri="{FF2B5EF4-FFF2-40B4-BE49-F238E27FC236}">
                <a16:creationId xmlns:a16="http://schemas.microsoft.com/office/drawing/2014/main" id="{E3BB4850-5D91-F3C7-5D0D-2EEB9B95E25F}"/>
              </a:ext>
            </a:extLst>
          </p:cNvPr>
          <p:cNvSpPr>
            <a:spLocks noGrp="1"/>
          </p:cNvSpPr>
          <p:nvPr>
            <p:ph idx="1"/>
          </p:nvPr>
        </p:nvSpPr>
        <p:spPr>
          <a:xfrm>
            <a:off x="638771" y="1306287"/>
            <a:ext cx="9046405" cy="4735076"/>
          </a:xfrm>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The total count of</a:t>
            </a:r>
            <a:r>
              <a:rPr lang="en-US" sz="2000" dirty="0"/>
              <a:t> </a:t>
            </a:r>
            <a:r>
              <a:rPr lang="en-US" sz="1900" dirty="0">
                <a:solidFill>
                  <a:schemeClr val="tx1"/>
                </a:solidFill>
                <a:latin typeface="Times New Roman" panose="02020603050405020304" pitchFamily="18" charset="0"/>
                <a:cs typeface="Times New Roman" panose="02020603050405020304" pitchFamily="18" charset="0"/>
              </a:rPr>
              <a:t>chest pain in dataset: </a:t>
            </a:r>
          </a:p>
          <a:p>
            <a:endParaRPr lang="en-US" sz="19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9299612-8104-2EEE-D038-54048C9620CC}"/>
              </a:ext>
            </a:extLst>
          </p:cNvPr>
          <p:cNvPicPr>
            <a:picLocks noChangeAspect="1"/>
          </p:cNvPicPr>
          <p:nvPr/>
        </p:nvPicPr>
        <p:blipFill>
          <a:blip r:embed="rId2"/>
          <a:stretch>
            <a:fillRect/>
          </a:stretch>
        </p:blipFill>
        <p:spPr>
          <a:xfrm>
            <a:off x="1716833" y="1782148"/>
            <a:ext cx="7371183" cy="4002832"/>
          </a:xfrm>
          <a:prstGeom prst="rect">
            <a:avLst/>
          </a:prstGeom>
        </p:spPr>
      </p:pic>
    </p:spTree>
    <p:extLst>
      <p:ext uri="{BB962C8B-B14F-4D97-AF65-F5344CB8AC3E}">
        <p14:creationId xmlns:p14="http://schemas.microsoft.com/office/powerpoint/2010/main" val="42307080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TotalTime>
  <Words>987</Words>
  <Application>Microsoft Office PowerPoint</Application>
  <PresentationFormat>Widescreen</PresentationFormat>
  <Paragraphs>97</Paragraphs>
  <Slides>12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Times New Roman</vt:lpstr>
      <vt:lpstr>Trebuchet MS</vt:lpstr>
      <vt:lpstr>Wingdings</vt:lpstr>
      <vt:lpstr>Wingdings 3</vt:lpstr>
      <vt:lpstr>Facet</vt:lpstr>
      <vt:lpstr>Microsoft Word Picture</vt:lpstr>
      <vt:lpstr>Internship Project Presentation on  “Heart Disease Analysis”</vt:lpstr>
      <vt:lpstr>CONTENTS</vt:lpstr>
      <vt:lpstr>INTRODUCTION </vt:lpstr>
      <vt:lpstr>OBJECTIVES  </vt:lpstr>
      <vt:lpstr>PROBLEM STATEMENT   </vt:lpstr>
      <vt:lpstr>METHODOLOGY    </vt:lpstr>
      <vt:lpstr>METHODOLOGY    </vt:lpstr>
      <vt:lpstr>RESULTS AND DEMONSTRATION    </vt:lpstr>
      <vt:lpstr>RESULTS AND DEMONSTRATION    </vt:lpstr>
      <vt:lpstr>RESULTS AND DEMONSTRATION    </vt:lpstr>
      <vt:lpstr>RESULTS AND DEMONSTRATION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Presentation on  “Project name”</dc:title>
  <dc:creator>Namratha j</dc:creator>
  <cp:lastModifiedBy>Prakash</cp:lastModifiedBy>
  <cp:revision>4</cp:revision>
  <dcterms:created xsi:type="dcterms:W3CDTF">2022-12-23T06:22:00Z</dcterms:created>
  <dcterms:modified xsi:type="dcterms:W3CDTF">2023-05-22T16:09:02Z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3CEC498EA6694BACAB146700AFAC1CC0</vt:lpwstr>
  </property>
  <property fmtid="{D5CDD505-2E9C-101B-9397-08002B2CF9AE}" pid="3" name="KSOProductBuildVer">
    <vt:lpwstr>1033-11.2.0.11440</vt:lpwstr>
  </property>
</Properties>
</file>