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2"/>
    <p:sldId id="258" r:id="rId3"/>
    <p:sldId id="259" r:id="rId4"/>
    <p:sldId id="260" r:id="rId5"/>
    <p:sldId id="289" r:id="rId6"/>
    <p:sldId id="294" r:id="rId7"/>
    <p:sldId id="261" r:id="rId8"/>
    <p:sldId id="270" r:id="rId9"/>
    <p:sldId id="302" r:id="rId10"/>
    <p:sldId id="303" r:id="rId11"/>
    <p:sldId id="300" r:id="rId12"/>
    <p:sldId id="301" r:id="rId13"/>
    <p:sldId id="298"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Edge Computing</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C978A6-448C-4AEE-B4F4-2354FE70D824}" type="datetimeFigureOut">
              <a:rPr lang="en-US" smtClean="0"/>
              <a:t>28-Apr-23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379167-14F7-495C-95CC-3029DC8F6F10}" type="slidenum">
              <a:rPr lang="en-US" smtClean="0"/>
              <a:t>‹#›</a:t>
            </a:fld>
            <a:endParaRPr lang="en-US"/>
          </a:p>
        </p:txBody>
      </p:sp>
    </p:spTree>
    <p:extLst>
      <p:ext uri="{BB962C8B-B14F-4D97-AF65-F5344CB8AC3E}">
        <p14:creationId xmlns:p14="http://schemas.microsoft.com/office/powerpoint/2010/main" val="123059835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Edge Computing</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t>28-Apr-23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t>1</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
        <p:nvSpPr>
          <p:cNvPr id="4" name="Header Placeholder 3"/>
          <p:cNvSpPr>
            <a:spLocks noGrp="1"/>
          </p:cNvSpPr>
          <p:nvPr>
            <p:ph type="hdr" sz="quarter" idx="12"/>
          </p:nvPr>
        </p:nvSpPr>
        <p:spPr/>
        <p:txBody>
          <a:bodyPr/>
          <a:lstStyle/>
          <a:p>
            <a:r>
              <a:rPr lang="en-US" smtClean="0"/>
              <a:t>Edge Computing</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t>2</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
        <p:nvSpPr>
          <p:cNvPr id="4" name="Header Placeholder 3"/>
          <p:cNvSpPr>
            <a:spLocks noGrp="1"/>
          </p:cNvSpPr>
          <p:nvPr>
            <p:ph type="hdr" sz="quarter" idx="12"/>
          </p:nvPr>
        </p:nvSpPr>
        <p:spPr/>
        <p:txBody>
          <a:bodyPr/>
          <a:lstStyle/>
          <a:p>
            <a:r>
              <a:rPr lang="en-US" smtClean="0"/>
              <a:t>Edge Computing</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t>3</a:t>
            </a:fld>
            <a:endParaRPr lang="en-IN"/>
          </a:p>
        </p:txBody>
      </p:sp>
      <p:sp>
        <p:nvSpPr>
          <p:cNvPr id="7" name="Footer Placeholder 6"/>
          <p:cNvSpPr>
            <a:spLocks noGrp="1"/>
          </p:cNvSpPr>
          <p:nvPr>
            <p:ph type="ftr" sz="quarter" idx="11"/>
          </p:nvPr>
        </p:nvSpPr>
        <p:spPr/>
        <p:txBody>
          <a:bodyPr/>
          <a:lstStyle/>
          <a:p>
            <a:r>
              <a:rPr lang="en-IN" smtClean="0"/>
              <a:t>SAD</a:t>
            </a:r>
            <a:endParaRPr lang="en-IN"/>
          </a:p>
        </p:txBody>
      </p:sp>
      <p:sp>
        <p:nvSpPr>
          <p:cNvPr id="4" name="Header Placeholder 3"/>
          <p:cNvSpPr>
            <a:spLocks noGrp="1"/>
          </p:cNvSpPr>
          <p:nvPr>
            <p:ph type="hdr" sz="quarter" idx="12"/>
          </p:nvPr>
        </p:nvSpPr>
        <p:spPr/>
        <p:txBody>
          <a:bodyPr/>
          <a:lstStyle/>
          <a:p>
            <a:r>
              <a:rPr lang="en-US" smtClean="0"/>
              <a:t>Edge Computing</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t>16</a:t>
            </a:fld>
            <a:endParaRPr lang="en-IN"/>
          </a:p>
        </p:txBody>
      </p:sp>
      <p:sp>
        <p:nvSpPr>
          <p:cNvPr id="5" name="Footer Placeholder 4"/>
          <p:cNvSpPr>
            <a:spLocks noGrp="1"/>
          </p:cNvSpPr>
          <p:nvPr>
            <p:ph type="ftr" sz="quarter" idx="11"/>
          </p:nvPr>
        </p:nvSpPr>
        <p:spPr/>
        <p:txBody>
          <a:bodyPr/>
          <a:lstStyle/>
          <a:p>
            <a:r>
              <a:rPr lang="en-IN" smtClean="0"/>
              <a:t>SAD</a:t>
            </a:r>
            <a:endParaRPr lang="en-IN"/>
          </a:p>
        </p:txBody>
      </p:sp>
      <p:sp>
        <p:nvSpPr>
          <p:cNvPr id="6" name="Header Placeholder 5"/>
          <p:cNvSpPr>
            <a:spLocks noGrp="1"/>
          </p:cNvSpPr>
          <p:nvPr>
            <p:ph type="hdr" sz="quarter" idx="12"/>
          </p:nvPr>
        </p:nvSpPr>
        <p:spPr/>
        <p:txBody>
          <a:bodyPr/>
          <a:lstStyle/>
          <a:p>
            <a:r>
              <a:rPr lang="en-US" smtClean="0"/>
              <a:t>Edge Computing</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Dept. of CSE,RNSIT</a:t>
            </a:r>
            <a:endParaRPr lang="en-US"/>
          </a:p>
        </p:txBody>
      </p:sp>
      <p:sp>
        <p:nvSpPr>
          <p:cNvPr id="8" name="Footer Placeholder 7"/>
          <p:cNvSpPr>
            <a:spLocks noGrp="1"/>
          </p:cNvSpPr>
          <p:nvPr>
            <p:ph type="ftr" sz="quarter" idx="11"/>
          </p:nvPr>
        </p:nvSpPr>
        <p:spPr/>
        <p:txBody>
          <a:bodyPr/>
          <a:lstStyle/>
          <a:p>
            <a:r>
              <a:rPr lang="en-US" smtClean="0"/>
              <a:t>2018 - 19</a:t>
            </a:r>
            <a:endParaRPr lang="en-US"/>
          </a:p>
        </p:txBody>
      </p:sp>
      <p:sp>
        <p:nvSpPr>
          <p:cNvPr id="9" name="Slide Number Placeholder 8"/>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Dept. of CSE,RNSIT</a:t>
            </a:r>
            <a:endParaRPr lang="en-US"/>
          </a:p>
        </p:txBody>
      </p:sp>
      <p:sp>
        <p:nvSpPr>
          <p:cNvPr id="4" name="Footer Placeholder 3"/>
          <p:cNvSpPr>
            <a:spLocks noGrp="1"/>
          </p:cNvSpPr>
          <p:nvPr>
            <p:ph type="ftr" sz="quarter" idx="11"/>
          </p:nvPr>
        </p:nvSpPr>
        <p:spPr/>
        <p:txBody>
          <a:bodyPr/>
          <a:lstStyle/>
          <a:p>
            <a:r>
              <a:rPr lang="en-US" smtClean="0"/>
              <a:t>2018 - 19</a:t>
            </a:r>
            <a:endParaRPr lang="en-US"/>
          </a:p>
        </p:txBody>
      </p:sp>
      <p:sp>
        <p:nvSpPr>
          <p:cNvPr id="5" name="Slide Number Placeholder 4"/>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Dept. of CSE,RNSIT</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2018 - 19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632125"/>
            <a:ext cx="7772400" cy="1511123"/>
          </a:xfrm>
        </p:spPr>
        <p:txBody>
          <a:bodyPr>
            <a:noAutofit/>
          </a:bodyPr>
          <a:lstStyle/>
          <a:p>
            <a:pPr>
              <a:lnSpc>
                <a:spcPct val="100000"/>
              </a:lnSpc>
            </a:pPr>
            <a:r>
              <a:rPr lang="en-US" sz="2400" b="1" dirty="0" smtClean="0">
                <a:latin typeface="Times New Roman" panose="02020603050405020304" pitchFamily="18" charset="0"/>
                <a:cs typeface="Times New Roman" panose="02020603050405020304" pitchFamily="18" charset="0"/>
              </a:rPr>
              <a:t> Technical Seminar Presentation(Preliminary/Final)</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on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“Edge Computing”</a:t>
            </a:r>
            <a:endParaRPr lang="en-IN" sz="2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66976" y="3214686"/>
            <a:ext cx="2714644" cy="1214446"/>
          </a:xfrm>
        </p:spPr>
        <p:txBody>
          <a:bodyPr>
            <a:normAutofit/>
          </a:bodyPr>
          <a:lstStyle/>
          <a:p>
            <a:pPr algn="l"/>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Students:          </a:t>
            </a: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Nitish k </a:t>
            </a:r>
          </a:p>
          <a:p>
            <a:pPr algn="l">
              <a:spcBef>
                <a:spcPts val="0"/>
              </a:spcBef>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(1RN19CS092)</a:t>
            </a: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l">
              <a:spcBef>
                <a:spcPts val="0"/>
              </a:spcBef>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024693" y="3143248"/>
            <a:ext cx="3268837" cy="120032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Guide:</a:t>
            </a:r>
          </a:p>
          <a:p>
            <a:r>
              <a:rPr lang="en-US" sz="2000" b="1" dirty="0">
                <a:latin typeface="Times New Roman" panose="02020603050405020304" pitchFamily="18" charset="0"/>
                <a:cs typeface="Times New Roman" panose="02020603050405020304" pitchFamily="18" charset="0"/>
              </a:rPr>
              <a:t>Prof. Mrs. Yashasvi B </a:t>
            </a:r>
            <a:r>
              <a:rPr lang="en-US" sz="2000" b="1" dirty="0" smtClean="0">
                <a:latin typeface="Times New Roman" panose="02020603050405020304" pitchFamily="18" charset="0"/>
                <a:cs typeface="Times New Roman" panose="02020603050405020304" pitchFamily="18" charset="0"/>
              </a:rPr>
              <a:t>N</a:t>
            </a:r>
          </a:p>
          <a:p>
            <a:r>
              <a:rPr lang="en-US" sz="1600" dirty="0" smtClean="0">
                <a:latin typeface="Times New Roman" panose="02020603050405020304" pitchFamily="18" charset="0"/>
                <a:cs typeface="Times New Roman" panose="02020603050405020304" pitchFamily="18" charset="0"/>
              </a:rPr>
              <a:t>Asst</a:t>
            </a:r>
            <a:r>
              <a:rPr lang="en-US" sz="1600" dirty="0">
                <a:latin typeface="Times New Roman" panose="02020603050405020304" pitchFamily="18" charset="0"/>
                <a:cs typeface="Times New Roman" panose="02020603050405020304" pitchFamily="18" charset="0"/>
              </a:rPr>
              <a:t>. Prof. Dept. of CSE, RNSIT</a:t>
            </a:r>
          </a:p>
          <a:p>
            <a:endParaRPr lang="en-US" sz="1600" dirty="0">
              <a:latin typeface="Times New Roman" panose="02020603050405020304" pitchFamily="18" charset="0"/>
              <a:cs typeface="Times New Roman" panose="02020603050405020304"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24577" name="Object 1"/>
          <p:cNvGraphicFramePr>
            <a:graphicFrameLocks noChangeAspect="1"/>
          </p:cNvGraphicFramePr>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spid="_x0000_s1095" name="Picture" r:id="rId4" imgW="1408430" imgH="2011680" progId="Word.Picture.8">
                  <p:embed/>
                </p:oleObj>
              </mc:Choice>
              <mc:Fallback>
                <p:oleObj name="Picture" r:id="rId4" imgW="1408430" imgH="2011680" progId="Word.Picture.8">
                  <p:embed/>
                  <p:pic>
                    <p:nvPicPr>
                      <p:cNvPr id="0" name="Picture 10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934" y="336036"/>
                        <a:ext cx="1000132" cy="12960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2088301" y="5454571"/>
            <a:ext cx="8072494" cy="1106805"/>
          </a:xfrm>
          <a:prstGeom prst="rect">
            <a:avLst/>
          </a:prstGeom>
        </p:spPr>
        <p:txBody>
          <a:bodyPr wrap="square">
            <a:spAutoFit/>
          </a:bodyPr>
          <a:lstStyle/>
          <a:p>
            <a:pPr lvl="0" algn="ctr" fontAlgn="base">
              <a:spcBef>
                <a:spcPct val="0"/>
              </a:spcBef>
              <a:spcAft>
                <a:spcPct val="0"/>
              </a:spcAft>
            </a:pPr>
            <a:r>
              <a:rPr lang="en-US" b="1" dirty="0">
                <a:solidFill>
                  <a:srgbClr val="800000"/>
                </a:solidFill>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lang="en-US"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sz="2800" b="1" dirty="0">
                <a:solidFill>
                  <a:srgbClr val="8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smtClean="0">
                <a:solidFill>
                  <a:srgbClr val="800000"/>
                </a:solidFill>
                <a:latin typeface="Times New Roman" panose="02020603050405020304" pitchFamily="18" charset="0"/>
                <a:ea typeface="Times New Roman" panose="02020603050405020304" pitchFamily="18" charset="0"/>
                <a:cs typeface="Times New Roman" panose="02020603050405020304" pitchFamily="18" charset="0"/>
              </a:rPr>
              <a:t>RNS INSTITUTE OF TECHNOLOGY</a:t>
            </a:r>
          </a:p>
          <a:p>
            <a:pPr lvl="0" algn="ctr" eaLnBrk="0" fontAlgn="base" hangingPunct="0">
              <a:spcBef>
                <a:spcPct val="0"/>
              </a:spcBef>
              <a:spcAft>
                <a:spcPct val="0"/>
              </a:spcAft>
            </a:pPr>
            <a:r>
              <a:rPr lang="en-US" sz="2000" b="1" dirty="0" smtClean="0">
                <a:solidFill>
                  <a:srgbClr val="800000"/>
                </a:solidFill>
                <a:latin typeface="Times New Roman" panose="02020603050405020304" pitchFamily="18" charset="0"/>
                <a:cs typeface="Times New Roman" panose="02020603050405020304" pitchFamily="18" charset="0"/>
              </a:rPr>
              <a:t>2022-23</a:t>
            </a:r>
            <a:endParaRPr lang="en-US" sz="2000" dirty="0">
              <a:latin typeface="Times New Roman" panose="02020603050405020304" pitchFamily="18" charset="0"/>
              <a:cs typeface="Times New Roman" panose="02020603050405020304" pitchFamily="18" charset="0"/>
            </a:endParaRPr>
          </a:p>
        </p:txBody>
      </p:sp>
      <p:pic>
        <p:nvPicPr>
          <p:cNvPr id="24580" name="Picture 1" descr="G:\RNSITLOGO.jpg"/>
          <p:cNvPicPr>
            <a:picLocks noChangeAspect="1" noChangeArrowheads="1"/>
          </p:cNvPicPr>
          <p:nvPr/>
        </p:nvPicPr>
        <p:blipFill>
          <a:blip r:embed="rId6" cstate="print"/>
          <a:srcRect/>
          <a:stretch>
            <a:fillRect/>
          </a:stretch>
        </p:blipFill>
        <p:spPr bwMode="auto">
          <a:xfrm>
            <a:off x="5595934" y="4248565"/>
            <a:ext cx="1214446" cy="12994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408920" cy="1215481"/>
          </a:xfrm>
        </p:spPr>
        <p:txBody>
          <a:bodyPr>
            <a:norm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Methodology in hospital patient monitoring </a:t>
            </a:r>
            <a:endParaRPr lang="en-US" sz="3200" dirty="0"/>
          </a:p>
        </p:txBody>
      </p:sp>
      <p:sp>
        <p:nvSpPr>
          <p:cNvPr id="3" name="Content Placeholder 2"/>
          <p:cNvSpPr>
            <a:spLocks noGrp="1"/>
          </p:cNvSpPr>
          <p:nvPr>
            <p:ph idx="1"/>
          </p:nvPr>
        </p:nvSpPr>
        <p:spPr>
          <a:xfrm>
            <a:off x="838200" y="1590494"/>
            <a:ext cx="10892246" cy="4765856"/>
          </a:xfrm>
        </p:spPr>
        <p:txBody>
          <a:bodyPr>
            <a:normAutofit/>
          </a:bodyPr>
          <a:lstStyle/>
          <a:p>
            <a:r>
              <a:rPr lang="en-US" sz="2000" dirty="0"/>
              <a:t>In the healthcare industry, edge computing is emerging as a promising technology for in-hospital patient monitoring. It enables real-time monitoring, personalized patient care, and remote monitoring while improving system reliability and security. Edge devices, such as sensors and wearables, can collect data on a patient's vital signs and generate personalized insights that can inform the patient's care plan. Edge computing can also reduce healthcare costs by enabling remote monitoring of patients, reducing the need for hospital readmissions</a:t>
            </a:r>
            <a:r>
              <a:rPr lang="en-US" sz="2000" dirty="0" smtClean="0"/>
              <a:t>.</a:t>
            </a:r>
          </a:p>
          <a:p>
            <a:r>
              <a:rPr lang="en-US" sz="2000" dirty="0"/>
              <a:t>Despite the early stages of adoption in healthcare, the potential of edge computing to revolutionize in-hospital patient monitoring is expected to drive its rapid growth in the coming years. Edge computing can enable timely intervention by healthcare professionals in critical care settings, reducing the risk of delayed response and improving patient outcomes. Additionally, edge computing can enhance the efficiency of in-hospital patient monitoring by reducing the amount of data that needs to be transmitted to the central server, mitigating security concerns and potential data loss due to network latency. The benefits of edge computing for in-hospital patient monitoring make it a promising technology for the healthcare industry, with the potential to improve patient outcomes and reduce healthcare costs.</a:t>
            </a:r>
            <a:endParaRPr lang="en-US" sz="2000"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10</a:t>
            </a:fld>
            <a:endParaRPr lang="en-US"/>
          </a:p>
        </p:txBody>
      </p:sp>
    </p:spTree>
    <p:extLst>
      <p:ext uri="{BB962C8B-B14F-4D97-AF65-F5344CB8AC3E}">
        <p14:creationId xmlns:p14="http://schemas.microsoft.com/office/powerpoint/2010/main" val="114775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Applications of Edge Computing</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11</a:t>
            </a:fld>
            <a:endParaRPr lang="en-IN"/>
          </a:p>
        </p:txBody>
      </p:sp>
      <p:sp>
        <p:nvSpPr>
          <p:cNvPr id="4" name="Text Box 3"/>
          <p:cNvSpPr txBox="1"/>
          <p:nvPr/>
        </p:nvSpPr>
        <p:spPr>
          <a:xfrm>
            <a:off x="1583690" y="8821420"/>
            <a:ext cx="309880" cy="368300"/>
          </a:xfrm>
          <a:prstGeom prst="rect">
            <a:avLst/>
          </a:prstGeom>
          <a:noFill/>
        </p:spPr>
        <p:txBody>
          <a:bodyPr wrap="none" rtlCol="0">
            <a:spAutoFit/>
          </a:bodyPr>
          <a:lstStyle/>
          <a:p>
            <a:endParaRPr lang="en-US"/>
          </a:p>
        </p:txBody>
      </p:sp>
      <p:sp>
        <p:nvSpPr>
          <p:cNvPr id="8" name="Text Box 7"/>
          <p:cNvSpPr txBox="1"/>
          <p:nvPr/>
        </p:nvSpPr>
        <p:spPr>
          <a:xfrm>
            <a:off x="1583690" y="9987280"/>
            <a:ext cx="309880" cy="368300"/>
          </a:xfrm>
          <a:prstGeom prst="rect">
            <a:avLst/>
          </a:prstGeom>
          <a:noFill/>
        </p:spPr>
        <p:txBody>
          <a:bodyPr wrap="none" rtlCol="0">
            <a:spAutoFit/>
          </a:bodyPr>
          <a:lstStyle/>
          <a:p>
            <a:endParaRPr lang="en-US"/>
          </a:p>
        </p:txBody>
      </p:sp>
      <p:sp>
        <p:nvSpPr>
          <p:cNvPr id="10" name="Content Placeholder 2">
            <a:extLst>
              <a:ext uri="{FF2B5EF4-FFF2-40B4-BE49-F238E27FC236}">
                <a16:creationId xmlns:a16="http://schemas.microsoft.com/office/drawing/2014/main" id="{EC531C54-ABF0-4008-B9B7-28186CF7525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Autonomous </a:t>
            </a:r>
            <a:r>
              <a:rPr lang="en-US" sz="2000" dirty="0" smtClean="0">
                <a:latin typeface="Times New Roman" panose="02020603050405020304" pitchFamily="18" charset="0"/>
                <a:cs typeface="Times New Roman" panose="02020603050405020304" pitchFamily="18" charset="0"/>
              </a:rPr>
              <a:t>vehicles</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In-hospital patient monitoring</a:t>
            </a:r>
          </a:p>
          <a:p>
            <a:r>
              <a:rPr lang="en-US" sz="2000" dirty="0">
                <a:latin typeface="Times New Roman" panose="02020603050405020304" pitchFamily="18" charset="0"/>
                <a:cs typeface="Times New Roman" panose="02020603050405020304" pitchFamily="18" charset="0"/>
              </a:rPr>
              <a:t>Traffic </a:t>
            </a:r>
            <a:r>
              <a:rPr lang="en-US" sz="2000" dirty="0" smtClean="0">
                <a:latin typeface="Times New Roman" panose="02020603050405020304" pitchFamily="18" charset="0"/>
                <a:cs typeface="Times New Roman" panose="02020603050405020304" pitchFamily="18" charset="0"/>
              </a:rPr>
              <a:t>management</a:t>
            </a:r>
          </a:p>
          <a:p>
            <a:r>
              <a:rPr lang="en-US" sz="2000" dirty="0">
                <a:latin typeface="Times New Roman" panose="02020603050405020304" pitchFamily="18" charset="0"/>
                <a:cs typeface="Times New Roman" panose="02020603050405020304" pitchFamily="18" charset="0"/>
              </a:rPr>
              <a:t>Cloud gaming</a:t>
            </a:r>
          </a:p>
          <a:p>
            <a:r>
              <a:rPr lang="en-US" sz="2000" dirty="0">
                <a:latin typeface="Times New Roman" panose="02020603050405020304" pitchFamily="18" charset="0"/>
                <a:cs typeface="Times New Roman" panose="02020603050405020304" pitchFamily="18" charset="0"/>
              </a:rPr>
              <a:t>Content </a:t>
            </a:r>
            <a:r>
              <a:rPr lang="en-US" sz="2000" dirty="0" smtClean="0">
                <a:latin typeface="Times New Roman" panose="02020603050405020304" pitchFamily="18" charset="0"/>
                <a:cs typeface="Times New Roman" panose="02020603050405020304" pitchFamily="18" charset="0"/>
              </a:rPr>
              <a:t>delivery</a:t>
            </a:r>
          </a:p>
          <a:p>
            <a:r>
              <a:rPr lang="en-US" sz="2000" dirty="0">
                <a:latin typeface="Times New Roman" panose="02020603050405020304" pitchFamily="18" charset="0"/>
                <a:cs typeface="Times New Roman" panose="02020603050405020304" pitchFamily="18" charset="0"/>
              </a:rPr>
              <a:t>Smart grid</a:t>
            </a:r>
          </a:p>
        </p:txBody>
      </p:sp>
      <p:sp>
        <p:nvSpPr>
          <p:cNvPr id="15"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extLst>
      <p:ext uri="{BB962C8B-B14F-4D97-AF65-F5344CB8AC3E}">
        <p14:creationId xmlns:p14="http://schemas.microsoft.com/office/powerpoint/2010/main" val="581602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Edge computing challenges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12</a:t>
            </a:fld>
            <a:endParaRPr lang="en-IN"/>
          </a:p>
        </p:txBody>
      </p:sp>
      <p:sp>
        <p:nvSpPr>
          <p:cNvPr id="4" name="Text Box 3"/>
          <p:cNvSpPr txBox="1"/>
          <p:nvPr/>
        </p:nvSpPr>
        <p:spPr>
          <a:xfrm>
            <a:off x="1583690" y="8821420"/>
            <a:ext cx="309880" cy="368300"/>
          </a:xfrm>
          <a:prstGeom prst="rect">
            <a:avLst/>
          </a:prstGeom>
          <a:noFill/>
        </p:spPr>
        <p:txBody>
          <a:bodyPr wrap="none" rtlCol="0">
            <a:spAutoFit/>
          </a:bodyPr>
          <a:lstStyle/>
          <a:p>
            <a:endParaRPr lang="en-US"/>
          </a:p>
        </p:txBody>
      </p:sp>
      <p:sp>
        <p:nvSpPr>
          <p:cNvPr id="8" name="Text Box 7"/>
          <p:cNvSpPr txBox="1"/>
          <p:nvPr/>
        </p:nvSpPr>
        <p:spPr>
          <a:xfrm>
            <a:off x="1583690" y="9987280"/>
            <a:ext cx="309880" cy="368300"/>
          </a:xfrm>
          <a:prstGeom prst="rect">
            <a:avLst/>
          </a:prstGeom>
          <a:noFill/>
        </p:spPr>
        <p:txBody>
          <a:bodyPr wrap="none" rtlCol="0">
            <a:spAutoFit/>
          </a:bodyPr>
          <a:lstStyle/>
          <a:p>
            <a:endParaRPr lang="en-US"/>
          </a:p>
        </p:txBody>
      </p:sp>
      <p:sp>
        <p:nvSpPr>
          <p:cNvPr id="10" name="Content Placeholder 2">
            <a:extLst>
              <a:ext uri="{FF2B5EF4-FFF2-40B4-BE49-F238E27FC236}">
                <a16:creationId xmlns:a16="http://schemas.microsoft.com/office/drawing/2014/main" id="{EC531C54-ABF0-4008-B9B7-28186CF7525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Network </a:t>
            </a:r>
            <a:r>
              <a:rPr lang="en-US" sz="2000" dirty="0" smtClean="0">
                <a:latin typeface="Times New Roman" panose="02020603050405020304" pitchFamily="18" charset="0"/>
                <a:cs typeface="Times New Roman" panose="02020603050405020304" pitchFamily="18" charset="0"/>
              </a:rPr>
              <a:t>bandwidth</a:t>
            </a:r>
          </a:p>
          <a:p>
            <a:r>
              <a:rPr lang="en-US" sz="2000" dirty="0">
                <a:latin typeface="Times New Roman" panose="02020603050405020304" pitchFamily="18" charset="0"/>
                <a:cs typeface="Times New Roman" panose="02020603050405020304" pitchFamily="18" charset="0"/>
              </a:rPr>
              <a:t>Security:</a:t>
            </a:r>
          </a:p>
          <a:p>
            <a:r>
              <a:rPr lang="en-US" sz="2000" dirty="0">
                <a:latin typeface="Times New Roman" panose="02020603050405020304" pitchFamily="18" charset="0"/>
                <a:cs typeface="Times New Roman" panose="02020603050405020304" pitchFamily="18" charset="0"/>
              </a:rPr>
              <a:t>Geolocation</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Data Loss Protection and Backups</a:t>
            </a:r>
          </a:p>
          <a:p>
            <a:r>
              <a:rPr lang="en-US" sz="2000" dirty="0">
                <a:latin typeface="Times New Roman" panose="02020603050405020304" pitchFamily="18" charset="0"/>
                <a:cs typeface="Times New Roman" panose="02020603050405020304" pitchFamily="18" charset="0"/>
              </a:rPr>
              <a:t>The edge computing framework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9"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extLst>
      <p:ext uri="{BB962C8B-B14F-4D97-AF65-F5344CB8AC3E}">
        <p14:creationId xmlns:p14="http://schemas.microsoft.com/office/powerpoint/2010/main" val="2066522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CONCLUSION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29555" y="1600200"/>
            <a:ext cx="9749307" cy="3886200"/>
          </a:xfrm>
        </p:spPr>
        <p:txBody>
          <a:bodyPr>
            <a:noAutofit/>
          </a:bodyPr>
          <a:lstStyle/>
          <a:p>
            <a:r>
              <a:rPr lang="en-US" sz="2000" dirty="0">
                <a:latin typeface="Times New Roman" panose="02020603050405020304" pitchFamily="18" charset="0"/>
                <a:cs typeface="Times New Roman" panose="02020603050405020304" pitchFamily="18" charset="0"/>
              </a:rPr>
              <a:t>The adoption of cloud computing brought data analytics to a new level. The interconnectivity</a:t>
            </a:r>
          </a:p>
          <a:p>
            <a:r>
              <a:rPr lang="en-US" sz="2000" dirty="0">
                <a:latin typeface="Times New Roman" panose="02020603050405020304" pitchFamily="18" charset="0"/>
                <a:cs typeface="Times New Roman" panose="02020603050405020304" pitchFamily="18" charset="0"/>
              </a:rPr>
              <a:t>of the cloud enabled a more thorough approach to capturing and </a:t>
            </a:r>
            <a:r>
              <a:rPr lang="en-US" sz="2000" dirty="0" err="1" smtClean="0">
                <a:latin typeface="Times New Roman" panose="02020603050405020304" pitchFamily="18" charset="0"/>
                <a:cs typeface="Times New Roman" panose="02020603050405020304" pitchFamily="18" charset="0"/>
              </a:rPr>
              <a:t>analyzi</a:t>
            </a:r>
            <a:r>
              <a:rPr lang="en-US" sz="2000" dirty="0" err="1">
                <a:latin typeface="Times New Roman" panose="02020603050405020304" pitchFamily="18" charset="0"/>
                <a:cs typeface="Times New Roman" panose="02020603050405020304" pitchFamily="18" charset="0"/>
              </a:rPr>
              <a:t>Edge</a:t>
            </a:r>
            <a:r>
              <a:rPr lang="en-US" sz="2000" dirty="0">
                <a:latin typeface="Times New Roman" panose="02020603050405020304" pitchFamily="18" charset="0"/>
                <a:cs typeface="Times New Roman" panose="02020603050405020304" pitchFamily="18" charset="0"/>
              </a:rPr>
              <a:t> computing is a viable solution for data-driven operations that require lightning-fast results</a:t>
            </a:r>
          </a:p>
          <a:p>
            <a:r>
              <a:rPr lang="en-US" sz="2000" dirty="0">
                <a:latin typeface="Times New Roman" panose="02020603050405020304" pitchFamily="18" charset="0"/>
                <a:cs typeface="Times New Roman" panose="02020603050405020304" pitchFamily="18" charset="0"/>
              </a:rPr>
              <a:t>and a high level of flexibility, depending on the current state of things. The idea is to get closer</a:t>
            </a:r>
          </a:p>
          <a:p>
            <a:r>
              <a:rPr lang="en-US" sz="2000" dirty="0">
                <a:latin typeface="Times New Roman" panose="02020603050405020304" pitchFamily="18" charset="0"/>
                <a:cs typeface="Times New Roman" panose="02020603050405020304" pitchFamily="18" charset="0"/>
              </a:rPr>
              <a:t>to devices to reduce the amount of data that needs to be transferred, which results in better</a:t>
            </a:r>
          </a:p>
          <a:p>
            <a:r>
              <a:rPr lang="en-US" sz="2000" dirty="0">
                <a:latin typeface="Times New Roman" panose="02020603050405020304" pitchFamily="18" charset="0"/>
                <a:cs typeface="Times New Roman" panose="02020603050405020304" pitchFamily="18" charset="0"/>
              </a:rPr>
              <a:t>response </a:t>
            </a:r>
            <a:r>
              <a:rPr lang="en-US" sz="2000" dirty="0" err="1">
                <a:latin typeface="Times New Roman" panose="02020603050405020304" pitchFamily="18" charset="0"/>
                <a:cs typeface="Times New Roman" panose="02020603050405020304" pitchFamily="18" charset="0"/>
              </a:rPr>
              <a:t>time</a:t>
            </a:r>
            <a:r>
              <a:rPr lang="en-US" sz="2000" dirty="0" err="1" smtClean="0">
                <a:latin typeface="Times New Roman" panose="02020603050405020304" pitchFamily="18" charset="0"/>
                <a:cs typeface="Times New Roman" panose="02020603050405020304" pitchFamily="18" charset="0"/>
              </a:rPr>
              <a:t>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Edge computing is particularly relevant in the context of </a:t>
            </a:r>
            <a:r>
              <a:rPr lang="en-US" sz="2000" dirty="0" err="1">
                <a:latin typeface="Times New Roman" panose="02020603050405020304" pitchFamily="18" charset="0"/>
                <a:cs typeface="Times New Roman" panose="02020603050405020304" pitchFamily="18" charset="0"/>
              </a:rPr>
              <a:t>IIoT</a:t>
            </a:r>
            <a:r>
              <a:rPr lang="en-US" sz="2000" dirty="0">
                <a:latin typeface="Times New Roman" panose="02020603050405020304" pitchFamily="18" charset="0"/>
                <a:cs typeface="Times New Roman" panose="02020603050405020304" pitchFamily="18" charset="0"/>
              </a:rPr>
              <a:t>, where it enables real-time</a:t>
            </a:r>
          </a:p>
          <a:p>
            <a:r>
              <a:rPr lang="en-US" sz="2000" dirty="0">
                <a:latin typeface="Times New Roman" panose="02020603050405020304" pitchFamily="18" charset="0"/>
                <a:cs typeface="Times New Roman" panose="02020603050405020304" pitchFamily="18" charset="0"/>
              </a:rPr>
              <a:t>processing of data from sensors and devices, enabling faster decision-making and reducing the</a:t>
            </a:r>
          </a:p>
          <a:p>
            <a:r>
              <a:rPr lang="en-US" sz="2000" dirty="0">
                <a:latin typeface="Times New Roman" panose="02020603050405020304" pitchFamily="18" charset="0"/>
                <a:cs typeface="Times New Roman" panose="02020603050405020304" pitchFamily="18" charset="0"/>
              </a:rPr>
              <a:t>need for large amounts of data to be transmitted to the cloud</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13</a:t>
            </a:fld>
            <a:endParaRPr lang="en-IN"/>
          </a:p>
        </p:txBody>
      </p:sp>
      <p:sp>
        <p:nvSpPr>
          <p:cNvPr id="4" name="Text Box 3"/>
          <p:cNvSpPr txBox="1"/>
          <p:nvPr/>
        </p:nvSpPr>
        <p:spPr>
          <a:xfrm>
            <a:off x="1583690" y="8821420"/>
            <a:ext cx="309880" cy="368300"/>
          </a:xfrm>
          <a:prstGeom prst="rect">
            <a:avLst/>
          </a:prstGeom>
          <a:noFill/>
        </p:spPr>
        <p:txBody>
          <a:bodyPr wrap="none" rtlCol="0">
            <a:spAutoFit/>
          </a:bodyPr>
          <a:lstStyle/>
          <a:p>
            <a:endParaRPr lang="en-US"/>
          </a:p>
        </p:txBody>
      </p:sp>
      <p:sp>
        <p:nvSpPr>
          <p:cNvPr id="8" name="Text Box 7"/>
          <p:cNvSpPr txBox="1"/>
          <p:nvPr/>
        </p:nvSpPr>
        <p:spPr>
          <a:xfrm>
            <a:off x="1583690" y="9987280"/>
            <a:ext cx="309880" cy="368300"/>
          </a:xfrm>
          <a:prstGeom prst="rect">
            <a:avLst/>
          </a:prstGeom>
          <a:noFill/>
        </p:spPr>
        <p:txBody>
          <a:bodyPr wrap="none" rtlCol="0">
            <a:spAutoFit/>
          </a:bodyPr>
          <a:lstStyle/>
          <a:p>
            <a:endParaRPr lang="en-US"/>
          </a:p>
        </p:txBody>
      </p:sp>
      <p:sp>
        <p:nvSpPr>
          <p:cNvPr id="9"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extLst>
      <p:ext uri="{BB962C8B-B14F-4D97-AF65-F5344CB8AC3E}">
        <p14:creationId xmlns:p14="http://schemas.microsoft.com/office/powerpoint/2010/main" val="4261783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REFERENCES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287468"/>
            <a:ext cx="10696303" cy="5068882"/>
          </a:xfrm>
        </p:spPr>
        <p:txBody>
          <a:bodyPr>
            <a:noAutofit/>
          </a:bodyPr>
          <a:lstStyle/>
          <a:p>
            <a:pPr lvl="0" algn="just">
              <a:buNone/>
            </a:pPr>
            <a:r>
              <a:rPr lang="en-US" sz="2000" dirty="0">
                <a:latin typeface="Times New Roman" panose="02020603050405020304" pitchFamily="18" charset="0"/>
                <a:cs typeface="Times New Roman" panose="02020603050405020304" pitchFamily="18" charset="0"/>
              </a:rPr>
              <a:t>[1] D. Evans , “The Internet of Things How The Next Evolution of the Internet </a:t>
            </a:r>
            <a:r>
              <a:rPr lang="en-US" sz="2000" dirty="0" smtClean="0">
                <a:latin typeface="Times New Roman" panose="02020603050405020304" pitchFamily="18" charset="0"/>
                <a:cs typeface="Times New Roman" panose="02020603050405020304" pitchFamily="18" charset="0"/>
              </a:rPr>
              <a:t>is Changing </a:t>
            </a:r>
            <a:r>
              <a:rPr lang="en-US" sz="2000" dirty="0">
                <a:latin typeface="Times New Roman" panose="02020603050405020304" pitchFamily="18" charset="0"/>
                <a:cs typeface="Times New Roman" panose="02020603050405020304" pitchFamily="18" charset="0"/>
              </a:rPr>
              <a:t>Everything. Accessed: Dec. 3, 2016. [Online]. </a:t>
            </a:r>
            <a:endParaRPr lang="en-US" sz="2000" dirty="0" smtClean="0">
              <a:latin typeface="Times New Roman" panose="02020603050405020304" pitchFamily="18" charset="0"/>
              <a:cs typeface="Times New Roman" panose="02020603050405020304" pitchFamily="18" charset="0"/>
            </a:endParaRPr>
          </a:p>
          <a:p>
            <a:pPr lvl="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2] M. </a:t>
            </a:r>
            <a:r>
              <a:rPr lang="en-US" sz="2000" dirty="0" err="1">
                <a:latin typeface="Times New Roman" panose="02020603050405020304" pitchFamily="18" charset="0"/>
                <a:cs typeface="Times New Roman" panose="02020603050405020304" pitchFamily="18" charset="0"/>
              </a:rPr>
              <a:t>Satyanarayanan</a:t>
            </a:r>
            <a:r>
              <a:rPr lang="en-US" sz="2000" dirty="0">
                <a:latin typeface="Times New Roman" panose="02020603050405020304" pitchFamily="18" charset="0"/>
                <a:cs typeface="Times New Roman" panose="02020603050405020304" pitchFamily="18" charset="0"/>
              </a:rPr>
              <a:t>, “The emergence of edge computing,” Computer, vol. 50, no. 1, </a:t>
            </a:r>
            <a:r>
              <a:rPr lang="en-US" sz="2000" dirty="0" smtClean="0">
                <a:latin typeface="Times New Roman" panose="02020603050405020304" pitchFamily="18" charset="0"/>
                <a:cs typeface="Times New Roman" panose="02020603050405020304" pitchFamily="18" charset="0"/>
              </a:rPr>
              <a:t>pp.3039</a:t>
            </a:r>
            <a:r>
              <a:rPr lang="en-US" sz="2000" dirty="0">
                <a:latin typeface="Times New Roman" panose="02020603050405020304" pitchFamily="18" charset="0"/>
                <a:cs typeface="Times New Roman" panose="02020603050405020304" pitchFamily="18" charset="0"/>
              </a:rPr>
              <a:t>, Jan. 2017</a:t>
            </a:r>
            <a:r>
              <a:rPr lang="en-US" sz="2000" dirty="0" smtClean="0">
                <a:latin typeface="Times New Roman" panose="02020603050405020304" pitchFamily="18" charset="0"/>
                <a:cs typeface="Times New Roman" panose="02020603050405020304" pitchFamily="18" charset="0"/>
              </a:rPr>
              <a:t>.</a:t>
            </a:r>
          </a:p>
          <a:p>
            <a:pPr lvl="0" algn="just">
              <a:buNone/>
            </a:pPr>
            <a:r>
              <a:rPr lang="en-IN" sz="2000" dirty="0">
                <a:latin typeface="Times New Roman" panose="02020603050405020304" pitchFamily="18" charset="0"/>
                <a:cs typeface="Times New Roman" panose="02020603050405020304" pitchFamily="18" charset="0"/>
              </a:rPr>
              <a:t>[3] W. Shi, H. Sun, J. Cao, Q. Zhang, and W. Liu, “Edge computing-an emerging </a:t>
            </a:r>
            <a:r>
              <a:rPr lang="en-IN" sz="2000" dirty="0" smtClean="0">
                <a:latin typeface="Times New Roman" panose="02020603050405020304" pitchFamily="18" charset="0"/>
                <a:cs typeface="Times New Roman" panose="02020603050405020304" pitchFamily="18" charset="0"/>
              </a:rPr>
              <a:t>computing model </a:t>
            </a:r>
            <a:r>
              <a:rPr lang="en-IN" sz="2000" dirty="0">
                <a:latin typeface="Times New Roman" panose="02020603050405020304" pitchFamily="18" charset="0"/>
                <a:cs typeface="Times New Roman" panose="02020603050405020304" pitchFamily="18" charset="0"/>
              </a:rPr>
              <a:t>for the Internet of everything era,” J.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Res. Develop., vol. 54, no. 5, </a:t>
            </a:r>
            <a:r>
              <a:rPr lang="en-IN" sz="2000" dirty="0" smtClean="0">
                <a:latin typeface="Times New Roman" panose="02020603050405020304" pitchFamily="18" charset="0"/>
                <a:cs typeface="Times New Roman" panose="02020603050405020304" pitchFamily="18" charset="0"/>
              </a:rPr>
              <a:t>pp. 907924</a:t>
            </a:r>
            <a:r>
              <a:rPr lang="en-IN" sz="2000" dirty="0">
                <a:latin typeface="Times New Roman" panose="02020603050405020304" pitchFamily="18" charset="0"/>
                <a:cs typeface="Times New Roman" panose="02020603050405020304" pitchFamily="18" charset="0"/>
              </a:rPr>
              <a:t>, May 2017.</a:t>
            </a:r>
          </a:p>
          <a:p>
            <a:pPr lvl="0" algn="just">
              <a:buNone/>
            </a:pPr>
            <a:r>
              <a:rPr lang="en-IN" sz="2000" dirty="0">
                <a:latin typeface="Times New Roman" panose="02020603050405020304" pitchFamily="18" charset="0"/>
                <a:cs typeface="Times New Roman" panose="02020603050405020304" pitchFamily="18" charset="0"/>
              </a:rPr>
              <a:t>[4] W. S. Shi, X. Z. Zhang, and Y. </a:t>
            </a:r>
            <a:r>
              <a:rPr lang="en-IN" sz="2000" dirty="0" err="1">
                <a:latin typeface="Times New Roman" panose="02020603050405020304" pitchFamily="18" charset="0"/>
                <a:cs typeface="Times New Roman" panose="02020603050405020304" pitchFamily="18" charset="0"/>
              </a:rPr>
              <a:t>F.Wang</a:t>
            </a:r>
            <a:r>
              <a:rPr lang="en-IN" sz="2000" dirty="0">
                <a:latin typeface="Times New Roman" panose="02020603050405020304" pitchFamily="18" charset="0"/>
                <a:cs typeface="Times New Roman" panose="02020603050405020304" pitchFamily="18" charset="0"/>
              </a:rPr>
              <a:t>, “Edge computing: State-of-the-art and </a:t>
            </a:r>
            <a:r>
              <a:rPr lang="en-IN" sz="2000" dirty="0" smtClean="0">
                <a:latin typeface="Times New Roman" panose="02020603050405020304" pitchFamily="18" charset="0"/>
                <a:cs typeface="Times New Roman" panose="02020603050405020304" pitchFamily="18" charset="0"/>
              </a:rPr>
              <a:t>future directions</a:t>
            </a:r>
            <a:r>
              <a:rPr lang="en-IN" sz="2000" dirty="0">
                <a:latin typeface="Times New Roman" panose="02020603050405020304" pitchFamily="18" charset="0"/>
                <a:cs typeface="Times New Roman" panose="02020603050405020304" pitchFamily="18" charset="0"/>
              </a:rPr>
              <a:t>,” J.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Res. Develop., vol. 56, no. 1, pp. 121, 2019.</a:t>
            </a:r>
          </a:p>
          <a:p>
            <a:pPr lvl="0" algn="just">
              <a:buNone/>
            </a:pPr>
            <a:r>
              <a:rPr lang="en-IN" sz="2000" dirty="0">
                <a:latin typeface="Times New Roman" panose="02020603050405020304" pitchFamily="18" charset="0"/>
                <a:cs typeface="Times New Roman" panose="02020603050405020304" pitchFamily="18" charset="0"/>
              </a:rPr>
              <a:t>[5] X. Sun and N. Ansari, “Edge IoT: Mobile edge computing for the Internet of Things</a:t>
            </a:r>
            <a:r>
              <a:rPr lang="en-IN" sz="2000" dirty="0" smtClean="0">
                <a:latin typeface="Times New Roman" panose="02020603050405020304" pitchFamily="18" charset="0"/>
                <a:cs typeface="Times New Roman" panose="02020603050405020304" pitchFamily="18" charset="0"/>
              </a:rPr>
              <a:t>,”  IEEE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Mag., vol. 54, no. 12, pp. 2229, Dec. 2016</a:t>
            </a:r>
            <a:r>
              <a:rPr lang="en-IN" sz="2000" dirty="0" smtClean="0">
                <a:latin typeface="Times New Roman" panose="02020603050405020304" pitchFamily="18" charset="0"/>
                <a:cs typeface="Times New Roman" panose="02020603050405020304" pitchFamily="18" charset="0"/>
              </a:rPr>
              <a:t>.</a:t>
            </a:r>
          </a:p>
          <a:p>
            <a:pPr lvl="0" algn="just">
              <a:buNone/>
            </a:pPr>
            <a:r>
              <a:rPr lang="en-IN" sz="2000" dirty="0">
                <a:latin typeface="Times New Roman" panose="02020603050405020304" pitchFamily="18" charset="0"/>
                <a:cs typeface="Times New Roman" panose="02020603050405020304" pitchFamily="18" charset="0"/>
              </a:rPr>
              <a:t>[6] Baker SB, Xiang W, Atkinson I. Internet of Things for Smart Healthcare: Technologies,</a:t>
            </a:r>
          </a:p>
          <a:p>
            <a:pPr lvl="0" algn="just">
              <a:buNone/>
            </a:pPr>
            <a:r>
              <a:rPr lang="en-IN" sz="2000" dirty="0">
                <a:latin typeface="Times New Roman" panose="02020603050405020304" pitchFamily="18" charset="0"/>
                <a:cs typeface="Times New Roman" panose="02020603050405020304" pitchFamily="18" charset="0"/>
              </a:rPr>
              <a:t>Challenges, and Opportunities. IEEE Access 2017; 5: 26521-26544.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a:t>
            </a:r>
          </a:p>
          <a:p>
            <a:pPr lvl="0" algn="just">
              <a:buNone/>
            </a:pPr>
            <a:r>
              <a:rPr lang="en-IN" sz="2000" dirty="0" smtClean="0">
                <a:latin typeface="Times New Roman" panose="02020603050405020304" pitchFamily="18" charset="0"/>
                <a:cs typeface="Times New Roman" panose="02020603050405020304" pitchFamily="18" charset="0"/>
              </a:rPr>
              <a:t>2017.2775180</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14</a:t>
            </a:fld>
            <a:endParaRPr lang="en-IN"/>
          </a:p>
        </p:txBody>
      </p:sp>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smtClean="0">
                <a:solidFill>
                  <a:srgbClr val="0070C0"/>
                </a:solidFill>
                <a:latin typeface="Times New Roman" panose="02020603050405020304" pitchFamily="18" charset="0"/>
                <a:cs typeface="Times New Roman" panose="02020603050405020304" pitchFamily="18" charset="0"/>
              </a:rPr>
              <a:t>SUGGESTIONS….!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IN" dirty="0"/>
              <a:t>20</a:t>
            </a:r>
            <a:r>
              <a:rPr lang="en-US" altLang="en-IN" dirty="0"/>
              <a:t>22</a:t>
            </a:r>
            <a:r>
              <a:rPr lang="en-IN" dirty="0"/>
              <a:t>- 2</a:t>
            </a:r>
            <a:r>
              <a:rPr lang="en-US" altLang="en-IN" dirty="0"/>
              <a:t>3</a:t>
            </a:r>
          </a:p>
        </p:txBody>
      </p:sp>
      <p:sp>
        <p:nvSpPr>
          <p:cNvPr id="4" name="Slide Number Placeholder 3"/>
          <p:cNvSpPr>
            <a:spLocks noGrp="1"/>
          </p:cNvSpPr>
          <p:nvPr>
            <p:ph type="sldNum" sz="quarter" idx="12"/>
          </p:nvPr>
        </p:nvSpPr>
        <p:spPr/>
        <p:txBody>
          <a:bodyPr/>
          <a:lstStyle/>
          <a:p>
            <a:fld id="{4C442D41-FF4A-46A6-A5B6-D9D1BC6ADE1D}"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473338"/>
          </a:xfrm>
        </p:spPr>
        <p:txBody>
          <a:bodyPr>
            <a:normAutofit lnSpcReduction="10000"/>
          </a:bodyPr>
          <a:lstStyle/>
          <a:p>
            <a:endParaRPr lang="en-US" dirty="0" smtClean="0"/>
          </a:p>
          <a:p>
            <a:pPr algn="ctr">
              <a:buNone/>
            </a:pPr>
            <a:endParaRPr lang="en-US" dirty="0" smtClean="0">
              <a:latin typeface="Times New Roman" panose="02020603050405020304" pitchFamily="18" charset="0"/>
              <a:cs typeface="Times New Roman" panose="02020603050405020304" pitchFamily="18" charset="0"/>
            </a:endParaRPr>
          </a:p>
          <a:p>
            <a:pPr algn="ctr">
              <a:buNone/>
            </a:pPr>
            <a:endParaRPr lang="en-US" dirty="0" smtClean="0">
              <a:latin typeface="Times New Roman" panose="02020603050405020304" pitchFamily="18" charset="0"/>
              <a:cs typeface="Times New Roman" panose="02020603050405020304" pitchFamily="18" charset="0"/>
            </a:endParaRPr>
          </a:p>
          <a:p>
            <a:pPr algn="ctr">
              <a:buNone/>
            </a:pPr>
            <a:endParaRPr lang="en-US" sz="5400" dirty="0">
              <a:latin typeface="Times New Roman" panose="02020603050405020304" pitchFamily="18" charset="0"/>
              <a:cs typeface="Times New Roman" panose="02020603050405020304" pitchFamily="18" charset="0"/>
            </a:endParaRPr>
          </a:p>
          <a:p>
            <a:pPr algn="ctr">
              <a:buNone/>
            </a:pPr>
            <a:r>
              <a:rPr lang="en-US" sz="5400" dirty="0">
                <a:solidFill>
                  <a:srgbClr val="0070C0"/>
                </a:solidFill>
                <a:latin typeface="Times New Roman" panose="02020603050405020304" pitchFamily="18" charset="0"/>
                <a:cs typeface="Times New Roman" panose="02020603050405020304" pitchFamily="18" charset="0"/>
              </a:rPr>
              <a:t>THANK YOU!!!</a:t>
            </a:r>
          </a:p>
          <a:p>
            <a:pPr algn="ctr">
              <a:buNone/>
            </a:pPr>
            <a:endParaRPr lang="en-US" dirty="0" smtClean="0">
              <a:latin typeface="Times New Roman" panose="02020603050405020304" pitchFamily="18" charset="0"/>
              <a:cs typeface="Times New Roman" panose="02020603050405020304" pitchFamily="18" charset="0"/>
            </a:endParaRPr>
          </a:p>
          <a:p>
            <a:pPr algn="ctr">
              <a:buNone/>
            </a:pPr>
            <a:endParaRPr lang="en-US" dirty="0" smtClean="0">
              <a:latin typeface="Times New Roman" panose="02020603050405020304" pitchFamily="18" charset="0"/>
              <a:cs typeface="Times New Roman" panose="02020603050405020304" pitchFamily="18" charset="0"/>
            </a:endParaRPr>
          </a:p>
          <a:p>
            <a:pPr algn="ctr">
              <a:buNone/>
            </a:pPr>
            <a:r>
              <a:rPr lang="en-US"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a:p>
            <a:pPr>
              <a:buNone/>
            </a:pPr>
            <a:endParaRPr lang="en-US" dirty="0" smtClean="0"/>
          </a:p>
          <a:p>
            <a:pPr>
              <a:buNone/>
            </a:pPr>
            <a:r>
              <a:rPr lang="en-US" dirty="0" smtClean="0"/>
              <a:t>			</a:t>
            </a:r>
            <a:endParaRPr lang="en-IN" dirty="0"/>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a:xfrm>
            <a:off x="4038600" y="6356350"/>
            <a:ext cx="4114800" cy="365125"/>
          </a:xfrm>
        </p:spPr>
        <p:txBody>
          <a:bodyPr/>
          <a:lstStyle/>
          <a:p>
            <a:r>
              <a:rPr lang="en-IN" dirty="0"/>
              <a:t>20</a:t>
            </a:r>
            <a:r>
              <a:rPr lang="en-US" altLang="en-IN" dirty="0"/>
              <a:t>22</a:t>
            </a:r>
            <a:r>
              <a:rPr lang="en-IN" dirty="0"/>
              <a:t>-2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16</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030740" y="1417638"/>
            <a:ext cx="10323059" cy="4766310"/>
          </a:xfrm>
        </p:spPr>
        <p:txBody>
          <a:bodyPr numCol="2">
            <a:normAutofit/>
          </a:bodyPr>
          <a:lstStyle/>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fr-FR" sz="2000" dirty="0" smtClean="0">
                <a:latin typeface="Times New Roman" panose="02020603050405020304" pitchFamily="18" charset="0"/>
                <a:cs typeface="Times New Roman" panose="02020603050405020304" pitchFamily="18" charset="0"/>
              </a:rPr>
              <a:t>LITERATURE </a:t>
            </a:r>
            <a:r>
              <a:rPr lang="fr-FR" sz="2000" dirty="0" smtClean="0">
                <a:latin typeface="Times New Roman" panose="02020603050405020304" pitchFamily="18" charset="0"/>
                <a:cs typeface="Times New Roman" panose="02020603050405020304" pitchFamily="18" charset="0"/>
              </a:rPr>
              <a:t>SURVEY </a:t>
            </a:r>
          </a:p>
          <a:p>
            <a:pPr marL="342900" indent="-342900">
              <a:buFont typeface="+mj-lt"/>
              <a:buAutoNum type="arabicPeriod"/>
            </a:pPr>
            <a:r>
              <a:rPr lang="fr-FR" sz="2000" dirty="0" smtClean="0">
                <a:latin typeface="Times New Roman" panose="02020603050405020304" pitchFamily="18" charset="0"/>
                <a:cs typeface="Times New Roman" panose="02020603050405020304" pitchFamily="18" charset="0"/>
              </a:rPr>
              <a:t>CHAPTER 3: </a:t>
            </a:r>
            <a:r>
              <a:rPr lang="fr-FR" sz="2000" dirty="0">
                <a:latin typeface="Times New Roman" panose="02020603050405020304" pitchFamily="18" charset="0"/>
                <a:cs typeface="Times New Roman" panose="02020603050405020304" pitchFamily="18" charset="0"/>
              </a:rPr>
              <a:t>Overview of </a:t>
            </a:r>
            <a:r>
              <a:rPr lang="fr-FR" sz="2000" dirty="0" smtClean="0">
                <a:latin typeface="Times New Roman" panose="02020603050405020304" pitchFamily="18" charset="0"/>
                <a:cs typeface="Times New Roman" panose="02020603050405020304" pitchFamily="18" charset="0"/>
              </a:rPr>
              <a:t>Edge  Computing</a:t>
            </a:r>
          </a:p>
          <a:p>
            <a:pPr marL="342900" indent="-342900">
              <a:buFont typeface="+mj-lt"/>
              <a:buAutoNum type="arabicPeriod"/>
            </a:pPr>
            <a:r>
              <a:rPr lang="fr-FR" sz="2000" dirty="0" smtClean="0">
                <a:latin typeface="Times New Roman" panose="02020603050405020304" pitchFamily="18" charset="0"/>
                <a:cs typeface="Times New Roman" panose="02020603050405020304" pitchFamily="18" charset="0"/>
              </a:rPr>
              <a:t>CHAPTER </a:t>
            </a:r>
            <a:r>
              <a:rPr lang="fr-FR" sz="2000" dirty="0" smtClean="0">
                <a:latin typeface="Times New Roman" panose="02020603050405020304" pitchFamily="18" charset="0"/>
                <a:cs typeface="Times New Roman" panose="02020603050405020304" pitchFamily="18" charset="0"/>
              </a:rPr>
              <a:t>4: </a:t>
            </a:r>
            <a:r>
              <a:rPr lang="fr-FR" sz="2000" dirty="0">
                <a:latin typeface="Times New Roman" panose="02020603050405020304" pitchFamily="18" charset="0"/>
                <a:cs typeface="Times New Roman" panose="02020603050405020304" pitchFamily="18" charset="0"/>
              </a:rPr>
              <a:t>Edge Computing </a:t>
            </a:r>
            <a:r>
              <a:rPr lang="fr-FR" sz="2000" dirty="0" smtClean="0">
                <a:latin typeface="Times New Roman" panose="02020603050405020304" pitchFamily="18" charset="0"/>
                <a:cs typeface="Times New Roman" panose="02020603050405020304" pitchFamily="18" charset="0"/>
              </a:rPr>
              <a:t>Terms</a:t>
            </a:r>
          </a:p>
          <a:p>
            <a:pPr marL="342900" indent="-342900">
              <a:buFont typeface="+mj-lt"/>
              <a:buAutoNum type="arabicPeriod"/>
            </a:pPr>
            <a:r>
              <a:rPr lang="fr-FR" sz="2000" dirty="0">
                <a:latin typeface="Times New Roman" panose="02020603050405020304" pitchFamily="18" charset="0"/>
                <a:cs typeface="Times New Roman" panose="02020603050405020304" pitchFamily="18" charset="0"/>
              </a:rPr>
              <a:t>CHAPTER 5: Edge Computing </a:t>
            </a:r>
            <a:r>
              <a:rPr lang="fr-FR" sz="2000" dirty="0" smtClean="0">
                <a:latin typeface="Times New Roman" panose="02020603050405020304" pitchFamily="18" charset="0"/>
                <a:cs typeface="Times New Roman" panose="02020603050405020304" pitchFamily="18" charset="0"/>
              </a:rPr>
              <a:t>Methodology</a:t>
            </a:r>
            <a:endParaRPr lang="fr-FR"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Applications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Challenges</a:t>
            </a: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CONCLUSION</a:t>
            </a:r>
          </a:p>
          <a:p>
            <a:pPr marL="914400" lvl="1" indent="-457200">
              <a:buFont typeface="+mj-lt"/>
              <a:buAutoNum type="arabicPeriod"/>
            </a:pPr>
            <a:r>
              <a:rPr lang="en-US" sz="1600" dirty="0">
                <a:latin typeface="Times New Roman" panose="02020603050405020304" pitchFamily="18" charset="0"/>
                <a:cs typeface="Times New Roman" panose="02020603050405020304" pitchFamily="18" charset="0"/>
              </a:rPr>
              <a:t>Conclusion</a:t>
            </a:r>
          </a:p>
          <a:p>
            <a:pPr marL="914400" lvl="1" indent="-457200">
              <a:buFont typeface="+mj-lt"/>
              <a:buAutoNum type="arabicPeriod"/>
            </a:pPr>
            <a:r>
              <a:rPr lang="en-US" sz="1600" dirty="0">
                <a:latin typeface="Times New Roman" panose="02020603050405020304" pitchFamily="18" charset="0"/>
                <a:cs typeface="Times New Roman" panose="02020603050405020304" pitchFamily="18" charset="0"/>
              </a:rPr>
              <a:t>Future work </a:t>
            </a:r>
            <a:endParaRPr lang="en-US" sz="16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REFERENCES</a:t>
            </a:r>
            <a:endParaRPr lang="en-US" sz="2400" dirty="0"/>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2</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714356"/>
            <a:ext cx="8229600" cy="785818"/>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INTRODUCTION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0174"/>
            <a:ext cx="10626634" cy="4456489"/>
          </a:xfrm>
        </p:spPr>
        <p:txBody>
          <a:bodyPr>
            <a:normAutofit/>
          </a:bodyPr>
          <a:lstStyle/>
          <a:p>
            <a:pPr lvl="1" algn="just"/>
            <a:r>
              <a:rPr lang="en-US" sz="2000" dirty="0">
                <a:latin typeface="Times New Roman" panose="02020603050405020304" pitchFamily="18" charset="0"/>
                <a:cs typeface="Times New Roman" panose="02020603050405020304" pitchFamily="18" charset="0"/>
              </a:rPr>
              <a:t>CLOUD computing has tremendously changed the way we live, work, and study since its </a:t>
            </a:r>
            <a:r>
              <a:rPr lang="en-US" sz="2000" dirty="0" smtClean="0">
                <a:latin typeface="Times New Roman" panose="02020603050405020304" pitchFamily="18" charset="0"/>
                <a:cs typeface="Times New Roman" panose="02020603050405020304" pitchFamily="18" charset="0"/>
              </a:rPr>
              <a:t>inception around </a:t>
            </a:r>
            <a:r>
              <a:rPr lang="en-US" sz="2000" dirty="0">
                <a:latin typeface="Times New Roman" panose="02020603050405020304" pitchFamily="18" charset="0"/>
                <a:cs typeface="Times New Roman" panose="02020603050405020304" pitchFamily="18" charset="0"/>
              </a:rPr>
              <a:t>2005. Internet of Things (IoT) was first introduced to the community in 1999 for supply chain </a:t>
            </a:r>
            <a:r>
              <a:rPr lang="en-US" sz="2000" dirty="0" smtClean="0">
                <a:latin typeface="Times New Roman" panose="02020603050405020304" pitchFamily="18" charset="0"/>
                <a:cs typeface="Times New Roman" panose="02020603050405020304" pitchFamily="18" charset="0"/>
              </a:rPr>
              <a:t>management, and was widely adapted to other fields such as healthcare, home, environment, and transports.</a:t>
            </a:r>
            <a:endParaRPr lang="en-US" sz="2000" dirty="0">
              <a:latin typeface="Times New Roman" panose="02020603050405020304" pitchFamily="18" charset="0"/>
              <a:cs typeface="Times New Roman" panose="02020603050405020304" pitchFamily="18" charset="0"/>
            </a:endParaRPr>
          </a:p>
          <a:p>
            <a:pPr lvl="1" algn="just"/>
            <a:r>
              <a:rPr lang="en-US" sz="2000" dirty="0" smtClean="0">
                <a:latin typeface="Times New Roman" panose="02020603050405020304" pitchFamily="18" charset="0"/>
                <a:cs typeface="Times New Roman" panose="02020603050405020304" pitchFamily="18" charset="0"/>
              </a:rPr>
              <a:t>There will be 50 billion things connected to the Internet by 2020, as predicted by Cisco Internet Business Solutions Group. </a:t>
            </a:r>
          </a:p>
          <a:p>
            <a:pPr lvl="1" algn="just"/>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IoT applications might require very short response time, some might involve private </a:t>
            </a:r>
            <a:r>
              <a:rPr lang="en-US" sz="2000" dirty="0" smtClean="0">
                <a:latin typeface="Times New Roman" panose="02020603050405020304" pitchFamily="18" charset="0"/>
                <a:cs typeface="Times New Roman" panose="02020603050405020304" pitchFamily="18" charset="0"/>
              </a:rPr>
              <a:t>data, and </a:t>
            </a:r>
            <a:r>
              <a:rPr lang="en-US" sz="2000" dirty="0">
                <a:latin typeface="Times New Roman" panose="02020603050405020304" pitchFamily="18" charset="0"/>
                <a:cs typeface="Times New Roman" panose="02020603050405020304" pitchFamily="18" charset="0"/>
              </a:rPr>
              <a:t>some might produce a large quantity of data which could be a heavy load for </a:t>
            </a:r>
            <a:r>
              <a:rPr lang="en-US" sz="2000" dirty="0" smtClean="0">
                <a:latin typeface="Times New Roman" panose="02020603050405020304" pitchFamily="18" charset="0"/>
                <a:cs typeface="Times New Roman" panose="02020603050405020304" pitchFamily="18" charset="0"/>
              </a:rPr>
              <a:t>networks.</a:t>
            </a:r>
          </a:p>
          <a:p>
            <a:pPr lvl="1" algn="just"/>
            <a:r>
              <a:rPr lang="en-US" sz="2000" dirty="0">
                <a:latin typeface="Times New Roman" panose="02020603050405020304" pitchFamily="18" charset="0"/>
                <a:cs typeface="Times New Roman" panose="02020603050405020304" pitchFamily="18" charset="0"/>
              </a:rPr>
              <a:t>With the push from cloud services and pull from IoT, we envision that the edge of the network is changing from data consumer to data producer as well as data consumer.</a:t>
            </a:r>
          </a:p>
          <a:p>
            <a:pPr lvl="1" algn="just"/>
            <a:r>
              <a:rPr lang="en-US" sz="2000" dirty="0">
                <a:latin typeface="Times New Roman" panose="02020603050405020304" pitchFamily="18" charset="0"/>
                <a:cs typeface="Times New Roman" panose="02020603050405020304" pitchFamily="18" charset="0"/>
              </a:rPr>
              <a:t>We start from the analysis of why we need edge computing, then we give our definition and vision of edge computing</a:t>
            </a:r>
            <a:r>
              <a:rPr lang="en-US" sz="2000" dirty="0" smtClean="0">
                <a:latin typeface="Times New Roman" panose="02020603050405020304" pitchFamily="18" charset="0"/>
                <a:cs typeface="Times New Roman" panose="02020603050405020304" pitchFamily="18" charset="0"/>
              </a:rPr>
              <a:t>.</a:t>
            </a:r>
          </a:p>
          <a:p>
            <a:pPr lvl="1" algn="just"/>
            <a:endParaRPr lang="en-US" sz="2000" dirty="0" smtClean="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r>
              <a:rPr lang="en-US" dirty="0" smtClean="0"/>
              <a:t>Dept. of CSE,RNSIT</a:t>
            </a:r>
            <a:endParaRPr lang="en-IN" dirty="0"/>
          </a:p>
        </p:txBody>
      </p:sp>
      <p:sp>
        <p:nvSpPr>
          <p:cNvPr id="6" name="Footer Placeholder 5"/>
          <p:cNvSpPr>
            <a:spLocks noGrp="1"/>
          </p:cNvSpPr>
          <p:nvPr>
            <p:ph type="ftr" sz="quarter" idx="11"/>
          </p:nvPr>
        </p:nvSpPr>
        <p:spPr/>
        <p:txBody>
          <a:bodyPr/>
          <a:lstStyle/>
          <a:p>
            <a:r>
              <a:rPr lang="en-IN" dirty="0" smtClean="0"/>
              <a:t>20</a:t>
            </a:r>
            <a:r>
              <a:rPr lang="en-US" altLang="en-IN" dirty="0" smtClean="0"/>
              <a:t>22</a:t>
            </a:r>
            <a:r>
              <a:rPr lang="en-IN" dirty="0" smtClean="0"/>
              <a:t> - 2</a:t>
            </a:r>
            <a:r>
              <a:rPr lang="en-US" altLang="en-IN" dirty="0" smtClean="0"/>
              <a:t>3</a:t>
            </a:r>
          </a:p>
        </p:txBody>
      </p:sp>
      <p:sp>
        <p:nvSpPr>
          <p:cNvPr id="7" name="Slide Number Placeholder 6"/>
          <p:cNvSpPr>
            <a:spLocks noGrp="1"/>
          </p:cNvSpPr>
          <p:nvPr>
            <p:ph type="sldNum" sz="quarter" idx="12"/>
          </p:nvPr>
        </p:nvSpPr>
        <p:spPr/>
        <p:txBody>
          <a:bodyPr/>
          <a:lstStyle/>
          <a:p>
            <a:fld id="{8D76E3B0-E7CB-4A4B-BFAB-903D23419947}" type="slidenum">
              <a:rPr lang="en-IN" smtClean="0"/>
              <a:t>3</a:t>
            </a:fld>
            <a:endParaRPr lang="en-IN"/>
          </a:p>
        </p:txBody>
      </p:sp>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357166"/>
            <a:ext cx="8229600" cy="785818"/>
          </a:xfrm>
        </p:spPr>
        <p:txBody>
          <a:bodyPr>
            <a:noAutofit/>
          </a:bodyPr>
          <a:lstStyle/>
          <a:p>
            <a:pPr algn="ct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LITERATURE </a:t>
            </a:r>
            <a:r>
              <a:rPr lang="en-US" sz="3200" b="1" dirty="0">
                <a:solidFill>
                  <a:srgbClr val="C00000"/>
                </a:solidFill>
                <a:latin typeface="Times New Roman" panose="02020603050405020304" pitchFamily="18" charset="0"/>
                <a:cs typeface="Times New Roman" panose="02020603050405020304" pitchFamily="18" charset="0"/>
              </a:rPr>
              <a:t>SURVEY </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 </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0770" y="1194421"/>
            <a:ext cx="10859676" cy="4918999"/>
          </a:xfrm>
        </p:spPr>
        <p:txBody>
          <a:bodyPr>
            <a:normAutofit/>
          </a:bodyPr>
          <a:lstStyle/>
          <a:p>
            <a:r>
              <a:rPr lang="en-IN" sz="2000" dirty="0" err="1" smtClean="0">
                <a:latin typeface="Times New Roman" panose="02020603050405020304" pitchFamily="18" charset="0"/>
                <a:cs typeface="Times New Roman" panose="02020603050405020304" pitchFamily="18" charset="0"/>
              </a:rPr>
              <a:t>Marieh</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Talebkhah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Aduwati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Sali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Marjani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Meisam</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Gordan</a:t>
            </a:r>
            <a:r>
              <a:rPr lang="en-IN" sz="2000" dirty="0">
                <a:latin typeface="Times New Roman" panose="02020603050405020304" pitchFamily="18" charset="0"/>
                <a:cs typeface="Times New Roman" panose="02020603050405020304" pitchFamily="18" charset="0"/>
              </a:rPr>
              <a:t>; Shaiful </a:t>
            </a:r>
            <a:r>
              <a:rPr lang="en-IN" sz="2000" dirty="0" err="1" smtClean="0">
                <a:latin typeface="Times New Roman" panose="02020603050405020304" pitchFamily="18" charset="0"/>
                <a:cs typeface="Times New Roman" panose="02020603050405020304" pitchFamily="18" charset="0"/>
              </a:rPr>
              <a:t>Jahari</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Hashim</a:t>
            </a:r>
            <a:r>
              <a:rPr lang="en-IN" sz="2000" dirty="0">
                <a:latin typeface="Times New Roman" panose="02020603050405020304" pitchFamily="18" charset="0"/>
                <a:cs typeface="Times New Roman" panose="02020603050405020304" pitchFamily="18" charset="0"/>
              </a:rPr>
              <a:t>,” Edge computing: Architecture, Applications and Future Perspectives</a:t>
            </a: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rapid development of mobile internet and IoT has brought about significant challenges for traditional </a:t>
            </a:r>
            <a:r>
              <a:rPr lang="en-US" sz="2000" dirty="0" smtClean="0">
                <a:latin typeface="Times New Roman" panose="02020603050405020304" pitchFamily="18" charset="0"/>
                <a:cs typeface="Times New Roman" panose="02020603050405020304" pitchFamily="18" charset="0"/>
              </a:rPr>
              <a:t>centralized </a:t>
            </a:r>
            <a:r>
              <a:rPr lang="en-US" sz="2000" dirty="0">
                <a:latin typeface="Times New Roman" panose="02020603050405020304" pitchFamily="18" charset="0"/>
                <a:cs typeface="Times New Roman" panose="02020603050405020304" pitchFamily="18" charset="0"/>
              </a:rPr>
              <a:t>cloud computing. In response, edge computing technologies like mobile edge computing, cloudlets,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fog computing have been introduced to migrate computational resources closer to users, improving cloud </a:t>
            </a:r>
            <a:r>
              <a:rPr lang="en-US" sz="2000" dirty="0" smtClean="0">
                <a:latin typeface="Times New Roman" panose="02020603050405020304" pitchFamily="18" charset="0"/>
                <a:cs typeface="Times New Roman" panose="02020603050405020304" pitchFamily="18" charset="0"/>
              </a:rPr>
              <a:t>efficiency </a:t>
            </a:r>
            <a:r>
              <a:rPr lang="en-US" sz="2000" dirty="0">
                <a:latin typeface="Times New Roman" panose="02020603050405020304" pitchFamily="18" charset="0"/>
                <a:cs typeface="Times New Roman" panose="02020603050405020304" pitchFamily="18" charset="0"/>
              </a:rPr>
              <a:t>and expanding computational capability. </a:t>
            </a:r>
            <a:endParaRPr lang="en-US" sz="2000" dirty="0" smtClean="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Gagandeep</a:t>
            </a:r>
            <a:r>
              <a:rPr lang="en-US" sz="2000" dirty="0">
                <a:latin typeface="Times New Roman" panose="02020603050405020304" pitchFamily="18" charset="0"/>
                <a:cs typeface="Times New Roman" panose="02020603050405020304" pitchFamily="18" charset="0"/>
              </a:rPr>
              <a:t> Kaur; </a:t>
            </a:r>
            <a:r>
              <a:rPr lang="en-US" sz="2000" dirty="0" err="1">
                <a:latin typeface="Times New Roman" panose="02020603050405020304" pitchFamily="18" charset="0"/>
                <a:cs typeface="Times New Roman" panose="02020603050405020304" pitchFamily="18" charset="0"/>
              </a:rPr>
              <a:t>Ranbir</a:t>
            </a:r>
            <a:r>
              <a:rPr lang="en-US" sz="2000" dirty="0">
                <a:latin typeface="Times New Roman" panose="02020603050405020304" pitchFamily="18" charset="0"/>
                <a:cs typeface="Times New Roman" panose="02020603050405020304" pitchFamily="18" charset="0"/>
              </a:rPr>
              <a:t> Singh </a:t>
            </a:r>
            <a:r>
              <a:rPr lang="en-US" sz="2000" dirty="0" err="1">
                <a:latin typeface="Times New Roman" panose="02020603050405020304" pitchFamily="18" charset="0"/>
                <a:cs typeface="Times New Roman" panose="02020603050405020304" pitchFamily="18" charset="0"/>
              </a:rPr>
              <a:t>Batth</a:t>
            </a:r>
            <a:r>
              <a:rPr lang="en-US" sz="2000" dirty="0">
                <a:latin typeface="Times New Roman" panose="02020603050405020304" pitchFamily="18" charset="0"/>
                <a:cs typeface="Times New Roman" panose="02020603050405020304" pitchFamily="18" charset="0"/>
              </a:rPr>
              <a:t>,” Edge Computing: Classification, Applications, and </a:t>
            </a:r>
            <a:r>
              <a:rPr lang="en-US" sz="2000" dirty="0" err="1">
                <a:latin typeface="Times New Roman" panose="02020603050405020304" pitchFamily="18" charset="0"/>
                <a:cs typeface="Times New Roman" panose="02020603050405020304" pitchFamily="18" charset="0"/>
              </a:rPr>
              <a:t>Challenges”:This</a:t>
            </a:r>
            <a:r>
              <a:rPr lang="en-US" sz="2000" dirty="0">
                <a:latin typeface="Times New Roman" panose="02020603050405020304" pitchFamily="18" charset="0"/>
                <a:cs typeface="Times New Roman" panose="02020603050405020304" pitchFamily="18" charset="0"/>
              </a:rPr>
              <a:t> paper introduces the edge computing model and its basic concepts, architecture, key technologies, security, and privacy protection. It provides data storage and computing at the edge of the network, supporting digital transformation and meeting industry requirements. </a:t>
            </a:r>
            <a:endParaRPr lang="en-US" sz="2000" dirty="0" smtClean="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Author:Saksham</a:t>
            </a:r>
            <a:r>
              <a:rPr lang="en-US" sz="2000" dirty="0">
                <a:latin typeface="Times New Roman" panose="02020603050405020304" pitchFamily="18" charset="0"/>
                <a:cs typeface="Times New Roman" panose="02020603050405020304" pitchFamily="18" charset="0"/>
              </a:rPr>
              <a:t> Mittal; </a:t>
            </a:r>
            <a:r>
              <a:rPr lang="en-US" sz="2000" dirty="0" err="1">
                <a:latin typeface="Times New Roman" panose="02020603050405020304" pitchFamily="18" charset="0"/>
                <a:cs typeface="Times New Roman" panose="02020603050405020304" pitchFamily="18" charset="0"/>
              </a:rPr>
              <a:t>Neelam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Negi</a:t>
            </a:r>
            <a:r>
              <a:rPr lang="en-US" sz="2000" dirty="0">
                <a:latin typeface="Times New Roman" panose="02020603050405020304" pitchFamily="18" charset="0"/>
                <a:cs typeface="Times New Roman" panose="02020603050405020304" pitchFamily="18" charset="0"/>
              </a:rPr>
              <a:t>; Rahul Chauhan,” Integration of edge computing with cloud </a:t>
            </a:r>
            <a:r>
              <a:rPr lang="en-US" sz="2000" dirty="0" err="1">
                <a:latin typeface="Times New Roman" panose="02020603050405020304" pitchFamily="18" charset="0"/>
                <a:cs typeface="Times New Roman" panose="02020603050405020304" pitchFamily="18" charset="0"/>
              </a:rPr>
              <a:t>computing”,Two</a:t>
            </a:r>
            <a:r>
              <a:rPr lang="en-US" sz="2000" dirty="0">
                <a:latin typeface="Times New Roman" panose="02020603050405020304" pitchFamily="18" charset="0"/>
                <a:cs typeface="Times New Roman" panose="02020603050405020304" pitchFamily="18" charset="0"/>
              </a:rPr>
              <a:t> papers on edge computing: one surveys virtual machine (VM) management, focusing on frameworks, techniques, server less management, and security; the other reviews existing edge computing systems and tools, categorizing them by design demands, and discussing energy efficiency and deep learning optimization. Edge computing integrates IoT, big data, and mobile computing, delivering on-demand computing power and enabling AI</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7" name="Slide Number Placeholder 6"/>
          <p:cNvSpPr>
            <a:spLocks noGrp="1"/>
          </p:cNvSpPr>
          <p:nvPr>
            <p:ph type="sldNum" sz="quarter" idx="12"/>
          </p:nvPr>
        </p:nvSpPr>
        <p:spPr/>
        <p:txBody>
          <a:bodyPr/>
          <a:lstStyle/>
          <a:p>
            <a:fld id="{8D76E3B0-E7CB-4A4B-BFAB-903D23419947}" type="slidenum">
              <a:rPr lang="en-IN" smtClean="0"/>
              <a:t>4</a:t>
            </a:fld>
            <a:endParaRPr lang="en-IN"/>
          </a:p>
        </p:txBody>
      </p:sp>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Overview of Edge Computing</a:t>
            </a:r>
            <a:endParaRPr lang="en-US" sz="3200" b="1" dirty="0"/>
          </a:p>
        </p:txBody>
      </p:sp>
      <p:sp>
        <p:nvSpPr>
          <p:cNvPr id="3" name="Content Placeholder 2"/>
          <p:cNvSpPr>
            <a:spLocks noGrp="1"/>
          </p:cNvSpPr>
          <p:nvPr>
            <p:ph idx="1"/>
          </p:nvPr>
        </p:nvSpPr>
        <p:spPr>
          <a:xfrm>
            <a:off x="838200" y="1407614"/>
            <a:ext cx="10515600" cy="4948736"/>
          </a:xfrm>
        </p:spPr>
        <p:txBody>
          <a:bodyPr>
            <a:normAutofit/>
          </a:bodyPr>
          <a:lstStyle/>
          <a:p>
            <a:r>
              <a:rPr lang="en-US" sz="2000" dirty="0">
                <a:latin typeface="Times New Roman" panose="02020603050405020304" pitchFamily="18" charset="0"/>
                <a:cs typeface="Times New Roman" panose="02020603050405020304" pitchFamily="18" charset="0"/>
              </a:rPr>
              <a:t>Edge Computing is a distributed computing paradigm in which processing and computation are performed mainly on classified device nodes known as smart devices or edge devices as opposed to processed in a centralized cloud environment or data centers.</a:t>
            </a:r>
          </a:p>
          <a:p>
            <a:r>
              <a:rPr lang="en-US" sz="2000" dirty="0">
                <a:latin typeface="Times New Roman" panose="02020603050405020304" pitchFamily="18" charset="0"/>
                <a:cs typeface="Times New Roman" panose="02020603050405020304" pitchFamily="18" charset="0"/>
              </a:rPr>
              <a:t>It helps to provide server resources, data analysis, and artificial intelligence to data collection sources and cyber-physical sources like smart sensors and actuators.</a:t>
            </a:r>
          </a:p>
          <a:p>
            <a:r>
              <a:rPr lang="en-US" sz="2000" dirty="0">
                <a:latin typeface="Times New Roman" panose="02020603050405020304" pitchFamily="18" charset="0"/>
                <a:cs typeface="Times New Roman" panose="02020603050405020304" pitchFamily="18" charset="0"/>
              </a:rPr>
              <a:t>This approach </a:t>
            </a:r>
            <a:r>
              <a:rPr lang="en-US" sz="2000" dirty="0" smtClean="0">
                <a:latin typeface="Times New Roman" panose="02020603050405020304" pitchFamily="18" charset="0"/>
                <a:cs typeface="Times New Roman" panose="02020603050405020304" pitchFamily="18" charset="0"/>
              </a:rPr>
              <a:t>requires leveraging </a:t>
            </a:r>
            <a:r>
              <a:rPr lang="en-US" sz="2000" dirty="0">
                <a:latin typeface="Times New Roman" panose="02020603050405020304" pitchFamily="18" charset="0"/>
                <a:cs typeface="Times New Roman" panose="02020603050405020304" pitchFamily="18" charset="0"/>
              </a:rPr>
              <a:t>resources that may not be continuously connected to a network such as </a:t>
            </a:r>
            <a:r>
              <a:rPr lang="en-US" sz="2000" dirty="0" smtClean="0">
                <a:latin typeface="Times New Roman" panose="02020603050405020304" pitchFamily="18" charset="0"/>
                <a:cs typeface="Times New Roman" panose="02020603050405020304" pitchFamily="18" charset="0"/>
              </a:rPr>
              <a:t>laptops, smartphones</a:t>
            </a:r>
            <a:r>
              <a:rPr lang="en-US" sz="2000" dirty="0">
                <a:latin typeface="Times New Roman" panose="02020603050405020304" pitchFamily="18" charset="0"/>
                <a:cs typeface="Times New Roman" panose="02020603050405020304" pitchFamily="18" charset="0"/>
              </a:rPr>
              <a:t>, tablets and sensors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computing covers a wide range of technologies including wireless sensor </a:t>
            </a:r>
            <a:r>
              <a:rPr lang="en-US" sz="2000" dirty="0" smtClean="0">
                <a:latin typeface="Times New Roman" panose="02020603050405020304" pitchFamily="18" charset="0"/>
                <a:cs typeface="Times New Roman" panose="02020603050405020304" pitchFamily="18" charset="0"/>
              </a:rPr>
              <a:t>networks , mobile </a:t>
            </a:r>
            <a:r>
              <a:rPr lang="en-US" sz="2000" dirty="0">
                <a:latin typeface="Times New Roman" panose="02020603050405020304" pitchFamily="18" charset="0"/>
                <a:cs typeface="Times New Roman" panose="02020603050405020304" pitchFamily="18" charset="0"/>
              </a:rPr>
              <a:t>data acquisition, mobile signature </a:t>
            </a:r>
            <a:r>
              <a:rPr lang="en-US" sz="2000" dirty="0" smtClean="0">
                <a:latin typeface="Times New Roman" panose="02020603050405020304" pitchFamily="18" charset="0"/>
                <a:cs typeface="Times New Roman" panose="02020603050405020304" pitchFamily="18" charset="0"/>
              </a:rPr>
              <a:t>analysis also </a:t>
            </a:r>
            <a:r>
              <a:rPr lang="en-US" sz="2000" dirty="0">
                <a:latin typeface="Times New Roman" panose="02020603050405020304" pitchFamily="18" charset="0"/>
                <a:cs typeface="Times New Roman" panose="02020603050405020304" pitchFamily="18" charset="0"/>
              </a:rPr>
              <a:t>classifiable as local cloud/fog computing and grid/mesh computing, dew computing, mobile edge computing, cloudlet, distributed data storage and retrieval, autonomic self-healing networks, remote cloud services, augmented reality, and more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the context of </a:t>
            </a:r>
            <a:r>
              <a:rPr lang="en-US" sz="2000" dirty="0" err="1">
                <a:latin typeface="Times New Roman" panose="02020603050405020304" pitchFamily="18" charset="0"/>
                <a:cs typeface="Times New Roman" panose="02020603050405020304" pitchFamily="18" charset="0"/>
              </a:rPr>
              <a:t>IIoT</a:t>
            </a:r>
            <a:r>
              <a:rPr lang="en-US" sz="2000" dirty="0">
                <a:latin typeface="Times New Roman" panose="02020603050405020304" pitchFamily="18" charset="0"/>
                <a:cs typeface="Times New Roman" panose="02020603050405020304" pitchFamily="18" charset="0"/>
              </a:rPr>
              <a:t>, ’edge’ refers to the computing infrastructure that exists close to the sources of data, for example, industrial controllers such as SCADA </a:t>
            </a:r>
            <a:r>
              <a:rPr lang="en-US" sz="2000" dirty="0" smtClean="0">
                <a:latin typeface="Times New Roman" panose="02020603050405020304" pitchFamily="18" charset="0"/>
                <a:cs typeface="Times New Roman" panose="02020603050405020304" pitchFamily="18" charset="0"/>
              </a:rPr>
              <a:t>systems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smtClean="0"/>
              <a:t>Dept. of CSE,RNSIT</a:t>
            </a:r>
            <a:endParaRPr lang="en-US" dirty="0"/>
          </a:p>
        </p:txBody>
      </p:sp>
      <p:sp>
        <p:nvSpPr>
          <p:cNvPr id="5" name="Footer Placeholder 4"/>
          <p:cNvSpPr>
            <a:spLocks noGrp="1"/>
          </p:cNvSpPr>
          <p:nvPr>
            <p:ph type="ftr" sz="quarter" idx="11"/>
          </p:nvPr>
        </p:nvSpPr>
        <p:spPr/>
        <p:txBody>
          <a:bodyPr/>
          <a:lstStyle/>
          <a:p>
            <a:r>
              <a:rPr lang="en-US" smtClean="0"/>
              <a:t>2022-23</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5</a:t>
            </a:fld>
            <a:endParaRPr lang="en-US"/>
          </a:p>
        </p:txBody>
      </p:sp>
      <p:sp>
        <p:nvSpPr>
          <p:cNvPr id="7"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6</a:t>
            </a:fld>
            <a:endParaRPr lang="en-US"/>
          </a:p>
        </p:txBody>
      </p:sp>
      <p:pic>
        <p:nvPicPr>
          <p:cNvPr id="7" name="Picture 6"/>
          <p:cNvPicPr>
            <a:picLocks noChangeAspect="1"/>
          </p:cNvPicPr>
          <p:nvPr/>
        </p:nvPicPr>
        <p:blipFill>
          <a:blip r:embed="rId2"/>
          <a:stretch>
            <a:fillRect/>
          </a:stretch>
        </p:blipFill>
        <p:spPr>
          <a:xfrm>
            <a:off x="1417083" y="195425"/>
            <a:ext cx="9359773" cy="6261835"/>
          </a:xfrm>
          <a:prstGeom prst="rect">
            <a:avLst/>
          </a:prstGeom>
        </p:spPr>
      </p:pic>
      <p:sp>
        <p:nvSpPr>
          <p:cNvPr id="8"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extLst>
      <p:ext uri="{BB962C8B-B14F-4D97-AF65-F5344CB8AC3E}">
        <p14:creationId xmlns:p14="http://schemas.microsoft.com/office/powerpoint/2010/main" val="323730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759837"/>
          </a:xfrm>
        </p:spPr>
        <p:txBody>
          <a:bodyPr>
            <a:normAutofit/>
          </a:bodyPr>
          <a:lstStyle/>
          <a:p>
            <a:pPr marL="342900" indent="-342900" algn="ctr">
              <a:spcBef>
                <a:spcPct val="20000"/>
              </a:spcBef>
            </a:pPr>
            <a:r>
              <a:rPr lang="en-US" sz="3200" b="1" dirty="0" smtClean="0">
                <a:solidFill>
                  <a:srgbClr val="C00000"/>
                </a:solidFill>
                <a:latin typeface="Times New Roman" panose="02020603050405020304" pitchFamily="18" charset="0"/>
                <a:cs typeface="Times New Roman" panose="02020603050405020304" pitchFamily="18" charset="0"/>
              </a:rPr>
              <a:t>Edge Computing Terms</a:t>
            </a:r>
            <a:endParaRPr lang="en-US" sz="3200" dirty="0"/>
          </a:p>
        </p:txBody>
      </p:sp>
      <p:sp>
        <p:nvSpPr>
          <p:cNvPr id="3" name="Content Placeholder 2"/>
          <p:cNvSpPr>
            <a:spLocks noGrp="1"/>
          </p:cNvSpPr>
          <p:nvPr>
            <p:ph idx="1"/>
          </p:nvPr>
        </p:nvSpPr>
        <p:spPr>
          <a:xfrm>
            <a:off x="1378038" y="1446797"/>
            <a:ext cx="9975761" cy="4909553"/>
          </a:xfrm>
        </p:spPr>
        <p:txBody>
          <a:bodyPr>
            <a:normAutofit/>
          </a:bodyPr>
          <a:lstStyle/>
          <a:p>
            <a:r>
              <a:rPr lang="en-US" sz="2000" dirty="0">
                <a:latin typeface="Times New Roman" panose="02020603050405020304" pitchFamily="18" charset="0"/>
                <a:cs typeface="Times New Roman" panose="02020603050405020304" pitchFamily="18" charset="0"/>
              </a:rPr>
              <a:t>Edge: What the edge is depends on the use case. In a telecommunications field, </a:t>
            </a:r>
            <a:r>
              <a:rPr lang="en-US" sz="2000" dirty="0" smtClean="0">
                <a:latin typeface="Times New Roman" panose="02020603050405020304" pitchFamily="18" charset="0"/>
                <a:cs typeface="Times New Roman" panose="02020603050405020304" pitchFamily="18" charset="0"/>
              </a:rPr>
              <a:t>perhaps the </a:t>
            </a:r>
            <a:r>
              <a:rPr lang="en-US" sz="2000" dirty="0">
                <a:latin typeface="Times New Roman" panose="02020603050405020304" pitchFamily="18" charset="0"/>
                <a:cs typeface="Times New Roman" panose="02020603050405020304" pitchFamily="18" charset="0"/>
              </a:rPr>
              <a:t>edge is a cell phone or maybe it’s a cell tower. In an automotive scenario, the edge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network could be a car. In manufacturing, it could be a machine on a shop floor; </a:t>
            </a:r>
            <a:r>
              <a:rPr lang="en-US" sz="2000" dirty="0" smtClean="0">
                <a:latin typeface="Times New Roman" panose="02020603050405020304" pitchFamily="18" charset="0"/>
                <a:cs typeface="Times New Roman" panose="02020603050405020304" pitchFamily="18" charset="0"/>
              </a:rPr>
              <a:t>in enterprise </a:t>
            </a:r>
            <a:r>
              <a:rPr lang="en-US" sz="2000" dirty="0">
                <a:latin typeface="Times New Roman" panose="02020603050405020304" pitchFamily="18" charset="0"/>
                <a:cs typeface="Times New Roman" panose="02020603050405020304" pitchFamily="18" charset="0"/>
              </a:rPr>
              <a:t>IT, the edge could be a laptop</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server: Edge servers can be defined as “a computer for running middleware </a:t>
            </a:r>
            <a:r>
              <a:rPr lang="en-US" sz="2000" dirty="0" smtClean="0">
                <a:latin typeface="Times New Roman" panose="02020603050405020304" pitchFamily="18" charset="0"/>
                <a:cs typeface="Times New Roman" panose="02020603050405020304" pitchFamily="18" charset="0"/>
              </a:rPr>
              <a:t>or applications </a:t>
            </a:r>
            <a:r>
              <a:rPr lang="en-US" sz="2000" dirty="0">
                <a:latin typeface="Times New Roman" panose="02020603050405020304" pitchFamily="18" charset="0"/>
                <a:cs typeface="Times New Roman" panose="02020603050405020304" pitchFamily="18" charset="0"/>
              </a:rPr>
              <a:t>that sits close to the edge of the network, where the digital world meets </a:t>
            </a:r>
            <a:r>
              <a:rPr lang="en-US" sz="2000" dirty="0" smtClean="0">
                <a:latin typeface="Times New Roman" panose="02020603050405020304" pitchFamily="18" charset="0"/>
                <a:cs typeface="Times New Roman" panose="02020603050405020304" pitchFamily="18" charset="0"/>
              </a:rPr>
              <a:t>the real </a:t>
            </a:r>
            <a:r>
              <a:rPr lang="en-US" sz="2000" dirty="0">
                <a:latin typeface="Times New Roman" panose="02020603050405020304" pitchFamily="18" charset="0"/>
                <a:cs typeface="Times New Roman" panose="02020603050405020304" pitchFamily="18" charset="0"/>
              </a:rPr>
              <a:t>world. Edge servers are put in warehouses, distribution centers and factories, </a:t>
            </a:r>
            <a:r>
              <a:rPr lang="en-US" sz="2000" dirty="0" smtClean="0">
                <a:latin typeface="Times New Roman" panose="02020603050405020304" pitchFamily="18" charset="0"/>
                <a:cs typeface="Times New Roman" panose="02020603050405020304" pitchFamily="18" charset="0"/>
              </a:rPr>
              <a:t>as opposed </a:t>
            </a:r>
            <a:r>
              <a:rPr lang="en-US" sz="2000" dirty="0">
                <a:latin typeface="Times New Roman" panose="02020603050405020304" pitchFamily="18" charset="0"/>
                <a:cs typeface="Times New Roman" panose="02020603050405020304" pitchFamily="18" charset="0"/>
              </a:rPr>
              <a:t>to corporate headquarters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devices: These can be any device that produces data. These could be sensors, industrial machines or other devices that produce or collect data</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Edge gateway: A gateway is the buffer between where edge computing processing is done and the broader fog network. The gateway is the window into the larger environment beyond the edge of the network</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Fat client: Software that can do some data processing in edge devices. This is opposed to a thin client, which would merely transfer data.</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7</a:t>
            </a:fld>
            <a:endParaRPr lang="en-IN"/>
          </a:p>
        </p:txBody>
      </p:sp>
      <p:sp>
        <p:nvSpPr>
          <p:cNvPr id="7"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dirty="0"/>
              <a:t>20</a:t>
            </a:r>
            <a:r>
              <a:rPr lang="en-US" altLang="en-IN" dirty="0"/>
              <a:t>22</a:t>
            </a:r>
            <a:r>
              <a:rPr lang="en-IN" dirty="0"/>
              <a:t> - 2</a:t>
            </a:r>
            <a:r>
              <a:rPr lang="en-US" altLang="en-IN" dirty="0"/>
              <a:t>3</a:t>
            </a:r>
          </a:p>
        </p:txBody>
      </p:sp>
      <p:sp>
        <p:nvSpPr>
          <p:cNvPr id="6" name="Slide Number Placeholder 5"/>
          <p:cNvSpPr>
            <a:spLocks noGrp="1"/>
          </p:cNvSpPr>
          <p:nvPr>
            <p:ph type="sldNum" sz="quarter" idx="12"/>
          </p:nvPr>
        </p:nvSpPr>
        <p:spPr/>
        <p:txBody>
          <a:bodyPr/>
          <a:lstStyle/>
          <a:p>
            <a:fld id="{8D76E3B0-E7CB-4A4B-BFAB-903D23419947}" type="slidenum">
              <a:rPr lang="en-IN" smtClean="0"/>
              <a:t>8</a:t>
            </a:fld>
            <a:endParaRPr lang="en-IN"/>
          </a:p>
        </p:txBody>
      </p:sp>
      <p:sp>
        <p:nvSpPr>
          <p:cNvPr id="10" name="Title 1"/>
          <p:cNvSpPr>
            <a:spLocks noGrp="1"/>
          </p:cNvSpPr>
          <p:nvPr>
            <p:ph type="title"/>
          </p:nvPr>
        </p:nvSpPr>
        <p:spPr>
          <a:xfrm>
            <a:off x="838200" y="365125"/>
            <a:ext cx="10515600" cy="523149"/>
          </a:xfrm>
        </p:spPr>
        <p:txBody>
          <a:bodyPr>
            <a:noAutofit/>
          </a:bodyPr>
          <a:lstStyle/>
          <a:p>
            <a:pPr marL="342900" indent="-342900" algn="ctr">
              <a:spcBef>
                <a:spcPct val="20000"/>
              </a:spcBef>
            </a:pPr>
            <a:r>
              <a:rPr lang="en-US" sz="3200" b="1" dirty="0" smtClean="0">
                <a:solidFill>
                  <a:srgbClr val="C00000"/>
                </a:solidFill>
                <a:latin typeface="Times New Roman" panose="02020603050405020304" pitchFamily="18" charset="0"/>
                <a:cs typeface="Times New Roman" panose="02020603050405020304" pitchFamily="18" charset="0"/>
              </a:rPr>
              <a:t>Edge Computing Architecture</a:t>
            </a:r>
            <a:endParaRPr lang="en-US" sz="3200"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746" y="888274"/>
            <a:ext cx="6065720" cy="5277395"/>
          </a:xfrm>
          <a:prstGeom prst="rect">
            <a:avLst/>
          </a:prstGeom>
        </p:spPr>
      </p:pic>
      <p:sp>
        <p:nvSpPr>
          <p:cNvPr id="17" name="Date Placeholder 4"/>
          <p:cNvSpPr txBox="1">
            <a:spLocks/>
          </p:cNvSpPr>
          <p:nvPr/>
        </p:nvSpPr>
        <p:spPr>
          <a:xfrm>
            <a:off x="838200" y="149387"/>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Edge Computing</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3"/>
            <a:ext cx="10515600" cy="1325563"/>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Edge Computing Methodology</a:t>
            </a:r>
            <a:endParaRPr lang="en-US" sz="32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2327" y="1455738"/>
            <a:ext cx="8807345" cy="4351337"/>
          </a:xfrm>
        </p:spPr>
      </p:pic>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t>9</a:t>
            </a:fld>
            <a:endParaRPr lang="en-US"/>
          </a:p>
        </p:txBody>
      </p:sp>
    </p:spTree>
    <p:extLst>
      <p:ext uri="{BB962C8B-B14F-4D97-AF65-F5344CB8AC3E}">
        <p14:creationId xmlns:p14="http://schemas.microsoft.com/office/powerpoint/2010/main" val="21488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1707</Words>
  <Application>Microsoft Office PowerPoint</Application>
  <PresentationFormat>Widescreen</PresentationFormat>
  <Paragraphs>160</Paragraphs>
  <Slides>16</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Office Theme</vt:lpstr>
      <vt:lpstr>Picture</vt:lpstr>
      <vt:lpstr> Technical Seminar Presentation(Preliminary/Final) on  “Edge Computing”</vt:lpstr>
      <vt:lpstr>CONTENTS</vt:lpstr>
      <vt:lpstr>INTRODUCTION</vt:lpstr>
      <vt:lpstr>  LITERATURE SURVEY    </vt:lpstr>
      <vt:lpstr>Overview of Edge Computing</vt:lpstr>
      <vt:lpstr>PowerPoint Presentation</vt:lpstr>
      <vt:lpstr>Edge Computing Terms</vt:lpstr>
      <vt:lpstr>Edge Computing Architecture</vt:lpstr>
      <vt:lpstr>Edge Computing Methodology</vt:lpstr>
      <vt:lpstr>Methodology in hospital patient monitoring </vt:lpstr>
      <vt:lpstr>Applications of Edge Computing</vt:lpstr>
      <vt:lpstr>Edge computing challenges</vt:lpstr>
      <vt:lpstr>CONCLUSION</vt:lpstr>
      <vt:lpstr>REFERENCES</vt:lpstr>
      <vt:lpstr>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Prakash</cp:lastModifiedBy>
  <cp:revision>50</cp:revision>
  <dcterms:created xsi:type="dcterms:W3CDTF">2018-09-27T13:10:00Z</dcterms:created>
  <dcterms:modified xsi:type="dcterms:W3CDTF">2023-04-28T17:47:28Z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68FF344D12324C7A945FE485E65BC432</vt:lpwstr>
  </property>
  <property fmtid="{D5CDD505-2E9C-101B-9397-08002B2CF9AE}" pid="3" name="KSOProductBuildVer">
    <vt:lpwstr>1033-11.2.0.11486</vt:lpwstr>
  </property>
</Properties>
</file>