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35" r:id="rId3"/>
    <p:sldId id="331" r:id="rId4"/>
    <p:sldId id="257" r:id="rId5"/>
    <p:sldId id="338" r:id="rId6"/>
    <p:sldId id="337" r:id="rId7"/>
    <p:sldId id="332" r:id="rId8"/>
    <p:sldId id="333" r:id="rId9"/>
    <p:sldId id="334" r:id="rId10"/>
    <p:sldId id="336" r:id="rId11"/>
    <p:sldId id="339"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298" r:id="rId53"/>
    <p:sldId id="299" r:id="rId54"/>
    <p:sldId id="300" r:id="rId55"/>
    <p:sldId id="301" r:id="rId56"/>
    <p:sldId id="302" r:id="rId57"/>
    <p:sldId id="303" r:id="rId58"/>
    <p:sldId id="304" r:id="rId59"/>
    <p:sldId id="305" r:id="rId60"/>
    <p:sldId id="306" r:id="rId61"/>
    <p:sldId id="307" r:id="rId62"/>
    <p:sldId id="308" r:id="rId63"/>
    <p:sldId id="309" r:id="rId64"/>
    <p:sldId id="310" r:id="rId65"/>
    <p:sldId id="311" r:id="rId66"/>
    <p:sldId id="312" r:id="rId67"/>
    <p:sldId id="313" r:id="rId68"/>
    <p:sldId id="314" r:id="rId69"/>
    <p:sldId id="315" r:id="rId70"/>
    <p:sldId id="316" r:id="rId71"/>
    <p:sldId id="317" r:id="rId72"/>
    <p:sldId id="318" r:id="rId73"/>
    <p:sldId id="319" r:id="rId74"/>
    <p:sldId id="320" r:id="rId75"/>
    <p:sldId id="321" r:id="rId76"/>
    <p:sldId id="322" r:id="rId77"/>
    <p:sldId id="323" r:id="rId78"/>
    <p:sldId id="324" r:id="rId79"/>
    <p:sldId id="325" r:id="rId80"/>
    <p:sldId id="326" r:id="rId81"/>
    <p:sldId id="327" r:id="rId82"/>
    <p:sldId id="328" r:id="rId83"/>
    <p:sldId id="329" r:id="rId84"/>
    <p:sldId id="330" r:id="rId8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67" d="100"/>
          <a:sy n="67" d="100"/>
        </p:scale>
        <p:origin x="64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9079B509-03AE-45E3-9B71-B7DF5BCAEAD1}" type="datetimeFigureOut">
              <a:rPr lang="en-US" smtClean="0"/>
              <a:t>28-Dec-21</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8D3A16BD-1C0E-42EB-BE06-B8A952C5375B}" type="slidenum">
              <a:rPr lang="en-US" smtClean="0"/>
              <a:t>‹#›</a:t>
            </a:fld>
            <a:endParaRPr lang="en-US"/>
          </a:p>
        </p:txBody>
      </p:sp>
    </p:spTree>
    <p:extLst>
      <p:ext uri="{BB962C8B-B14F-4D97-AF65-F5344CB8AC3E}">
        <p14:creationId xmlns:p14="http://schemas.microsoft.com/office/powerpoint/2010/main" val="2791376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79B509-03AE-45E3-9B71-B7DF5BCAEAD1}" type="datetimeFigureOut">
              <a:rPr lang="en-US" smtClean="0"/>
              <a:t>28-Dec-21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A16BD-1C0E-42EB-BE06-B8A952C5375B}" type="slidenum">
              <a:rPr lang="en-US" smtClean="0"/>
              <a:t>‹#›</a:t>
            </a:fld>
            <a:endParaRPr lang="en-US"/>
          </a:p>
        </p:txBody>
      </p:sp>
    </p:spTree>
    <p:extLst>
      <p:ext uri="{BB962C8B-B14F-4D97-AF65-F5344CB8AC3E}">
        <p14:creationId xmlns:p14="http://schemas.microsoft.com/office/powerpoint/2010/main" val="2166482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79B509-03AE-45E3-9B71-B7DF5BCAEAD1}" type="datetimeFigureOut">
              <a:rPr lang="en-US" smtClean="0"/>
              <a:t>28-Dec-21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A16BD-1C0E-42EB-BE06-B8A952C5375B}" type="slidenum">
              <a:rPr lang="en-US" smtClean="0"/>
              <a:t>‹#›</a:t>
            </a:fld>
            <a:endParaRPr lang="en-US"/>
          </a:p>
        </p:txBody>
      </p:sp>
    </p:spTree>
    <p:extLst>
      <p:ext uri="{BB962C8B-B14F-4D97-AF65-F5344CB8AC3E}">
        <p14:creationId xmlns:p14="http://schemas.microsoft.com/office/powerpoint/2010/main" val="3686473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79B509-03AE-45E3-9B71-B7DF5BCAEAD1}" type="datetimeFigureOut">
              <a:rPr lang="en-US" smtClean="0"/>
              <a:t>28-Dec-21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A16BD-1C0E-42EB-BE06-B8A952C5375B}" type="slidenum">
              <a:rPr lang="en-US" smtClean="0"/>
              <a:t>‹#›</a:t>
            </a:fld>
            <a:endParaRPr lang="en-US"/>
          </a:p>
        </p:txBody>
      </p:sp>
    </p:spTree>
    <p:extLst>
      <p:ext uri="{BB962C8B-B14F-4D97-AF65-F5344CB8AC3E}">
        <p14:creationId xmlns:p14="http://schemas.microsoft.com/office/powerpoint/2010/main" val="4097190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79B509-03AE-45E3-9B71-B7DF5BCAEAD1}" type="datetimeFigureOut">
              <a:rPr lang="en-US" smtClean="0"/>
              <a:t>28-Dec-21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A16BD-1C0E-42EB-BE06-B8A952C5375B}" type="slidenum">
              <a:rPr lang="en-US" smtClean="0"/>
              <a:t>‹#›</a:t>
            </a:fld>
            <a:endParaRPr lang="en-US"/>
          </a:p>
        </p:txBody>
      </p:sp>
    </p:spTree>
    <p:extLst>
      <p:ext uri="{BB962C8B-B14F-4D97-AF65-F5344CB8AC3E}">
        <p14:creationId xmlns:p14="http://schemas.microsoft.com/office/powerpoint/2010/main" val="814898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79B509-03AE-45E3-9B71-B7DF5BCAEAD1}" type="datetimeFigureOut">
              <a:rPr lang="en-US" smtClean="0"/>
              <a:t>28-Dec-21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3A16BD-1C0E-42EB-BE06-B8A952C5375B}" type="slidenum">
              <a:rPr lang="en-US" smtClean="0"/>
              <a:t>‹#›</a:t>
            </a:fld>
            <a:endParaRPr lang="en-US"/>
          </a:p>
        </p:txBody>
      </p:sp>
    </p:spTree>
    <p:extLst>
      <p:ext uri="{BB962C8B-B14F-4D97-AF65-F5344CB8AC3E}">
        <p14:creationId xmlns:p14="http://schemas.microsoft.com/office/powerpoint/2010/main" val="978987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79B509-03AE-45E3-9B71-B7DF5BCAEAD1}" type="datetimeFigureOut">
              <a:rPr lang="en-US" smtClean="0"/>
              <a:t>28-Dec-21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3A16BD-1C0E-42EB-BE06-B8A952C5375B}" type="slidenum">
              <a:rPr lang="en-US" smtClean="0"/>
              <a:t>‹#›</a:t>
            </a:fld>
            <a:endParaRPr lang="en-US"/>
          </a:p>
        </p:txBody>
      </p:sp>
    </p:spTree>
    <p:extLst>
      <p:ext uri="{BB962C8B-B14F-4D97-AF65-F5344CB8AC3E}">
        <p14:creationId xmlns:p14="http://schemas.microsoft.com/office/powerpoint/2010/main" val="2734954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79B509-03AE-45E3-9B71-B7DF5BCAEAD1}" type="datetimeFigureOut">
              <a:rPr lang="en-US" smtClean="0"/>
              <a:t>28-Dec-21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3A16BD-1C0E-42EB-BE06-B8A952C5375B}" type="slidenum">
              <a:rPr lang="en-US" smtClean="0"/>
              <a:t>‹#›</a:t>
            </a:fld>
            <a:endParaRPr lang="en-US"/>
          </a:p>
        </p:txBody>
      </p:sp>
    </p:spTree>
    <p:extLst>
      <p:ext uri="{BB962C8B-B14F-4D97-AF65-F5344CB8AC3E}">
        <p14:creationId xmlns:p14="http://schemas.microsoft.com/office/powerpoint/2010/main" val="3531891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79B509-03AE-45E3-9B71-B7DF5BCAEAD1}" type="datetimeFigureOut">
              <a:rPr lang="en-US" smtClean="0"/>
              <a:t>28-Dec-21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3A16BD-1C0E-42EB-BE06-B8A952C5375B}" type="slidenum">
              <a:rPr lang="en-US" smtClean="0"/>
              <a:t>‹#›</a:t>
            </a:fld>
            <a:endParaRPr lang="en-US"/>
          </a:p>
        </p:txBody>
      </p:sp>
    </p:spTree>
    <p:extLst>
      <p:ext uri="{BB962C8B-B14F-4D97-AF65-F5344CB8AC3E}">
        <p14:creationId xmlns:p14="http://schemas.microsoft.com/office/powerpoint/2010/main" val="3883522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9079B509-03AE-45E3-9B71-B7DF5BCAEAD1}" type="datetimeFigureOut">
              <a:rPr lang="en-US" smtClean="0"/>
              <a:t>28-Dec-21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8D3A16BD-1C0E-42EB-BE06-B8A952C5375B}" type="slidenum">
              <a:rPr lang="en-US" smtClean="0"/>
              <a:t>‹#›</a:t>
            </a:fld>
            <a:endParaRPr lang="en-US"/>
          </a:p>
        </p:txBody>
      </p:sp>
    </p:spTree>
    <p:extLst>
      <p:ext uri="{BB962C8B-B14F-4D97-AF65-F5344CB8AC3E}">
        <p14:creationId xmlns:p14="http://schemas.microsoft.com/office/powerpoint/2010/main" val="1449107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9079B509-03AE-45E3-9B71-B7DF5BCAEAD1}" type="datetimeFigureOut">
              <a:rPr lang="en-US" smtClean="0"/>
              <a:t>28-Dec-21</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8D3A16BD-1C0E-42EB-BE06-B8A952C5375B}" type="slidenum">
              <a:rPr lang="en-US" smtClean="0"/>
              <a:t>‹#›</a:t>
            </a:fld>
            <a:endParaRPr lang="en-US"/>
          </a:p>
        </p:txBody>
      </p:sp>
    </p:spTree>
    <p:extLst>
      <p:ext uri="{BB962C8B-B14F-4D97-AF65-F5344CB8AC3E}">
        <p14:creationId xmlns:p14="http://schemas.microsoft.com/office/powerpoint/2010/main" val="2510363132"/>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9079B509-03AE-45E3-9B71-B7DF5BCAEAD1}" type="datetimeFigureOut">
              <a:rPr lang="en-US" smtClean="0"/>
              <a:t>28-Dec-21</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8D3A16BD-1C0E-42EB-BE06-B8A952C5375B}" type="slidenum">
              <a:rPr lang="en-US" smtClean="0"/>
              <a:t>‹#›</a:t>
            </a:fld>
            <a:endParaRPr lang="en-US"/>
          </a:p>
        </p:txBody>
      </p:sp>
    </p:spTree>
    <p:extLst>
      <p:ext uri="{BB962C8B-B14F-4D97-AF65-F5344CB8AC3E}">
        <p14:creationId xmlns:p14="http://schemas.microsoft.com/office/powerpoint/2010/main" val="20944631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tableau.com/learn/whitepapers/data-prep-best-practices" TargetMode="External"/><Relationship Id="rId2" Type="http://schemas.openxmlformats.org/officeDocument/2006/relationships/hyperlink" Target="https://www.tableau.com/about/blog/2015/8/6-ways-tableau-can-help-advanced-analytics-projects-42296"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D32F48-9CE9-41F9-902B-99C2AF72E68D}"/>
              </a:ext>
            </a:extLst>
          </p:cNvPr>
          <p:cNvSpPr>
            <a:spLocks noGrp="1"/>
          </p:cNvSpPr>
          <p:nvPr>
            <p:ph type="title"/>
          </p:nvPr>
        </p:nvSpPr>
        <p:spPr>
          <a:xfrm>
            <a:off x="657224" y="499533"/>
            <a:ext cx="10772775" cy="786342"/>
          </a:xfrm>
        </p:spPr>
        <p:txBody>
          <a:bodyPr>
            <a:normAutofit/>
          </a:bodyPr>
          <a:lstStyle/>
          <a:p>
            <a:r>
              <a:rPr lang="en-US" sz="4000" b="1" dirty="0">
                <a:solidFill>
                  <a:srgbClr val="801C7D"/>
                </a:solidFill>
                <a:latin typeface="Cambria" panose="02040503050406030204" pitchFamily="18" charset="0"/>
              </a:rPr>
              <a:t>Predictive  Analytics SPSS Modeler</a:t>
            </a:r>
            <a:endParaRPr lang="en-US" sz="9600" dirty="0"/>
          </a:p>
        </p:txBody>
      </p:sp>
      <p:sp>
        <p:nvSpPr>
          <p:cNvPr id="5" name="Content Placeholder 4">
            <a:extLst>
              <a:ext uri="{FF2B5EF4-FFF2-40B4-BE49-F238E27FC236}">
                <a16:creationId xmlns:a16="http://schemas.microsoft.com/office/drawing/2014/main" id="{FEFEFDDF-AEC3-4D26-B21C-C0B37899BFF8}"/>
              </a:ext>
            </a:extLst>
          </p:cNvPr>
          <p:cNvSpPr>
            <a:spLocks noGrp="1"/>
          </p:cNvSpPr>
          <p:nvPr>
            <p:ph idx="1"/>
          </p:nvPr>
        </p:nvSpPr>
        <p:spPr>
          <a:xfrm>
            <a:off x="676656" y="1528763"/>
            <a:ext cx="10753725" cy="4829703"/>
          </a:xfrm>
        </p:spPr>
        <p:txBody>
          <a:bodyPr>
            <a:normAutofit fontScale="92500" lnSpcReduction="10000"/>
          </a:bodyPr>
          <a:lstStyle/>
          <a:p>
            <a:r>
              <a:rPr lang="en-US" sz="1800" dirty="0">
                <a:solidFill>
                  <a:srgbClr val="000000"/>
                </a:solidFill>
                <a:latin typeface="Symbol" panose="05050102010706020507" pitchFamily="18" charset="2"/>
              </a:rPr>
              <a:t></a:t>
            </a:r>
            <a:r>
              <a:rPr lang="en-US" sz="1800" dirty="0">
                <a:solidFill>
                  <a:srgbClr val="000000"/>
                </a:solidFill>
                <a:latin typeface="Arial" panose="020B0604020202020204" pitchFamily="34" charset="0"/>
              </a:rPr>
              <a:t> The importance of analytics and how its transforming the world today</a:t>
            </a:r>
          </a:p>
          <a:p>
            <a:r>
              <a:rPr lang="en-US" sz="1800" dirty="0">
                <a:solidFill>
                  <a:srgbClr val="000000"/>
                </a:solidFill>
                <a:latin typeface="Symbol" panose="05050102010706020507" pitchFamily="18" charset="2"/>
              </a:rPr>
              <a:t></a:t>
            </a:r>
            <a:r>
              <a:rPr lang="en-US" sz="1800" dirty="0">
                <a:solidFill>
                  <a:srgbClr val="000000"/>
                </a:solidFill>
                <a:latin typeface="Arial" panose="020B0604020202020204" pitchFamily="34" charset="0"/>
              </a:rPr>
              <a:t> Understand how analytics provided a solution to industries using real case studies</a:t>
            </a:r>
          </a:p>
          <a:p>
            <a:r>
              <a:rPr lang="en-US" sz="1800" dirty="0">
                <a:solidFill>
                  <a:srgbClr val="000000"/>
                </a:solidFill>
                <a:latin typeface="Symbol" panose="05050102010706020507" pitchFamily="18" charset="2"/>
              </a:rPr>
              <a:t></a:t>
            </a:r>
            <a:r>
              <a:rPr lang="en-US" sz="1800" dirty="0">
                <a:solidFill>
                  <a:srgbClr val="000000"/>
                </a:solidFill>
                <a:latin typeface="Arial" panose="020B0604020202020204" pitchFamily="34" charset="0"/>
              </a:rPr>
              <a:t> Explain what is analytics, the various types of analytics, and how to apply it</a:t>
            </a:r>
          </a:p>
          <a:p>
            <a:r>
              <a:rPr lang="en-US" sz="1800" dirty="0">
                <a:solidFill>
                  <a:srgbClr val="000000"/>
                </a:solidFill>
                <a:latin typeface="Symbol" panose="05050102010706020507" pitchFamily="18" charset="2"/>
              </a:rPr>
              <a:t></a:t>
            </a:r>
            <a:r>
              <a:rPr lang="en-US" sz="1800" dirty="0">
                <a:solidFill>
                  <a:srgbClr val="000000"/>
                </a:solidFill>
                <a:latin typeface="Arial" panose="020B0604020202020204" pitchFamily="34" charset="0"/>
              </a:rPr>
              <a:t> Improve efficiency, sample records, and work with sequence data</a:t>
            </a:r>
          </a:p>
          <a:p>
            <a:r>
              <a:rPr lang="en-US" sz="1800" dirty="0">
                <a:solidFill>
                  <a:srgbClr val="000000"/>
                </a:solidFill>
                <a:latin typeface="Symbol" panose="05050102010706020507" pitchFamily="18" charset="2"/>
              </a:rPr>
              <a:t></a:t>
            </a:r>
            <a:r>
              <a:rPr lang="en-US" sz="1800" dirty="0">
                <a:solidFill>
                  <a:srgbClr val="000000"/>
                </a:solidFill>
                <a:latin typeface="Arial" panose="020B0604020202020204" pitchFamily="34" charset="0"/>
              </a:rPr>
              <a:t> Explain data transformations, and functions</a:t>
            </a:r>
          </a:p>
          <a:p>
            <a:r>
              <a:rPr lang="en-US" sz="1800" dirty="0">
                <a:solidFill>
                  <a:srgbClr val="000000"/>
                </a:solidFill>
                <a:latin typeface="Symbol" panose="05050102010706020507" pitchFamily="18" charset="2"/>
              </a:rPr>
              <a:t></a:t>
            </a:r>
            <a:r>
              <a:rPr lang="en-US" sz="1800" dirty="0">
                <a:solidFill>
                  <a:srgbClr val="000000"/>
                </a:solidFill>
                <a:latin typeface="Arial" panose="020B0604020202020204" pitchFamily="34" charset="0"/>
              </a:rPr>
              <a:t> Understand modeling, relationships, derive and reclassify fields</a:t>
            </a:r>
          </a:p>
          <a:p>
            <a:r>
              <a:rPr lang="en-US" sz="1800" dirty="0">
                <a:solidFill>
                  <a:srgbClr val="000000"/>
                </a:solidFill>
                <a:latin typeface="Symbol" panose="05050102010706020507" pitchFamily="18" charset="2"/>
              </a:rPr>
              <a:t></a:t>
            </a:r>
            <a:r>
              <a:rPr lang="en-US" sz="1800" dirty="0">
                <a:solidFill>
                  <a:srgbClr val="000000"/>
                </a:solidFill>
                <a:latin typeface="Arial" panose="020B0604020202020204" pitchFamily="34" charset="0"/>
              </a:rPr>
              <a:t> Integrate and collect data</a:t>
            </a:r>
          </a:p>
          <a:p>
            <a:r>
              <a:rPr lang="en-US" sz="1800" dirty="0">
                <a:solidFill>
                  <a:srgbClr val="000000"/>
                </a:solidFill>
                <a:latin typeface="Symbol" panose="05050102010706020507" pitchFamily="18" charset="2"/>
              </a:rPr>
              <a:t></a:t>
            </a:r>
            <a:r>
              <a:rPr lang="en-US" sz="1800" dirty="0">
                <a:solidFill>
                  <a:srgbClr val="000000"/>
                </a:solidFill>
                <a:latin typeface="Arial" panose="020B0604020202020204" pitchFamily="34" charset="0"/>
              </a:rPr>
              <a:t> Understand the principles of data mining</a:t>
            </a:r>
          </a:p>
          <a:p>
            <a:r>
              <a:rPr lang="en-US" sz="1800" dirty="0">
                <a:solidFill>
                  <a:srgbClr val="000000"/>
                </a:solidFill>
                <a:latin typeface="Symbol" panose="05050102010706020507" pitchFamily="18" charset="2"/>
              </a:rPr>
              <a:t></a:t>
            </a:r>
            <a:r>
              <a:rPr lang="en-US" sz="1800" dirty="0">
                <a:solidFill>
                  <a:srgbClr val="000000"/>
                </a:solidFill>
                <a:latin typeface="Arial" panose="020B0604020202020204" pitchFamily="34" charset="0"/>
              </a:rPr>
              <a:t> Use the user interface of modeler to create basic program streams</a:t>
            </a:r>
          </a:p>
          <a:p>
            <a:r>
              <a:rPr lang="en-US" sz="1800" dirty="0">
                <a:solidFill>
                  <a:srgbClr val="000000"/>
                </a:solidFill>
                <a:latin typeface="Symbol" panose="05050102010706020507" pitchFamily="18" charset="2"/>
              </a:rPr>
              <a:t></a:t>
            </a:r>
            <a:r>
              <a:rPr lang="en-US" sz="1800" dirty="0">
                <a:solidFill>
                  <a:srgbClr val="000000"/>
                </a:solidFill>
                <a:latin typeface="Arial" panose="020B0604020202020204" pitchFamily="34" charset="0"/>
              </a:rPr>
              <a:t> Read a statistics data file into modeler and define data characteristics</a:t>
            </a:r>
          </a:p>
          <a:p>
            <a:r>
              <a:rPr lang="en-US" sz="1800" dirty="0">
                <a:solidFill>
                  <a:srgbClr val="000000"/>
                </a:solidFill>
                <a:latin typeface="Symbol" panose="05050102010706020507" pitchFamily="18" charset="2"/>
              </a:rPr>
              <a:t></a:t>
            </a:r>
            <a:r>
              <a:rPr lang="en-US" sz="1800" dirty="0">
                <a:solidFill>
                  <a:srgbClr val="000000"/>
                </a:solidFill>
                <a:latin typeface="Arial" panose="020B0604020202020204" pitchFamily="34" charset="0"/>
              </a:rPr>
              <a:t> Review and explore data to look at data distributions and to identify data problems, including missing values</a:t>
            </a:r>
          </a:p>
          <a:p>
            <a:r>
              <a:rPr lang="en-US" sz="1800" dirty="0">
                <a:solidFill>
                  <a:srgbClr val="000000"/>
                </a:solidFill>
                <a:latin typeface="Symbol" panose="05050102010706020507" pitchFamily="18" charset="2"/>
              </a:rPr>
              <a:t></a:t>
            </a:r>
            <a:r>
              <a:rPr lang="en-US" sz="1800" dirty="0">
                <a:solidFill>
                  <a:srgbClr val="000000"/>
                </a:solidFill>
                <a:latin typeface="Arial" panose="020B0604020202020204" pitchFamily="34" charset="0"/>
              </a:rPr>
              <a:t> Use the automated data prep node to further prepare data for modeling</a:t>
            </a:r>
          </a:p>
          <a:p>
            <a:r>
              <a:rPr lang="en-US" sz="1800" dirty="0">
                <a:solidFill>
                  <a:srgbClr val="000000"/>
                </a:solidFill>
                <a:latin typeface="Symbol" panose="05050102010706020507" pitchFamily="18" charset="2"/>
              </a:rPr>
              <a:t></a:t>
            </a:r>
            <a:r>
              <a:rPr lang="en-US" sz="1800" dirty="0">
                <a:solidFill>
                  <a:srgbClr val="000000"/>
                </a:solidFill>
                <a:latin typeface="Arial" panose="020B0604020202020204" pitchFamily="34" charset="0"/>
              </a:rPr>
              <a:t> User a partition node to create training and testing data subsets </a:t>
            </a:r>
          </a:p>
        </p:txBody>
      </p:sp>
    </p:spTree>
    <p:extLst>
      <p:ext uri="{BB962C8B-B14F-4D97-AF65-F5344CB8AC3E}">
        <p14:creationId xmlns:p14="http://schemas.microsoft.com/office/powerpoint/2010/main" val="2811886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66FE2-4215-418B-A55F-C066D211027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B6E638-BDFB-44E6-B497-9DB8BE3B600C}"/>
              </a:ext>
            </a:extLst>
          </p:cNvPr>
          <p:cNvSpPr>
            <a:spLocks noGrp="1"/>
          </p:cNvSpPr>
          <p:nvPr>
            <p:ph idx="1"/>
          </p:nvPr>
        </p:nvSpPr>
        <p:spPr/>
        <p:txBody>
          <a:bodyPr/>
          <a:lstStyle/>
          <a:p>
            <a:endParaRPr lang="en-US"/>
          </a:p>
        </p:txBody>
      </p:sp>
      <p:pic>
        <p:nvPicPr>
          <p:cNvPr id="4" name="Picture 2" descr="https://upload.wikimedia.org/wikipedia/commons/thumb/b/ba/Data_visualization_process_v1.png/800px-Data_visualization_process_v1.png">
            <a:extLst>
              <a:ext uri="{FF2B5EF4-FFF2-40B4-BE49-F238E27FC236}">
                <a16:creationId xmlns:a16="http://schemas.microsoft.com/office/drawing/2014/main" id="{F65E784B-03CA-42EF-BB0A-B340D9B327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8100"/>
            <a:ext cx="9093200" cy="681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04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636F5-5A4B-48D3-9762-6BD53AEA7FC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9F2743F-C81A-4409-A2D6-6DA9AF5E2488}"/>
              </a:ext>
            </a:extLst>
          </p:cNvPr>
          <p:cNvSpPr>
            <a:spLocks noGrp="1"/>
          </p:cNvSpPr>
          <p:nvPr>
            <p:ph idx="1"/>
          </p:nvPr>
        </p:nvSpPr>
        <p:spPr/>
        <p:txBody>
          <a:bodyPr/>
          <a:lstStyle/>
          <a:p>
            <a:endParaRPr lang="en-US"/>
          </a:p>
        </p:txBody>
      </p:sp>
      <p:pic>
        <p:nvPicPr>
          <p:cNvPr id="1026" name="Picture 2">
            <a:extLst>
              <a:ext uri="{FF2B5EF4-FFF2-40B4-BE49-F238E27FC236}">
                <a16:creationId xmlns:a16="http://schemas.microsoft.com/office/drawing/2014/main" id="{8F470132-4186-45AF-A7E4-C6C2A41875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093" y="485245"/>
            <a:ext cx="11663559" cy="3766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3066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1FB2E-CE47-4A5C-97D1-EE24775E47A5}"/>
              </a:ext>
            </a:extLst>
          </p:cNvPr>
          <p:cNvSpPr>
            <a:spLocks noGrp="1"/>
          </p:cNvSpPr>
          <p:nvPr>
            <p:ph type="title"/>
          </p:nvPr>
        </p:nvSpPr>
        <p:spPr/>
        <p:txBody>
          <a:bodyPr>
            <a:normAutofit/>
          </a:bodyPr>
          <a:lstStyle/>
          <a:p>
            <a:r>
              <a:rPr lang="en-US" sz="2400" b="1" dirty="0">
                <a:solidFill>
                  <a:srgbClr val="000000"/>
                </a:solidFill>
                <a:latin typeface="Arial" panose="020B0604020202020204" pitchFamily="34" charset="0"/>
              </a:rPr>
              <a:t>Unit 2. Analytics trends: Past, present &amp; future 		Duration: 15</a:t>
            </a:r>
            <a:r>
              <a:rPr lang="en-US" sz="2400" b="1" dirty="0">
                <a:solidFill>
                  <a:srgbClr val="FF0000"/>
                </a:solidFill>
                <a:latin typeface="Arial" panose="020B0604020202020204" pitchFamily="34" charset="0"/>
              </a:rPr>
              <a:t> </a:t>
            </a:r>
            <a:r>
              <a:rPr lang="en-US" sz="2400" b="1" dirty="0">
                <a:solidFill>
                  <a:srgbClr val="000000"/>
                </a:solidFill>
                <a:latin typeface="Arial" panose="020B0604020202020204" pitchFamily="34" charset="0"/>
              </a:rPr>
              <a:t>minutes </a:t>
            </a:r>
            <a:endParaRPr lang="en-US" sz="6600" dirty="0"/>
          </a:p>
        </p:txBody>
      </p:sp>
      <p:sp>
        <p:nvSpPr>
          <p:cNvPr id="3" name="Content Placeholder 2">
            <a:extLst>
              <a:ext uri="{FF2B5EF4-FFF2-40B4-BE49-F238E27FC236}">
                <a16:creationId xmlns:a16="http://schemas.microsoft.com/office/drawing/2014/main" id="{C929CDED-5CC0-4E74-BFE8-5D506CB9A3E9}"/>
              </a:ext>
            </a:extLst>
          </p:cNvPr>
          <p:cNvSpPr>
            <a:spLocks noGrp="1"/>
          </p:cNvSpPr>
          <p:nvPr>
            <p:ph idx="1"/>
          </p:nvPr>
        </p:nvSpPr>
        <p:spPr/>
        <p:txBody>
          <a:bodyPr>
            <a:normAutofit lnSpcReduction="10000"/>
          </a:bodyPr>
          <a:lstStyle/>
          <a:p>
            <a:r>
              <a:rPr lang="en-US" sz="2800" dirty="0">
                <a:solidFill>
                  <a:srgbClr val="000000"/>
                </a:solidFill>
                <a:latin typeface="Arial" panose="020B0604020202020204" pitchFamily="34" charset="0"/>
              </a:rPr>
              <a:t>Overview This unit explains how analytics has evolved over time. </a:t>
            </a:r>
          </a:p>
          <a:p>
            <a:r>
              <a:rPr lang="en-US" sz="2800" dirty="0">
                <a:solidFill>
                  <a:srgbClr val="000000"/>
                </a:solidFill>
                <a:latin typeface="Arial" panose="020B0604020202020204" pitchFamily="34" charset="0"/>
              </a:rPr>
              <a:t>Learning objectives After completing this unit, you should be able to: </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Understand the history of analytics and how it has changed today</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Understand how to analyze unstructured data</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Understand how analytics is making the world smarter </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Understand where the future of analytics lies </a:t>
            </a:r>
            <a:endParaRPr lang="en-US" sz="3600" dirty="0"/>
          </a:p>
        </p:txBody>
      </p:sp>
    </p:spTree>
    <p:extLst>
      <p:ext uri="{BB962C8B-B14F-4D97-AF65-F5344CB8AC3E}">
        <p14:creationId xmlns:p14="http://schemas.microsoft.com/office/powerpoint/2010/main" val="2431187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67B68-7043-41F7-81ED-3120C34B0465}"/>
              </a:ext>
            </a:extLst>
          </p:cNvPr>
          <p:cNvSpPr>
            <a:spLocks noGrp="1"/>
          </p:cNvSpPr>
          <p:nvPr>
            <p:ph type="title"/>
          </p:nvPr>
        </p:nvSpPr>
        <p:spPr/>
        <p:txBody>
          <a:bodyPr>
            <a:normAutofit/>
          </a:bodyPr>
          <a:lstStyle/>
          <a:p>
            <a:r>
              <a:rPr lang="en-US" sz="2800" b="1" dirty="0">
                <a:solidFill>
                  <a:srgbClr val="000000"/>
                </a:solidFill>
                <a:latin typeface="Arial" panose="020B0604020202020204" pitchFamily="34" charset="0"/>
              </a:rPr>
              <a:t>Unit 3. Towards a predictive enterprise	Duration: 5 minutes</a:t>
            </a:r>
            <a:endParaRPr lang="en-US" sz="7200" dirty="0"/>
          </a:p>
        </p:txBody>
      </p:sp>
      <p:sp>
        <p:nvSpPr>
          <p:cNvPr id="3" name="Content Placeholder 2">
            <a:extLst>
              <a:ext uri="{FF2B5EF4-FFF2-40B4-BE49-F238E27FC236}">
                <a16:creationId xmlns:a16="http://schemas.microsoft.com/office/drawing/2014/main" id="{389FB4D8-5160-49DE-8C12-2607BD0CAE6E}"/>
              </a:ext>
            </a:extLst>
          </p:cNvPr>
          <p:cNvSpPr>
            <a:spLocks noGrp="1"/>
          </p:cNvSpPr>
          <p:nvPr>
            <p:ph idx="1"/>
          </p:nvPr>
        </p:nvSpPr>
        <p:spPr/>
        <p:txBody>
          <a:bodyPr>
            <a:normAutofit/>
          </a:bodyPr>
          <a:lstStyle/>
          <a:p>
            <a:r>
              <a:rPr lang="en-US" sz="2800" dirty="0">
                <a:solidFill>
                  <a:srgbClr val="000000"/>
                </a:solidFill>
                <a:latin typeface="Arial" panose="020B0604020202020204" pitchFamily="34" charset="0"/>
              </a:rPr>
              <a:t>Overview This unit explains the effects of business analytics in the corporate world that has led to its global adoption across geographies and industries.  </a:t>
            </a:r>
          </a:p>
          <a:p>
            <a:r>
              <a:rPr lang="en-US" sz="2800" dirty="0">
                <a:solidFill>
                  <a:srgbClr val="000000"/>
                </a:solidFill>
                <a:latin typeface="Arial" panose="020B0604020202020204" pitchFamily="34" charset="0"/>
              </a:rPr>
              <a:t>Learning objectives After completing this unit, you should be able to:</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Explain why successful enterprises need business analytics</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Understand how business analytics can help turn data into insight</a:t>
            </a:r>
            <a:endParaRPr lang="en-US" sz="3600" dirty="0"/>
          </a:p>
        </p:txBody>
      </p:sp>
    </p:spTree>
    <p:extLst>
      <p:ext uri="{BB962C8B-B14F-4D97-AF65-F5344CB8AC3E}">
        <p14:creationId xmlns:p14="http://schemas.microsoft.com/office/powerpoint/2010/main" val="1668716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CDFF0-2818-4087-BF91-C165E6362E65}"/>
              </a:ext>
            </a:extLst>
          </p:cNvPr>
          <p:cNvSpPr>
            <a:spLocks noGrp="1"/>
          </p:cNvSpPr>
          <p:nvPr>
            <p:ph type="title"/>
          </p:nvPr>
        </p:nvSpPr>
        <p:spPr/>
        <p:txBody>
          <a:bodyPr>
            <a:normAutofit/>
          </a:bodyPr>
          <a:lstStyle/>
          <a:p>
            <a:r>
              <a:rPr lang="en-US" sz="2800" b="1" dirty="0">
                <a:solidFill>
                  <a:srgbClr val="000000"/>
                </a:solidFill>
                <a:latin typeface="Arial" panose="020B0604020202020204" pitchFamily="34" charset="0"/>
              </a:rPr>
              <a:t>Unit 4. Analytics: Industry domains		Duration: 5 minutes </a:t>
            </a:r>
            <a:endParaRPr lang="en-US" sz="7200" dirty="0"/>
          </a:p>
        </p:txBody>
      </p:sp>
      <p:sp>
        <p:nvSpPr>
          <p:cNvPr id="3" name="Content Placeholder 2">
            <a:extLst>
              <a:ext uri="{FF2B5EF4-FFF2-40B4-BE49-F238E27FC236}">
                <a16:creationId xmlns:a16="http://schemas.microsoft.com/office/drawing/2014/main" id="{AA2B8242-C7A1-4129-99AC-05CF500742B2}"/>
              </a:ext>
            </a:extLst>
          </p:cNvPr>
          <p:cNvSpPr>
            <a:spLocks noGrp="1"/>
          </p:cNvSpPr>
          <p:nvPr>
            <p:ph idx="1"/>
          </p:nvPr>
        </p:nvSpPr>
        <p:spPr/>
        <p:txBody>
          <a:bodyPr>
            <a:normAutofit/>
          </a:bodyPr>
          <a:lstStyle/>
          <a:p>
            <a:r>
              <a:rPr lang="en-US" dirty="0">
                <a:solidFill>
                  <a:srgbClr val="000000"/>
                </a:solidFill>
                <a:latin typeface="Arial" panose="020B0604020202020204" pitchFamily="34" charset="0"/>
              </a:rPr>
              <a:t>Overview This unit highlights the application of analytics across major industries. </a:t>
            </a:r>
          </a:p>
          <a:p>
            <a:r>
              <a:rPr lang="en-US" dirty="0">
                <a:solidFill>
                  <a:srgbClr val="000000"/>
                </a:solidFill>
                <a:latin typeface="Arial" panose="020B0604020202020204" pitchFamily="34" charset="0"/>
              </a:rPr>
              <a:t>Learning objectives After completing this unit, you should be able to: </a:t>
            </a:r>
          </a:p>
          <a:p>
            <a:r>
              <a:rPr lang="en-US" dirty="0">
                <a:solidFill>
                  <a:srgbClr val="000000"/>
                </a:solidFill>
                <a:latin typeface="Symbol" panose="05050102010706020507" pitchFamily="18" charset="2"/>
              </a:rPr>
              <a:t></a:t>
            </a:r>
            <a:r>
              <a:rPr lang="en-US" dirty="0">
                <a:solidFill>
                  <a:srgbClr val="000000"/>
                </a:solidFill>
                <a:latin typeface="Arial" panose="020B0604020202020204" pitchFamily="34" charset="0"/>
              </a:rPr>
              <a:t> Understand how predictive analytics is transforming all types of </a:t>
            </a:r>
            <a:r>
              <a:rPr lang="en-US" dirty="0" err="1">
                <a:solidFill>
                  <a:srgbClr val="000000"/>
                </a:solidFill>
                <a:latin typeface="Arial" panose="020B0604020202020204" pitchFamily="34" charset="0"/>
              </a:rPr>
              <a:t>organizati</a:t>
            </a:r>
            <a:r>
              <a:rPr lang="en-US" dirty="0">
                <a:solidFill>
                  <a:srgbClr val="000000"/>
                </a:solidFill>
                <a:latin typeface="Symbol" panose="05050102010706020507" pitchFamily="18" charset="2"/>
              </a:rPr>
              <a:t></a:t>
            </a:r>
            <a:r>
              <a:rPr lang="en-US" dirty="0">
                <a:solidFill>
                  <a:srgbClr val="000000"/>
                </a:solidFill>
                <a:latin typeface="Arial" panose="020B0604020202020204" pitchFamily="34" charset="0"/>
              </a:rPr>
              <a:t> Explain how analytics supports retail companies</a:t>
            </a:r>
          </a:p>
          <a:p>
            <a:r>
              <a:rPr lang="en-US" dirty="0">
                <a:solidFill>
                  <a:srgbClr val="000000"/>
                </a:solidFill>
                <a:latin typeface="Symbol" panose="05050102010706020507" pitchFamily="18" charset="2"/>
              </a:rPr>
              <a:t></a:t>
            </a:r>
            <a:r>
              <a:rPr lang="en-US" dirty="0">
                <a:solidFill>
                  <a:srgbClr val="000000"/>
                </a:solidFill>
                <a:latin typeface="Arial" panose="020B0604020202020204" pitchFamily="34" charset="0"/>
              </a:rPr>
              <a:t> Understand how analytics can reduce crime rates and accidents</a:t>
            </a:r>
          </a:p>
          <a:p>
            <a:r>
              <a:rPr lang="en-US" dirty="0">
                <a:solidFill>
                  <a:srgbClr val="000000"/>
                </a:solidFill>
                <a:latin typeface="Symbol" panose="05050102010706020507" pitchFamily="18" charset="2"/>
              </a:rPr>
              <a:t></a:t>
            </a:r>
            <a:r>
              <a:rPr lang="en-US" dirty="0">
                <a:solidFill>
                  <a:srgbClr val="000000"/>
                </a:solidFill>
                <a:latin typeface="Arial" panose="020B0604020202020204" pitchFamily="34" charset="0"/>
              </a:rPr>
              <a:t> Explain the use of analytics in law enforcement and insurance companies</a:t>
            </a:r>
            <a:r>
              <a:rPr lang="en-US" dirty="0">
                <a:solidFill>
                  <a:srgbClr val="000000"/>
                </a:solidFill>
                <a:latin typeface="Symbol" panose="05050102010706020507" pitchFamily="18" charset="2"/>
              </a:rPr>
              <a:t></a:t>
            </a:r>
            <a:r>
              <a:rPr lang="en-US" dirty="0">
                <a:solidFill>
                  <a:srgbClr val="000000"/>
                </a:solidFill>
                <a:latin typeface="Arial" panose="020B0604020202020204" pitchFamily="34" charset="0"/>
              </a:rPr>
              <a:t> Understand how analytics can affect the future of education </a:t>
            </a:r>
            <a:endParaRPr lang="en-US" sz="3200" dirty="0"/>
          </a:p>
        </p:txBody>
      </p:sp>
    </p:spTree>
    <p:extLst>
      <p:ext uri="{BB962C8B-B14F-4D97-AF65-F5344CB8AC3E}">
        <p14:creationId xmlns:p14="http://schemas.microsoft.com/office/powerpoint/2010/main" val="3433325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4D5D8-0691-4891-B434-A4799EE7EC23}"/>
              </a:ext>
            </a:extLst>
          </p:cNvPr>
          <p:cNvSpPr>
            <a:spLocks noGrp="1"/>
          </p:cNvSpPr>
          <p:nvPr>
            <p:ph type="title"/>
          </p:nvPr>
        </p:nvSpPr>
        <p:spPr/>
        <p:txBody>
          <a:bodyPr>
            <a:normAutofit/>
          </a:bodyPr>
          <a:lstStyle/>
          <a:p>
            <a:r>
              <a:rPr lang="en-US" sz="2800" b="1" dirty="0">
                <a:solidFill>
                  <a:srgbClr val="000000"/>
                </a:solidFill>
                <a:latin typeface="Arial" panose="020B0604020202020204" pitchFamily="34" charset="0"/>
              </a:rPr>
              <a:t>Unit 5. Case studies and solutions		Duration: 15 minutes </a:t>
            </a:r>
            <a:endParaRPr lang="en-US" sz="7200" dirty="0"/>
          </a:p>
        </p:txBody>
      </p:sp>
      <p:sp>
        <p:nvSpPr>
          <p:cNvPr id="3" name="Content Placeholder 2">
            <a:extLst>
              <a:ext uri="{FF2B5EF4-FFF2-40B4-BE49-F238E27FC236}">
                <a16:creationId xmlns:a16="http://schemas.microsoft.com/office/drawing/2014/main" id="{E068C62B-DDD4-49D4-8DBC-773FD706C02A}"/>
              </a:ext>
            </a:extLst>
          </p:cNvPr>
          <p:cNvSpPr>
            <a:spLocks noGrp="1"/>
          </p:cNvSpPr>
          <p:nvPr>
            <p:ph idx="1"/>
          </p:nvPr>
        </p:nvSpPr>
        <p:spPr/>
        <p:txBody>
          <a:bodyPr>
            <a:normAutofit lnSpcReduction="10000"/>
          </a:bodyPr>
          <a:lstStyle/>
          <a:p>
            <a:r>
              <a:rPr lang="en-US" dirty="0">
                <a:solidFill>
                  <a:srgbClr val="000000"/>
                </a:solidFill>
                <a:latin typeface="Arial" panose="020B0604020202020204" pitchFamily="34" charset="0"/>
              </a:rPr>
              <a:t>Overview This unit covers real case studies and solutions of the adoption of business analytics across the world.  </a:t>
            </a:r>
          </a:p>
          <a:p>
            <a:r>
              <a:rPr lang="en-US" dirty="0">
                <a:solidFill>
                  <a:srgbClr val="000000"/>
                </a:solidFill>
                <a:latin typeface="Arial" panose="020B0604020202020204" pitchFamily="34" charset="0"/>
              </a:rPr>
              <a:t>Learning objectives After completing this unit, you should be able to:</a:t>
            </a:r>
          </a:p>
          <a:p>
            <a:r>
              <a:rPr lang="en-US" dirty="0">
                <a:solidFill>
                  <a:srgbClr val="000000"/>
                </a:solidFill>
                <a:latin typeface="Symbol" panose="05050102010706020507" pitchFamily="18" charset="2"/>
              </a:rPr>
              <a:t></a:t>
            </a:r>
            <a:r>
              <a:rPr lang="en-US" dirty="0">
                <a:solidFill>
                  <a:srgbClr val="000000"/>
                </a:solidFill>
                <a:latin typeface="Arial" panose="020B0604020202020204" pitchFamily="34" charset="0"/>
              </a:rPr>
              <a:t> Understand the importance of business analytics</a:t>
            </a:r>
          </a:p>
          <a:p>
            <a:r>
              <a:rPr lang="en-US" dirty="0">
                <a:solidFill>
                  <a:srgbClr val="000000"/>
                </a:solidFill>
                <a:latin typeface="Symbol" panose="05050102010706020507" pitchFamily="18" charset="2"/>
              </a:rPr>
              <a:t></a:t>
            </a:r>
            <a:r>
              <a:rPr lang="en-US" dirty="0">
                <a:solidFill>
                  <a:srgbClr val="000000"/>
                </a:solidFill>
                <a:latin typeface="Arial" panose="020B0604020202020204" pitchFamily="34" charset="0"/>
              </a:rPr>
              <a:t> Comprehend how big data and analytics can help in understanding consumer/customer behavior</a:t>
            </a:r>
          </a:p>
          <a:p>
            <a:r>
              <a:rPr lang="en-US" dirty="0">
                <a:solidFill>
                  <a:srgbClr val="000000"/>
                </a:solidFill>
                <a:latin typeface="Symbol" panose="05050102010706020507" pitchFamily="18" charset="2"/>
              </a:rPr>
              <a:t></a:t>
            </a:r>
            <a:r>
              <a:rPr lang="en-US" dirty="0">
                <a:solidFill>
                  <a:srgbClr val="000000"/>
                </a:solidFill>
                <a:latin typeface="Arial" panose="020B0604020202020204" pitchFamily="34" charset="0"/>
              </a:rPr>
              <a:t> Explain how analytics can help manage assets</a:t>
            </a:r>
          </a:p>
          <a:p>
            <a:r>
              <a:rPr lang="en-US" dirty="0">
                <a:solidFill>
                  <a:srgbClr val="000000"/>
                </a:solidFill>
                <a:latin typeface="Symbol" panose="05050102010706020507" pitchFamily="18" charset="2"/>
              </a:rPr>
              <a:t></a:t>
            </a:r>
            <a:r>
              <a:rPr lang="en-US" dirty="0">
                <a:solidFill>
                  <a:srgbClr val="000000"/>
                </a:solidFill>
                <a:latin typeface="Arial" panose="020B0604020202020204" pitchFamily="34" charset="0"/>
              </a:rPr>
              <a:t> Understand how analytics can help combat fraud</a:t>
            </a:r>
          </a:p>
          <a:p>
            <a:r>
              <a:rPr lang="en-US" dirty="0">
                <a:solidFill>
                  <a:srgbClr val="000000"/>
                </a:solidFill>
                <a:latin typeface="Symbol" panose="05050102010706020507" pitchFamily="18" charset="2"/>
              </a:rPr>
              <a:t></a:t>
            </a:r>
            <a:r>
              <a:rPr lang="en-US" dirty="0">
                <a:solidFill>
                  <a:srgbClr val="000000"/>
                </a:solidFill>
                <a:latin typeface="Arial" panose="020B0604020202020204" pitchFamily="34" charset="0"/>
              </a:rPr>
              <a:t> Explain how analytics can help us to understand social sentiments </a:t>
            </a:r>
            <a:endParaRPr lang="en-US" sz="3200" dirty="0"/>
          </a:p>
        </p:txBody>
      </p:sp>
    </p:spTree>
    <p:extLst>
      <p:ext uri="{BB962C8B-B14F-4D97-AF65-F5344CB8AC3E}">
        <p14:creationId xmlns:p14="http://schemas.microsoft.com/office/powerpoint/2010/main" val="2657884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30EDB-93C2-4BB2-8F75-7DA9EA56F3F2}"/>
              </a:ext>
            </a:extLst>
          </p:cNvPr>
          <p:cNvSpPr>
            <a:spLocks noGrp="1"/>
          </p:cNvSpPr>
          <p:nvPr>
            <p:ph type="title"/>
          </p:nvPr>
        </p:nvSpPr>
        <p:spPr/>
        <p:txBody>
          <a:bodyPr>
            <a:normAutofit/>
          </a:bodyPr>
          <a:lstStyle/>
          <a:p>
            <a:r>
              <a:rPr lang="en-US" sz="3200" dirty="0">
                <a:solidFill>
                  <a:srgbClr val="000000"/>
                </a:solidFill>
                <a:latin typeface="Cambria" panose="02040503050406030204" pitchFamily="18" charset="0"/>
              </a:rPr>
              <a:t>Business Intelligence and Analytics 101		Duration: 1 hour</a:t>
            </a:r>
            <a:endParaRPr lang="en-US" sz="8000" dirty="0"/>
          </a:p>
        </p:txBody>
      </p:sp>
      <p:sp>
        <p:nvSpPr>
          <p:cNvPr id="3" name="Content Placeholder 2">
            <a:extLst>
              <a:ext uri="{FF2B5EF4-FFF2-40B4-BE49-F238E27FC236}">
                <a16:creationId xmlns:a16="http://schemas.microsoft.com/office/drawing/2014/main" id="{61D88E32-1776-4413-AA52-E37BAF21A246}"/>
              </a:ext>
            </a:extLst>
          </p:cNvPr>
          <p:cNvSpPr>
            <a:spLocks noGrp="1"/>
          </p:cNvSpPr>
          <p:nvPr>
            <p:ph idx="1"/>
          </p:nvPr>
        </p:nvSpPr>
        <p:spPr/>
        <p:txBody>
          <a:bodyPr>
            <a:normAutofit fontScale="92500" lnSpcReduction="10000"/>
          </a:bodyPr>
          <a:lstStyle/>
          <a:p>
            <a:r>
              <a:rPr lang="en-US" sz="2000" dirty="0">
                <a:solidFill>
                  <a:srgbClr val="000000"/>
                </a:solidFill>
                <a:latin typeface="Cambria" panose="02040503050406030204" pitchFamily="18" charset="0"/>
              </a:rPr>
              <a:t>Overview This course provides a collection of resources designed for participants to become familiar with business intelligence (BI) and analytics concepts. Participants will review materials to introduce themselves to terminology and practical business use cases for a high level understanding of BI and analytics. The course includes a pre-assessment for participants to measure their understanding of the content before taking the course, and a post-assessment for participants to gauge their learning after reviewing the materials. </a:t>
            </a:r>
          </a:p>
          <a:p>
            <a:r>
              <a:rPr lang="en-US" sz="2000" dirty="0">
                <a:solidFill>
                  <a:srgbClr val="000000"/>
                </a:solidFill>
                <a:latin typeface="Cambria" panose="02040503050406030204" pitchFamily="18" charset="0"/>
              </a:rPr>
              <a:t>Learning objectives After completing this course, you should be able to:</a:t>
            </a:r>
          </a:p>
          <a:p>
            <a:r>
              <a:rPr lang="en-US" sz="2000" dirty="0">
                <a:solidFill>
                  <a:srgbClr val="000000"/>
                </a:solidFill>
                <a:latin typeface="Symbol" panose="05050102010706020507" pitchFamily="18" charset="2"/>
              </a:rPr>
              <a:t></a:t>
            </a:r>
            <a:r>
              <a:rPr lang="en-US" sz="2000" dirty="0">
                <a:solidFill>
                  <a:srgbClr val="000000"/>
                </a:solidFill>
                <a:latin typeface="Arial" panose="020B0604020202020204" pitchFamily="34" charset="0"/>
              </a:rPr>
              <a:t> </a:t>
            </a:r>
            <a:r>
              <a:rPr lang="en-US" sz="2000" dirty="0">
                <a:solidFill>
                  <a:srgbClr val="000000"/>
                </a:solidFill>
                <a:latin typeface="Cambria" panose="02040503050406030204" pitchFamily="18" charset="0"/>
              </a:rPr>
              <a:t>Explain what is analytics</a:t>
            </a:r>
          </a:p>
          <a:p>
            <a:r>
              <a:rPr lang="en-US" sz="2000" dirty="0">
                <a:solidFill>
                  <a:srgbClr val="000000"/>
                </a:solidFill>
                <a:latin typeface="Symbol" panose="05050102010706020507" pitchFamily="18" charset="2"/>
              </a:rPr>
              <a:t></a:t>
            </a:r>
            <a:r>
              <a:rPr lang="en-US" sz="2000" dirty="0">
                <a:solidFill>
                  <a:srgbClr val="000000"/>
                </a:solidFill>
                <a:latin typeface="Arial" panose="020B0604020202020204" pitchFamily="34" charset="0"/>
              </a:rPr>
              <a:t> </a:t>
            </a:r>
            <a:r>
              <a:rPr lang="en-US" sz="2000" dirty="0">
                <a:solidFill>
                  <a:srgbClr val="000000"/>
                </a:solidFill>
                <a:latin typeface="Cambria" panose="02040503050406030204" pitchFamily="18" charset="0"/>
              </a:rPr>
              <a:t>Define various types of analytics</a:t>
            </a:r>
          </a:p>
          <a:p>
            <a:r>
              <a:rPr lang="en-US" sz="2000" dirty="0">
                <a:solidFill>
                  <a:srgbClr val="000000"/>
                </a:solidFill>
                <a:latin typeface="Symbol" panose="05050102010706020507" pitchFamily="18" charset="2"/>
              </a:rPr>
              <a:t></a:t>
            </a:r>
            <a:r>
              <a:rPr lang="en-US" sz="2000" dirty="0">
                <a:solidFill>
                  <a:srgbClr val="000000"/>
                </a:solidFill>
                <a:latin typeface="Arial" panose="020B0604020202020204" pitchFamily="34" charset="0"/>
              </a:rPr>
              <a:t> </a:t>
            </a:r>
            <a:r>
              <a:rPr lang="en-US" sz="2000" dirty="0">
                <a:solidFill>
                  <a:srgbClr val="000000"/>
                </a:solidFill>
                <a:latin typeface="Cambria" panose="02040503050406030204" pitchFamily="18" charset="0"/>
              </a:rPr>
              <a:t>Demonstrate how to apply analytics</a:t>
            </a:r>
          </a:p>
          <a:p>
            <a:r>
              <a:rPr lang="en-US" sz="2000" dirty="0">
                <a:solidFill>
                  <a:srgbClr val="000000"/>
                </a:solidFill>
                <a:latin typeface="Symbol" panose="05050102010706020507" pitchFamily="18" charset="2"/>
              </a:rPr>
              <a:t></a:t>
            </a:r>
            <a:r>
              <a:rPr lang="en-US" sz="2000" dirty="0">
                <a:solidFill>
                  <a:srgbClr val="000000"/>
                </a:solidFill>
                <a:latin typeface="Arial" panose="020B0604020202020204" pitchFamily="34" charset="0"/>
              </a:rPr>
              <a:t> </a:t>
            </a:r>
            <a:r>
              <a:rPr lang="en-US" sz="2000" dirty="0">
                <a:solidFill>
                  <a:srgbClr val="000000"/>
                </a:solidFill>
                <a:latin typeface="Cambria" panose="02040503050406030204" pitchFamily="18" charset="0"/>
              </a:rPr>
              <a:t>Describe business intelligence</a:t>
            </a:r>
          </a:p>
          <a:p>
            <a:r>
              <a:rPr lang="en-US" sz="2000" dirty="0">
                <a:solidFill>
                  <a:srgbClr val="000000"/>
                </a:solidFill>
                <a:latin typeface="Symbol" panose="05050102010706020507" pitchFamily="18" charset="2"/>
              </a:rPr>
              <a:t></a:t>
            </a:r>
            <a:r>
              <a:rPr lang="en-US" sz="2000" dirty="0">
                <a:solidFill>
                  <a:srgbClr val="000000"/>
                </a:solidFill>
                <a:latin typeface="Arial" panose="020B0604020202020204" pitchFamily="34" charset="0"/>
              </a:rPr>
              <a:t> </a:t>
            </a:r>
            <a:r>
              <a:rPr lang="en-US" sz="2000" dirty="0">
                <a:solidFill>
                  <a:srgbClr val="000000"/>
                </a:solidFill>
                <a:latin typeface="Cambria" panose="02040503050406030204" pitchFamily="18" charset="0"/>
              </a:rPr>
              <a:t>Demonstrate how to apply business intelligence </a:t>
            </a:r>
            <a:endParaRPr lang="en-US" sz="2800" dirty="0"/>
          </a:p>
        </p:txBody>
      </p:sp>
    </p:spTree>
    <p:extLst>
      <p:ext uri="{BB962C8B-B14F-4D97-AF65-F5344CB8AC3E}">
        <p14:creationId xmlns:p14="http://schemas.microsoft.com/office/powerpoint/2010/main" val="1138664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29E34-75E5-4A06-AE50-4EE4D8725BC0}"/>
              </a:ext>
            </a:extLst>
          </p:cNvPr>
          <p:cNvSpPr>
            <a:spLocks noGrp="1"/>
          </p:cNvSpPr>
          <p:nvPr>
            <p:ph type="title"/>
          </p:nvPr>
        </p:nvSpPr>
        <p:spPr/>
        <p:txBody>
          <a:bodyPr>
            <a:normAutofit/>
          </a:bodyPr>
          <a:lstStyle/>
          <a:p>
            <a:endParaRPr lang="en-US" sz="9600" dirty="0"/>
          </a:p>
        </p:txBody>
      </p:sp>
      <p:sp>
        <p:nvSpPr>
          <p:cNvPr id="3" name="Content Placeholder 2">
            <a:extLst>
              <a:ext uri="{FF2B5EF4-FFF2-40B4-BE49-F238E27FC236}">
                <a16:creationId xmlns:a16="http://schemas.microsoft.com/office/drawing/2014/main" id="{195EF95D-0158-4AB0-9E92-3881148B3181}"/>
              </a:ext>
            </a:extLst>
          </p:cNvPr>
          <p:cNvSpPr>
            <a:spLocks noGrp="1"/>
          </p:cNvSpPr>
          <p:nvPr>
            <p:ph idx="1"/>
          </p:nvPr>
        </p:nvSpPr>
        <p:spPr/>
        <p:txBody>
          <a:bodyPr>
            <a:normAutofit/>
          </a:bodyPr>
          <a:lstStyle/>
          <a:p>
            <a:pPr algn="ctr"/>
            <a:r>
              <a:rPr lang="en-US" sz="3200" b="1" dirty="0">
                <a:solidFill>
                  <a:srgbClr val="80197D"/>
                </a:solidFill>
                <a:latin typeface="Cambria" panose="02040503050406030204" pitchFamily="18" charset="0"/>
              </a:rPr>
              <a:t>MODULE III – PREDICTIVE ANALYTICS MODELER</a:t>
            </a:r>
            <a:endParaRPr lang="en-US" sz="3200" dirty="0"/>
          </a:p>
        </p:txBody>
      </p:sp>
    </p:spTree>
    <p:extLst>
      <p:ext uri="{BB962C8B-B14F-4D97-AF65-F5344CB8AC3E}">
        <p14:creationId xmlns:p14="http://schemas.microsoft.com/office/powerpoint/2010/main" val="2829386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78892-7FB2-4DF8-A996-6200B5BED345}"/>
              </a:ext>
            </a:extLst>
          </p:cNvPr>
          <p:cNvSpPr>
            <a:spLocks noGrp="1"/>
          </p:cNvSpPr>
          <p:nvPr>
            <p:ph type="title"/>
          </p:nvPr>
        </p:nvSpPr>
        <p:spPr/>
        <p:txBody>
          <a:bodyPr>
            <a:normAutofit/>
          </a:bodyPr>
          <a:lstStyle/>
          <a:p>
            <a:r>
              <a:rPr lang="en-US" sz="3600" dirty="0">
                <a:solidFill>
                  <a:srgbClr val="000000"/>
                </a:solidFill>
                <a:latin typeface="Cambria" panose="02040503050406030204" pitchFamily="18" charset="0"/>
              </a:rPr>
              <a:t>Unit 1. Introduction to data mining		Duration: 1 hour</a:t>
            </a:r>
            <a:r>
              <a:rPr lang="en-US" sz="3600" dirty="0">
                <a:solidFill>
                  <a:srgbClr val="FF0000"/>
                </a:solidFill>
                <a:latin typeface="Cambria" panose="02040503050406030204" pitchFamily="18" charset="0"/>
              </a:rPr>
              <a:t> </a:t>
            </a:r>
            <a:endParaRPr lang="en-US" sz="8800" dirty="0"/>
          </a:p>
        </p:txBody>
      </p:sp>
      <p:sp>
        <p:nvSpPr>
          <p:cNvPr id="3" name="Content Placeholder 2">
            <a:extLst>
              <a:ext uri="{FF2B5EF4-FFF2-40B4-BE49-F238E27FC236}">
                <a16:creationId xmlns:a16="http://schemas.microsoft.com/office/drawing/2014/main" id="{081A4B04-9904-44F8-B25A-AD0F320F6873}"/>
              </a:ext>
            </a:extLst>
          </p:cNvPr>
          <p:cNvSpPr>
            <a:spLocks noGrp="1"/>
          </p:cNvSpPr>
          <p:nvPr>
            <p:ph idx="1"/>
          </p:nvPr>
        </p:nvSpPr>
        <p:spPr/>
        <p:txBody>
          <a:bodyPr>
            <a:normAutofit fontScale="92500"/>
          </a:bodyPr>
          <a:lstStyle/>
          <a:p>
            <a:r>
              <a:rPr lang="en-US" sz="2800" b="1" dirty="0">
                <a:solidFill>
                  <a:srgbClr val="000000"/>
                </a:solidFill>
                <a:latin typeface="Cambria" panose="02040503050406030204" pitchFamily="18" charset="0"/>
              </a:rPr>
              <a:t>Overview In this unit, you will learn about data mining and its applications.</a:t>
            </a:r>
            <a:r>
              <a:rPr lang="en-US" sz="2800" b="1" dirty="0">
                <a:solidFill>
                  <a:srgbClr val="FF0000"/>
                </a:solidFill>
                <a:latin typeface="Cambria" panose="02040503050406030204" pitchFamily="18" charset="0"/>
              </a:rPr>
              <a:t> </a:t>
            </a:r>
          </a:p>
          <a:p>
            <a:r>
              <a:rPr lang="en-US" sz="2800" b="1" dirty="0">
                <a:solidFill>
                  <a:srgbClr val="000000"/>
                </a:solidFill>
                <a:latin typeface="Cambria" panose="02040503050406030204" pitchFamily="18" charset="0"/>
              </a:rPr>
              <a:t>Learning objectives After completing this unit, you should be able to: </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List two applications of data mining</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Explain the stages of the CRISP-DM process model</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Describe successful data-mining projects and the reasons why projects fail</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Describe the skills needed for data mining </a:t>
            </a:r>
            <a:endParaRPr lang="en-US" sz="3600" dirty="0"/>
          </a:p>
        </p:txBody>
      </p:sp>
    </p:spTree>
    <p:extLst>
      <p:ext uri="{BB962C8B-B14F-4D97-AF65-F5344CB8AC3E}">
        <p14:creationId xmlns:p14="http://schemas.microsoft.com/office/powerpoint/2010/main" val="985462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C8B1A-0541-479F-A635-B5E872AF8EFC}"/>
              </a:ext>
            </a:extLst>
          </p:cNvPr>
          <p:cNvSpPr>
            <a:spLocks noGrp="1"/>
          </p:cNvSpPr>
          <p:nvPr>
            <p:ph type="title"/>
          </p:nvPr>
        </p:nvSpPr>
        <p:spPr/>
        <p:txBody>
          <a:bodyPr>
            <a:normAutofit/>
          </a:bodyPr>
          <a:lstStyle/>
          <a:p>
            <a:r>
              <a:rPr lang="en-US" sz="3600" dirty="0">
                <a:solidFill>
                  <a:srgbClr val="000000"/>
                </a:solidFill>
                <a:latin typeface="Cambria" panose="02040503050406030204" pitchFamily="18" charset="0"/>
              </a:rPr>
              <a:t>Unit 2. Working with modeler		Duration: 1 hour</a:t>
            </a:r>
            <a:endParaRPr lang="en-US" sz="8800" dirty="0"/>
          </a:p>
        </p:txBody>
      </p:sp>
      <p:sp>
        <p:nvSpPr>
          <p:cNvPr id="3" name="Content Placeholder 2">
            <a:extLst>
              <a:ext uri="{FF2B5EF4-FFF2-40B4-BE49-F238E27FC236}">
                <a16:creationId xmlns:a16="http://schemas.microsoft.com/office/drawing/2014/main" id="{713D3EF5-D747-4801-BE44-799756E34730}"/>
              </a:ext>
            </a:extLst>
          </p:cNvPr>
          <p:cNvSpPr>
            <a:spLocks noGrp="1"/>
          </p:cNvSpPr>
          <p:nvPr>
            <p:ph idx="1"/>
          </p:nvPr>
        </p:nvSpPr>
        <p:spPr/>
        <p:txBody>
          <a:bodyPr>
            <a:normAutofit fontScale="92500" lnSpcReduction="10000"/>
          </a:bodyPr>
          <a:lstStyle/>
          <a:p>
            <a:r>
              <a:rPr lang="en-US" sz="2800" dirty="0">
                <a:solidFill>
                  <a:srgbClr val="000000"/>
                </a:solidFill>
                <a:latin typeface="Cambria" panose="02040503050406030204" pitchFamily="18" charset="0"/>
              </a:rPr>
              <a:t>Overview In this exercise, you will learn about objects such as streams and nodes and you will acquire experience with the software. </a:t>
            </a:r>
          </a:p>
          <a:p>
            <a:r>
              <a:rPr lang="en-US" sz="2800" dirty="0">
                <a:solidFill>
                  <a:srgbClr val="000000"/>
                </a:solidFill>
                <a:latin typeface="Cambria" panose="02040503050406030204" pitchFamily="18" charset="0"/>
              </a:rPr>
              <a:t>Learning objectives After completing this exercise, you should be able to:</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Describe the MODELER user-interface</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Work with nodes</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Run a stream or a part of a stream</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Open and save a stream</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Use the online Help </a:t>
            </a:r>
            <a:endParaRPr lang="en-US" sz="3600" dirty="0"/>
          </a:p>
        </p:txBody>
      </p:sp>
    </p:spTree>
    <p:extLst>
      <p:ext uri="{BB962C8B-B14F-4D97-AF65-F5344CB8AC3E}">
        <p14:creationId xmlns:p14="http://schemas.microsoft.com/office/powerpoint/2010/main" val="77404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B594C-5771-45D3-B848-78F02EFB86D2}"/>
              </a:ext>
            </a:extLst>
          </p:cNvPr>
          <p:cNvSpPr>
            <a:spLocks noGrp="1"/>
          </p:cNvSpPr>
          <p:nvPr>
            <p:ph type="title"/>
          </p:nvPr>
        </p:nvSpPr>
        <p:spPr>
          <a:xfrm>
            <a:off x="657606" y="251036"/>
            <a:ext cx="10772775" cy="377614"/>
          </a:xfrm>
        </p:spPr>
        <p:txBody>
          <a:bodyPr>
            <a:noAutofit/>
          </a:bodyPr>
          <a:lstStyle/>
          <a:p>
            <a:r>
              <a:rPr lang="en-US" sz="1100" dirty="0"/>
              <a:t>https://www.naukri.com/mba-analytics-data-analytics-predictive-modeling-jobs-in-bangalore-bengaluru?k=mba%2C%20analytics%2C%20data%20analytics%2C%20predictive%20modeling&amp;l=bangalore%2Fbengaluru&amp;experience=0</a:t>
            </a:r>
          </a:p>
        </p:txBody>
      </p:sp>
      <p:sp>
        <p:nvSpPr>
          <p:cNvPr id="3" name="Content Placeholder 2">
            <a:extLst>
              <a:ext uri="{FF2B5EF4-FFF2-40B4-BE49-F238E27FC236}">
                <a16:creationId xmlns:a16="http://schemas.microsoft.com/office/drawing/2014/main" id="{B0C0B5AF-28D0-47EB-8F3C-DE82C261A81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B01DBB15-D3E1-4140-856C-16CDE46B5E22}"/>
              </a:ext>
            </a:extLst>
          </p:cNvPr>
          <p:cNvPicPr>
            <a:picLocks noChangeAspect="1"/>
          </p:cNvPicPr>
          <p:nvPr/>
        </p:nvPicPr>
        <p:blipFill>
          <a:blip r:embed="rId2"/>
          <a:stretch>
            <a:fillRect/>
          </a:stretch>
        </p:blipFill>
        <p:spPr>
          <a:xfrm>
            <a:off x="328993" y="622511"/>
            <a:ext cx="11430000" cy="6858000"/>
          </a:xfrm>
          <a:prstGeom prst="rect">
            <a:avLst/>
          </a:prstGeom>
        </p:spPr>
      </p:pic>
    </p:spTree>
    <p:extLst>
      <p:ext uri="{BB962C8B-B14F-4D97-AF65-F5344CB8AC3E}">
        <p14:creationId xmlns:p14="http://schemas.microsoft.com/office/powerpoint/2010/main" val="1758458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75F50-F043-4467-9D02-B89FFFC1116B}"/>
              </a:ext>
            </a:extLst>
          </p:cNvPr>
          <p:cNvSpPr>
            <a:spLocks noGrp="1"/>
          </p:cNvSpPr>
          <p:nvPr>
            <p:ph type="title"/>
          </p:nvPr>
        </p:nvSpPr>
        <p:spPr/>
        <p:txBody>
          <a:bodyPr>
            <a:normAutofit/>
          </a:bodyPr>
          <a:lstStyle/>
          <a:p>
            <a:r>
              <a:rPr lang="en-US" sz="3200" dirty="0">
                <a:solidFill>
                  <a:srgbClr val="000000"/>
                </a:solidFill>
                <a:latin typeface="Cambria" panose="02040503050406030204" pitchFamily="18" charset="0"/>
              </a:rPr>
              <a:t>Exercise 2. Working with modeler		Duration: 45 minutes</a:t>
            </a:r>
            <a:endParaRPr lang="en-US" sz="8000" dirty="0"/>
          </a:p>
        </p:txBody>
      </p:sp>
      <p:sp>
        <p:nvSpPr>
          <p:cNvPr id="3" name="Content Placeholder 2">
            <a:extLst>
              <a:ext uri="{FF2B5EF4-FFF2-40B4-BE49-F238E27FC236}">
                <a16:creationId xmlns:a16="http://schemas.microsoft.com/office/drawing/2014/main" id="{9DF9157D-C78F-4D44-83CB-7C718DAA3C8A}"/>
              </a:ext>
            </a:extLst>
          </p:cNvPr>
          <p:cNvSpPr>
            <a:spLocks noGrp="1"/>
          </p:cNvSpPr>
          <p:nvPr>
            <p:ph idx="1"/>
          </p:nvPr>
        </p:nvSpPr>
        <p:spPr/>
        <p:txBody>
          <a:bodyPr>
            <a:normAutofit/>
          </a:bodyPr>
          <a:lstStyle/>
          <a:p>
            <a:r>
              <a:rPr lang="en-US" sz="3200" dirty="0">
                <a:solidFill>
                  <a:srgbClr val="000000"/>
                </a:solidFill>
                <a:latin typeface="Cambria" panose="02040503050406030204" pitchFamily="18" charset="0"/>
              </a:rPr>
              <a:t>Overview In this exercise, you will learn about MODELER’s user-interface to create streams.</a:t>
            </a:r>
          </a:p>
          <a:p>
            <a:r>
              <a:rPr lang="en-US" sz="3200" dirty="0">
                <a:solidFill>
                  <a:srgbClr val="000000"/>
                </a:solidFill>
                <a:latin typeface="Cambria" panose="02040503050406030204" pitchFamily="18" charset="0"/>
              </a:rPr>
              <a:t>Learning objectives After completing this exercise, you should be able to: </a:t>
            </a:r>
          </a:p>
          <a:p>
            <a:r>
              <a:rPr lang="en-US" sz="3200" dirty="0">
                <a:solidFill>
                  <a:srgbClr val="000000"/>
                </a:solidFill>
                <a:latin typeface="Symbol" panose="05050102010706020507" pitchFamily="18" charset="2"/>
              </a:rPr>
              <a:t></a:t>
            </a:r>
            <a:r>
              <a:rPr lang="en-US" sz="3200" dirty="0">
                <a:solidFill>
                  <a:srgbClr val="000000"/>
                </a:solidFill>
                <a:latin typeface="Arial" panose="020B0604020202020204" pitchFamily="34" charset="0"/>
              </a:rPr>
              <a:t> </a:t>
            </a:r>
            <a:r>
              <a:rPr lang="en-US" sz="3200" dirty="0">
                <a:solidFill>
                  <a:srgbClr val="000000"/>
                </a:solidFill>
                <a:latin typeface="Cambria" panose="02040503050406030204" pitchFamily="18" charset="0"/>
              </a:rPr>
              <a:t>Create streams</a:t>
            </a:r>
          </a:p>
          <a:p>
            <a:r>
              <a:rPr lang="en-US" sz="3200" dirty="0">
                <a:solidFill>
                  <a:srgbClr val="000000"/>
                </a:solidFill>
                <a:latin typeface="Symbol" panose="05050102010706020507" pitchFamily="18" charset="2"/>
              </a:rPr>
              <a:t></a:t>
            </a:r>
            <a:r>
              <a:rPr lang="en-US" sz="3200" dirty="0">
                <a:solidFill>
                  <a:srgbClr val="000000"/>
                </a:solidFill>
                <a:latin typeface="Arial" panose="020B0604020202020204" pitchFamily="34" charset="0"/>
              </a:rPr>
              <a:t> </a:t>
            </a:r>
            <a:r>
              <a:rPr lang="en-US" sz="3200" dirty="0">
                <a:solidFill>
                  <a:srgbClr val="000000"/>
                </a:solidFill>
                <a:latin typeface="Cambria" panose="02040503050406030204" pitchFamily="18" charset="0"/>
              </a:rPr>
              <a:t>Change streams</a:t>
            </a:r>
          </a:p>
          <a:p>
            <a:r>
              <a:rPr lang="en-US" sz="3200" dirty="0">
                <a:solidFill>
                  <a:srgbClr val="000000"/>
                </a:solidFill>
                <a:latin typeface="Symbol" panose="05050102010706020507" pitchFamily="18" charset="2"/>
              </a:rPr>
              <a:t></a:t>
            </a:r>
            <a:r>
              <a:rPr lang="en-US" sz="3200" dirty="0">
                <a:solidFill>
                  <a:srgbClr val="000000"/>
                </a:solidFill>
                <a:latin typeface="Arial" panose="020B0604020202020204" pitchFamily="34" charset="0"/>
              </a:rPr>
              <a:t> </a:t>
            </a:r>
            <a:r>
              <a:rPr lang="en-US" sz="3200" dirty="0">
                <a:solidFill>
                  <a:srgbClr val="000000"/>
                </a:solidFill>
                <a:latin typeface="Cambria" panose="02040503050406030204" pitchFamily="18" charset="0"/>
              </a:rPr>
              <a:t>Generate a select node from the Table output </a:t>
            </a:r>
            <a:endParaRPr lang="en-US" sz="4000" dirty="0"/>
          </a:p>
        </p:txBody>
      </p:sp>
    </p:spTree>
    <p:extLst>
      <p:ext uri="{BB962C8B-B14F-4D97-AF65-F5344CB8AC3E}">
        <p14:creationId xmlns:p14="http://schemas.microsoft.com/office/powerpoint/2010/main" val="3948922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98200-AC06-48DE-A271-B3A5B5A54A90}"/>
              </a:ext>
            </a:extLst>
          </p:cNvPr>
          <p:cNvSpPr>
            <a:spLocks noGrp="1"/>
          </p:cNvSpPr>
          <p:nvPr>
            <p:ph type="title"/>
          </p:nvPr>
        </p:nvSpPr>
        <p:spPr/>
        <p:txBody>
          <a:bodyPr>
            <a:normAutofit/>
          </a:bodyPr>
          <a:lstStyle/>
          <a:p>
            <a:r>
              <a:rPr lang="en-US" sz="2800" dirty="0">
                <a:solidFill>
                  <a:srgbClr val="000000"/>
                </a:solidFill>
                <a:latin typeface="Cambria" panose="02040503050406030204" pitchFamily="18" charset="0"/>
              </a:rPr>
              <a:t>Exercise 3. Working with modeler (workshop)		Duration: 1 hour</a:t>
            </a:r>
            <a:r>
              <a:rPr lang="en-US" sz="2800" dirty="0">
                <a:solidFill>
                  <a:srgbClr val="FF0000"/>
                </a:solidFill>
                <a:latin typeface="Cambria" panose="02040503050406030204" pitchFamily="18" charset="0"/>
              </a:rPr>
              <a:t> </a:t>
            </a:r>
            <a:endParaRPr lang="en-US" sz="7200" dirty="0"/>
          </a:p>
        </p:txBody>
      </p:sp>
      <p:sp>
        <p:nvSpPr>
          <p:cNvPr id="3" name="Content Placeholder 2">
            <a:extLst>
              <a:ext uri="{FF2B5EF4-FFF2-40B4-BE49-F238E27FC236}">
                <a16:creationId xmlns:a16="http://schemas.microsoft.com/office/drawing/2014/main" id="{FE7E2B15-210E-43DA-BD0C-49C5B38CCDC0}"/>
              </a:ext>
            </a:extLst>
          </p:cNvPr>
          <p:cNvSpPr>
            <a:spLocks noGrp="1"/>
          </p:cNvSpPr>
          <p:nvPr>
            <p:ph idx="1"/>
          </p:nvPr>
        </p:nvSpPr>
        <p:spPr/>
        <p:txBody>
          <a:bodyPr>
            <a:normAutofit lnSpcReduction="10000"/>
          </a:bodyPr>
          <a:lstStyle/>
          <a:p>
            <a:r>
              <a:rPr lang="en-US" sz="2800" dirty="0">
                <a:solidFill>
                  <a:srgbClr val="000000"/>
                </a:solidFill>
                <a:latin typeface="Cambria" panose="02040503050406030204" pitchFamily="18" charset="0"/>
              </a:rPr>
              <a:t>Overview In this exercise, you will learn how to build and run streams.</a:t>
            </a:r>
          </a:p>
          <a:p>
            <a:r>
              <a:rPr lang="en-US" sz="2800" dirty="0">
                <a:solidFill>
                  <a:srgbClr val="000000"/>
                </a:solidFill>
                <a:latin typeface="Cambria" panose="02040503050406030204" pitchFamily="18" charset="0"/>
              </a:rPr>
              <a:t>Learning objectives After completing this exercise, you should be able to: </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Create a stream that reads data and exports data to Microsoft Excel</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Change and save a stream.</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Create a new stream from an existing stream.</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Make a stream neat using a </a:t>
            </a:r>
            <a:r>
              <a:rPr lang="en-US" sz="2800" dirty="0" err="1">
                <a:solidFill>
                  <a:srgbClr val="000000"/>
                </a:solidFill>
                <a:latin typeface="Cambria" panose="02040503050406030204" pitchFamily="18" charset="0"/>
              </a:rPr>
              <a:t>SuperNode</a:t>
            </a:r>
            <a:r>
              <a:rPr lang="en-US" sz="2800" dirty="0">
                <a:solidFill>
                  <a:srgbClr val="000000"/>
                </a:solidFill>
                <a:latin typeface="Cambria" panose="02040503050406030204" pitchFamily="18" charset="0"/>
              </a:rPr>
              <a:t> </a:t>
            </a:r>
            <a:endParaRPr lang="en-US" sz="3600" dirty="0"/>
          </a:p>
        </p:txBody>
      </p:sp>
    </p:spTree>
    <p:extLst>
      <p:ext uri="{BB962C8B-B14F-4D97-AF65-F5344CB8AC3E}">
        <p14:creationId xmlns:p14="http://schemas.microsoft.com/office/powerpoint/2010/main" val="1193528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AC1BB-763A-4C67-ABF8-7A1077E9F5A3}"/>
              </a:ext>
            </a:extLst>
          </p:cNvPr>
          <p:cNvSpPr>
            <a:spLocks noGrp="1"/>
          </p:cNvSpPr>
          <p:nvPr>
            <p:ph type="title"/>
          </p:nvPr>
        </p:nvSpPr>
        <p:spPr/>
        <p:txBody>
          <a:bodyPr>
            <a:normAutofit/>
          </a:bodyPr>
          <a:lstStyle/>
          <a:p>
            <a:r>
              <a:rPr lang="en-US" sz="3600" dirty="0">
                <a:solidFill>
                  <a:srgbClr val="000000"/>
                </a:solidFill>
                <a:latin typeface="Cambria" panose="02040503050406030204" pitchFamily="18" charset="0"/>
              </a:rPr>
              <a:t>Unit 3. A Data-mining tour		Duration: 1 hour </a:t>
            </a:r>
            <a:endParaRPr lang="en-US" sz="8800" dirty="0"/>
          </a:p>
        </p:txBody>
      </p:sp>
      <p:sp>
        <p:nvSpPr>
          <p:cNvPr id="3" name="Content Placeholder 2">
            <a:extLst>
              <a:ext uri="{FF2B5EF4-FFF2-40B4-BE49-F238E27FC236}">
                <a16:creationId xmlns:a16="http://schemas.microsoft.com/office/drawing/2014/main" id="{A5BD7520-51BF-4D9B-A00C-F90D4D62ADE7}"/>
              </a:ext>
            </a:extLst>
          </p:cNvPr>
          <p:cNvSpPr>
            <a:spLocks noGrp="1"/>
          </p:cNvSpPr>
          <p:nvPr>
            <p:ph idx="1"/>
          </p:nvPr>
        </p:nvSpPr>
        <p:spPr/>
        <p:txBody>
          <a:bodyPr>
            <a:normAutofit lnSpcReduction="10000"/>
          </a:bodyPr>
          <a:lstStyle/>
          <a:p>
            <a:r>
              <a:rPr lang="en-US" sz="3200" dirty="0">
                <a:solidFill>
                  <a:srgbClr val="000000"/>
                </a:solidFill>
                <a:latin typeface="Cambria" panose="02040503050406030204" pitchFamily="18" charset="0"/>
              </a:rPr>
              <a:t>Overview In this unit you will learn about building a model and then applying that model to future cases of a data-mining project.  </a:t>
            </a:r>
          </a:p>
          <a:p>
            <a:r>
              <a:rPr lang="en-US" sz="3200" dirty="0">
                <a:solidFill>
                  <a:srgbClr val="000000"/>
                </a:solidFill>
                <a:latin typeface="Cambria" panose="02040503050406030204" pitchFamily="18" charset="0"/>
              </a:rPr>
              <a:t>Learning objectives After completing this unit, you should be able to:</a:t>
            </a:r>
          </a:p>
          <a:p>
            <a:r>
              <a:rPr lang="en-US" sz="3200" dirty="0">
                <a:solidFill>
                  <a:srgbClr val="000000"/>
                </a:solidFill>
                <a:latin typeface="Symbol" panose="05050102010706020507" pitchFamily="18" charset="2"/>
              </a:rPr>
              <a:t></a:t>
            </a:r>
            <a:r>
              <a:rPr lang="en-US" sz="3200" dirty="0">
                <a:solidFill>
                  <a:srgbClr val="000000"/>
                </a:solidFill>
                <a:latin typeface="Arial" panose="020B0604020202020204" pitchFamily="34" charset="0"/>
              </a:rPr>
              <a:t> Explain the basic framework of a data-mining project</a:t>
            </a:r>
          </a:p>
          <a:p>
            <a:r>
              <a:rPr lang="en-US" sz="3200" dirty="0">
                <a:solidFill>
                  <a:srgbClr val="000000"/>
                </a:solidFill>
                <a:latin typeface="Symbol" panose="05050102010706020507" pitchFamily="18" charset="2"/>
              </a:rPr>
              <a:t></a:t>
            </a:r>
            <a:r>
              <a:rPr lang="en-US" sz="3200" dirty="0">
                <a:solidFill>
                  <a:srgbClr val="000000"/>
                </a:solidFill>
                <a:latin typeface="Arial" panose="020B0604020202020204" pitchFamily="34" charset="0"/>
              </a:rPr>
              <a:t> Build a model</a:t>
            </a:r>
          </a:p>
          <a:p>
            <a:r>
              <a:rPr lang="en-US" sz="3200" dirty="0">
                <a:solidFill>
                  <a:srgbClr val="000000"/>
                </a:solidFill>
                <a:latin typeface="Symbol" panose="05050102010706020507" pitchFamily="18" charset="2"/>
              </a:rPr>
              <a:t></a:t>
            </a:r>
            <a:r>
              <a:rPr lang="en-US" sz="3200" dirty="0">
                <a:solidFill>
                  <a:srgbClr val="000000"/>
                </a:solidFill>
                <a:latin typeface="Arial" panose="020B0604020202020204" pitchFamily="34" charset="0"/>
              </a:rPr>
              <a:t> Deploy a model </a:t>
            </a:r>
            <a:endParaRPr lang="en-US" sz="4000" dirty="0"/>
          </a:p>
        </p:txBody>
      </p:sp>
    </p:spTree>
    <p:extLst>
      <p:ext uri="{BB962C8B-B14F-4D97-AF65-F5344CB8AC3E}">
        <p14:creationId xmlns:p14="http://schemas.microsoft.com/office/powerpoint/2010/main" val="3220183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58CB2-070A-40E1-BA54-81FA81078276}"/>
              </a:ext>
            </a:extLst>
          </p:cNvPr>
          <p:cNvSpPr>
            <a:spLocks noGrp="1"/>
          </p:cNvSpPr>
          <p:nvPr>
            <p:ph type="title"/>
          </p:nvPr>
        </p:nvSpPr>
        <p:spPr/>
        <p:txBody>
          <a:bodyPr>
            <a:normAutofit/>
          </a:bodyPr>
          <a:lstStyle/>
          <a:p>
            <a:r>
              <a:rPr lang="pt-BR" sz="3200" dirty="0">
                <a:solidFill>
                  <a:srgbClr val="000000"/>
                </a:solidFill>
                <a:latin typeface="Cambria" panose="02040503050406030204" pitchFamily="18" charset="0"/>
              </a:rPr>
              <a:t>Exercise 4. A Data-mining tour		</a:t>
            </a:r>
            <a:r>
              <a:rPr lang="en-US" sz="3200" dirty="0">
                <a:solidFill>
                  <a:srgbClr val="000000"/>
                </a:solidFill>
                <a:latin typeface="Cambria" panose="02040503050406030204" pitchFamily="18" charset="0"/>
              </a:rPr>
              <a:t>Duration: 45 minutes</a:t>
            </a:r>
            <a:endParaRPr lang="en-US" sz="8000" dirty="0"/>
          </a:p>
        </p:txBody>
      </p:sp>
      <p:sp>
        <p:nvSpPr>
          <p:cNvPr id="3" name="Content Placeholder 2">
            <a:extLst>
              <a:ext uri="{FF2B5EF4-FFF2-40B4-BE49-F238E27FC236}">
                <a16:creationId xmlns:a16="http://schemas.microsoft.com/office/drawing/2014/main" id="{FA823E4E-B97E-450D-AF0C-7E2F3EC4E651}"/>
              </a:ext>
            </a:extLst>
          </p:cNvPr>
          <p:cNvSpPr>
            <a:spLocks noGrp="1"/>
          </p:cNvSpPr>
          <p:nvPr>
            <p:ph idx="1"/>
          </p:nvPr>
        </p:nvSpPr>
        <p:spPr/>
        <p:txBody>
          <a:bodyPr>
            <a:normAutofit/>
          </a:bodyPr>
          <a:lstStyle/>
          <a:p>
            <a:r>
              <a:rPr lang="en-US" sz="3200" dirty="0">
                <a:solidFill>
                  <a:srgbClr val="000000"/>
                </a:solidFill>
                <a:latin typeface="Cambria" panose="02040503050406030204" pitchFamily="18" charset="0"/>
              </a:rPr>
              <a:t>Overview In this exercise, you are working as a data miner for a telecommunications firm and have to identify customers who are likely to churn. </a:t>
            </a:r>
          </a:p>
          <a:p>
            <a:r>
              <a:rPr lang="en-US" sz="3200" dirty="0">
                <a:solidFill>
                  <a:srgbClr val="000000"/>
                </a:solidFill>
                <a:latin typeface="Cambria" panose="02040503050406030204" pitchFamily="18" charset="0"/>
              </a:rPr>
              <a:t>Learning objectives After completing this exercise, you should be able to:</a:t>
            </a:r>
          </a:p>
          <a:p>
            <a:r>
              <a:rPr lang="en-US" sz="3200" dirty="0">
                <a:solidFill>
                  <a:srgbClr val="000000"/>
                </a:solidFill>
                <a:latin typeface="Symbol" panose="05050102010706020507" pitchFamily="18" charset="2"/>
              </a:rPr>
              <a:t></a:t>
            </a:r>
            <a:r>
              <a:rPr lang="en-US" sz="3200" dirty="0">
                <a:solidFill>
                  <a:srgbClr val="000000"/>
                </a:solidFill>
                <a:latin typeface="Arial" panose="020B0604020202020204" pitchFamily="34" charset="0"/>
              </a:rPr>
              <a:t> </a:t>
            </a:r>
            <a:r>
              <a:rPr lang="en-US" sz="3200" dirty="0">
                <a:solidFill>
                  <a:srgbClr val="000000"/>
                </a:solidFill>
                <a:latin typeface="Cambria" panose="02040503050406030204" pitchFamily="18" charset="0"/>
              </a:rPr>
              <a:t>Build a model using historical data</a:t>
            </a:r>
          </a:p>
          <a:p>
            <a:r>
              <a:rPr lang="en-US" sz="3200" dirty="0">
                <a:solidFill>
                  <a:srgbClr val="000000"/>
                </a:solidFill>
                <a:latin typeface="Symbol" panose="05050102010706020507" pitchFamily="18" charset="2"/>
              </a:rPr>
              <a:t></a:t>
            </a:r>
            <a:r>
              <a:rPr lang="en-US" sz="3200" dirty="0">
                <a:solidFill>
                  <a:srgbClr val="000000"/>
                </a:solidFill>
                <a:latin typeface="Arial" panose="020B0604020202020204" pitchFamily="34" charset="0"/>
              </a:rPr>
              <a:t> </a:t>
            </a:r>
            <a:r>
              <a:rPr lang="en-US" sz="3200" dirty="0">
                <a:solidFill>
                  <a:srgbClr val="000000"/>
                </a:solidFill>
                <a:latin typeface="Cambria" panose="02040503050406030204" pitchFamily="18" charset="0"/>
              </a:rPr>
              <a:t>Deploy the model </a:t>
            </a:r>
            <a:endParaRPr lang="en-US" sz="4000" dirty="0"/>
          </a:p>
        </p:txBody>
      </p:sp>
    </p:spTree>
    <p:extLst>
      <p:ext uri="{BB962C8B-B14F-4D97-AF65-F5344CB8AC3E}">
        <p14:creationId xmlns:p14="http://schemas.microsoft.com/office/powerpoint/2010/main" val="33516551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7DEB1-5DF8-49B5-8FC7-CFC47221AE0B}"/>
              </a:ext>
            </a:extLst>
          </p:cNvPr>
          <p:cNvSpPr>
            <a:spLocks noGrp="1"/>
          </p:cNvSpPr>
          <p:nvPr>
            <p:ph type="title"/>
          </p:nvPr>
        </p:nvSpPr>
        <p:spPr/>
        <p:txBody>
          <a:bodyPr>
            <a:normAutofit/>
          </a:bodyPr>
          <a:lstStyle/>
          <a:p>
            <a:r>
              <a:rPr lang="en-US" sz="2800" dirty="0">
                <a:solidFill>
                  <a:srgbClr val="000000"/>
                </a:solidFill>
                <a:latin typeface="Cambria" panose="02040503050406030204" pitchFamily="18" charset="0"/>
              </a:rPr>
              <a:t>Exercise 5. A Data-mining tour (Workshop)		Duration: 1 hour </a:t>
            </a:r>
            <a:endParaRPr lang="en-US" sz="7200" dirty="0"/>
          </a:p>
        </p:txBody>
      </p:sp>
      <p:sp>
        <p:nvSpPr>
          <p:cNvPr id="3" name="Content Placeholder 2">
            <a:extLst>
              <a:ext uri="{FF2B5EF4-FFF2-40B4-BE49-F238E27FC236}">
                <a16:creationId xmlns:a16="http://schemas.microsoft.com/office/drawing/2014/main" id="{DF411E54-258A-4899-8131-DE26076B2740}"/>
              </a:ext>
            </a:extLst>
          </p:cNvPr>
          <p:cNvSpPr>
            <a:spLocks noGrp="1"/>
          </p:cNvSpPr>
          <p:nvPr>
            <p:ph idx="1"/>
          </p:nvPr>
        </p:nvSpPr>
        <p:spPr/>
        <p:txBody>
          <a:bodyPr>
            <a:normAutofit fontScale="92500" lnSpcReduction="10000"/>
          </a:bodyPr>
          <a:lstStyle/>
          <a:p>
            <a:r>
              <a:rPr lang="en-US" sz="2800" dirty="0">
                <a:solidFill>
                  <a:srgbClr val="000000"/>
                </a:solidFill>
                <a:latin typeface="Cambria" panose="02040503050406030204" pitchFamily="18" charset="0"/>
              </a:rPr>
              <a:t>Overview In this exercise, you will learn to build a model using data of a test mailing and select groups with high response rates in the customer database.  </a:t>
            </a:r>
          </a:p>
          <a:p>
            <a:r>
              <a:rPr lang="en-US" sz="2800" dirty="0">
                <a:solidFill>
                  <a:srgbClr val="000000"/>
                </a:solidFill>
                <a:latin typeface="Cambria" panose="02040503050406030204" pitchFamily="18" charset="0"/>
              </a:rPr>
              <a:t>Learning objectives After completing this unit, you should be able to:</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Explore the data</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Select modeling data</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Build a CHAID model</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Interpret of the fields added by model nugget</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Explore the results </a:t>
            </a:r>
            <a:endParaRPr lang="en-US" sz="3600" dirty="0"/>
          </a:p>
        </p:txBody>
      </p:sp>
    </p:spTree>
    <p:extLst>
      <p:ext uri="{BB962C8B-B14F-4D97-AF65-F5344CB8AC3E}">
        <p14:creationId xmlns:p14="http://schemas.microsoft.com/office/powerpoint/2010/main" val="25324931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41C61-3CAD-40C9-8FDC-7770163EE1E2}"/>
              </a:ext>
            </a:extLst>
          </p:cNvPr>
          <p:cNvSpPr>
            <a:spLocks noGrp="1"/>
          </p:cNvSpPr>
          <p:nvPr>
            <p:ph type="title"/>
          </p:nvPr>
        </p:nvSpPr>
        <p:spPr/>
        <p:txBody>
          <a:bodyPr>
            <a:normAutofit/>
          </a:bodyPr>
          <a:lstStyle/>
          <a:p>
            <a:r>
              <a:rPr lang="en-US" sz="3200" dirty="0">
                <a:solidFill>
                  <a:srgbClr val="000000"/>
                </a:solidFill>
                <a:latin typeface="Cambria" panose="02040503050406030204" pitchFamily="18" charset="0"/>
              </a:rPr>
              <a:t>Unit 4. Collecting initial data			Duration: 1 hour </a:t>
            </a:r>
            <a:endParaRPr lang="en-US" sz="8000" dirty="0"/>
          </a:p>
        </p:txBody>
      </p:sp>
      <p:sp>
        <p:nvSpPr>
          <p:cNvPr id="3" name="Content Placeholder 2">
            <a:extLst>
              <a:ext uri="{FF2B5EF4-FFF2-40B4-BE49-F238E27FC236}">
                <a16:creationId xmlns:a16="http://schemas.microsoft.com/office/drawing/2014/main" id="{739B30FF-7ED7-4287-B16F-69033AD95733}"/>
              </a:ext>
            </a:extLst>
          </p:cNvPr>
          <p:cNvSpPr>
            <a:spLocks noGrp="1"/>
          </p:cNvSpPr>
          <p:nvPr>
            <p:ph idx="1"/>
          </p:nvPr>
        </p:nvSpPr>
        <p:spPr/>
        <p:txBody>
          <a:bodyPr>
            <a:normAutofit fontScale="85000" lnSpcReduction="10000"/>
          </a:bodyPr>
          <a:lstStyle/>
          <a:p>
            <a:r>
              <a:rPr lang="en-US" sz="2800" dirty="0">
                <a:solidFill>
                  <a:srgbClr val="000000"/>
                </a:solidFill>
                <a:latin typeface="Cambria" panose="02040503050406030204" pitchFamily="18" charset="0"/>
              </a:rPr>
              <a:t>Overview In this exercise, you will learn how to collect initial data. You will also learn how to describe data. </a:t>
            </a:r>
          </a:p>
          <a:p>
            <a:r>
              <a:rPr lang="en-US" sz="2800" dirty="0">
                <a:solidFill>
                  <a:srgbClr val="000000"/>
                </a:solidFill>
                <a:latin typeface="Cambria" panose="02040503050406030204" pitchFamily="18" charset="0"/>
              </a:rPr>
              <a:t>Learning objectives After completing this exercise, you should be able to:</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Explain the concepts of data structure, unit of analysis, field storage and field </a:t>
            </a:r>
          </a:p>
          <a:p>
            <a:r>
              <a:rPr lang="en-US" sz="2800" dirty="0">
                <a:solidFill>
                  <a:srgbClr val="000000"/>
                </a:solidFill>
                <a:latin typeface="Cambria" panose="02040503050406030204" pitchFamily="18" charset="0"/>
              </a:rPr>
              <a:t>measurement level</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Import Microsoft Excel files</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Import text files</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Import from databases</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Export data to various formats </a:t>
            </a:r>
            <a:endParaRPr lang="en-US" sz="3600" dirty="0"/>
          </a:p>
        </p:txBody>
      </p:sp>
    </p:spTree>
    <p:extLst>
      <p:ext uri="{BB962C8B-B14F-4D97-AF65-F5344CB8AC3E}">
        <p14:creationId xmlns:p14="http://schemas.microsoft.com/office/powerpoint/2010/main" val="4242550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1A0FA-7D48-441E-8AAE-BAECCB7BC6BF}"/>
              </a:ext>
            </a:extLst>
          </p:cNvPr>
          <p:cNvSpPr>
            <a:spLocks noGrp="1"/>
          </p:cNvSpPr>
          <p:nvPr>
            <p:ph type="title"/>
          </p:nvPr>
        </p:nvSpPr>
        <p:spPr/>
        <p:txBody>
          <a:bodyPr>
            <a:normAutofit/>
          </a:bodyPr>
          <a:lstStyle/>
          <a:p>
            <a:r>
              <a:rPr lang="en-US" sz="3600" dirty="0">
                <a:solidFill>
                  <a:srgbClr val="000000"/>
                </a:solidFill>
                <a:latin typeface="Cambria" panose="02040503050406030204" pitchFamily="18" charset="0"/>
              </a:rPr>
              <a:t>Exercise 6. Collecting initial data	Duration: 45 minutes </a:t>
            </a:r>
            <a:endParaRPr lang="en-US" sz="8800" dirty="0"/>
          </a:p>
        </p:txBody>
      </p:sp>
      <p:sp>
        <p:nvSpPr>
          <p:cNvPr id="3" name="Content Placeholder 2">
            <a:extLst>
              <a:ext uri="{FF2B5EF4-FFF2-40B4-BE49-F238E27FC236}">
                <a16:creationId xmlns:a16="http://schemas.microsoft.com/office/drawing/2014/main" id="{102D6606-B5F9-4D11-8B38-E00D560702F1}"/>
              </a:ext>
            </a:extLst>
          </p:cNvPr>
          <p:cNvSpPr>
            <a:spLocks noGrp="1"/>
          </p:cNvSpPr>
          <p:nvPr>
            <p:ph idx="1"/>
          </p:nvPr>
        </p:nvSpPr>
        <p:spPr/>
        <p:txBody>
          <a:bodyPr>
            <a:normAutofit/>
          </a:bodyPr>
          <a:lstStyle/>
          <a:p>
            <a:r>
              <a:rPr lang="en-US" sz="2800" dirty="0">
                <a:solidFill>
                  <a:srgbClr val="000000"/>
                </a:solidFill>
                <a:latin typeface="Cambria" panose="02040503050406030204" pitchFamily="18" charset="0"/>
              </a:rPr>
              <a:t>Overview In this exercise you will learn how to import data from various data sources and report on the unit of analysis and fields’ measurement levels. </a:t>
            </a:r>
          </a:p>
          <a:p>
            <a:r>
              <a:rPr lang="en-US" sz="2800" dirty="0">
                <a:solidFill>
                  <a:srgbClr val="000000"/>
                </a:solidFill>
                <a:latin typeface="Cambria" panose="02040503050406030204" pitchFamily="18" charset="0"/>
              </a:rPr>
              <a:t>Learning objectives After completing this exercise, you should be able to:</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Import a Microsoft Excel file</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Import a text file</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Set fields’ measurement levels </a:t>
            </a:r>
            <a:endParaRPr lang="en-US" sz="3600" dirty="0"/>
          </a:p>
        </p:txBody>
      </p:sp>
    </p:spTree>
    <p:extLst>
      <p:ext uri="{BB962C8B-B14F-4D97-AF65-F5344CB8AC3E}">
        <p14:creationId xmlns:p14="http://schemas.microsoft.com/office/powerpoint/2010/main" val="40309378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78882-CCE1-49FB-82C2-DD0A1B648149}"/>
              </a:ext>
            </a:extLst>
          </p:cNvPr>
          <p:cNvSpPr>
            <a:spLocks noGrp="1"/>
          </p:cNvSpPr>
          <p:nvPr>
            <p:ph type="title"/>
          </p:nvPr>
        </p:nvSpPr>
        <p:spPr/>
        <p:txBody>
          <a:bodyPr>
            <a:normAutofit/>
          </a:bodyPr>
          <a:lstStyle/>
          <a:p>
            <a:r>
              <a:rPr lang="en-US" sz="2800" dirty="0">
                <a:solidFill>
                  <a:srgbClr val="000000"/>
                </a:solidFill>
                <a:latin typeface="Cambria" panose="02040503050406030204" pitchFamily="18" charset="0"/>
              </a:rPr>
              <a:t>Exercise 7. Collecting initial data (workshop)		Duration: 1 hour</a:t>
            </a:r>
            <a:endParaRPr lang="en-US" sz="7200" dirty="0"/>
          </a:p>
        </p:txBody>
      </p:sp>
      <p:sp>
        <p:nvSpPr>
          <p:cNvPr id="3" name="Content Placeholder 2">
            <a:extLst>
              <a:ext uri="{FF2B5EF4-FFF2-40B4-BE49-F238E27FC236}">
                <a16:creationId xmlns:a16="http://schemas.microsoft.com/office/drawing/2014/main" id="{5BD7D35F-57E7-47BE-AC3F-C17648F74B7F}"/>
              </a:ext>
            </a:extLst>
          </p:cNvPr>
          <p:cNvSpPr>
            <a:spLocks noGrp="1"/>
          </p:cNvSpPr>
          <p:nvPr>
            <p:ph idx="1"/>
          </p:nvPr>
        </p:nvSpPr>
        <p:spPr/>
        <p:txBody>
          <a:bodyPr>
            <a:normAutofit fontScale="92500"/>
          </a:bodyPr>
          <a:lstStyle/>
          <a:p>
            <a:r>
              <a:rPr lang="en-US" sz="2800" dirty="0">
                <a:solidFill>
                  <a:srgbClr val="000000"/>
                </a:solidFill>
                <a:latin typeface="Cambria" panose="02040503050406030204" pitchFamily="18" charset="0"/>
              </a:rPr>
              <a:t>Overview In this exercise you are working for a company selling sports products. You will import the company’s data files and build a model to identify groups with high response rates.  </a:t>
            </a:r>
          </a:p>
          <a:p>
            <a:r>
              <a:rPr lang="en-US" sz="2800" dirty="0">
                <a:solidFill>
                  <a:srgbClr val="000000"/>
                </a:solidFill>
                <a:latin typeface="Cambria" panose="02040503050406030204" pitchFamily="18" charset="0"/>
              </a:rPr>
              <a:t>Learning objectives After completing this exercise, you should be able to:</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Import data</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Determine the unit of analysis</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Determine relationships between datasets</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Set measurement levels </a:t>
            </a:r>
            <a:endParaRPr lang="en-US" sz="3600" dirty="0"/>
          </a:p>
        </p:txBody>
      </p:sp>
    </p:spTree>
    <p:extLst>
      <p:ext uri="{BB962C8B-B14F-4D97-AF65-F5344CB8AC3E}">
        <p14:creationId xmlns:p14="http://schemas.microsoft.com/office/powerpoint/2010/main" val="3800810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933EC-8F1C-45F3-9DEB-2845DC1254C1}"/>
              </a:ext>
            </a:extLst>
          </p:cNvPr>
          <p:cNvSpPr>
            <a:spLocks noGrp="1"/>
          </p:cNvSpPr>
          <p:nvPr>
            <p:ph type="title"/>
          </p:nvPr>
        </p:nvSpPr>
        <p:spPr/>
        <p:txBody>
          <a:bodyPr>
            <a:normAutofit/>
          </a:bodyPr>
          <a:lstStyle/>
          <a:p>
            <a:r>
              <a:rPr lang="en-US" sz="3200" dirty="0">
                <a:solidFill>
                  <a:srgbClr val="000000"/>
                </a:solidFill>
                <a:latin typeface="Cambria" panose="02040503050406030204" pitchFamily="18" charset="0"/>
              </a:rPr>
              <a:t>Unit 5. Understanding your data		Duration: 1 hour </a:t>
            </a:r>
            <a:endParaRPr lang="en-US" sz="8000" dirty="0"/>
          </a:p>
        </p:txBody>
      </p:sp>
      <p:sp>
        <p:nvSpPr>
          <p:cNvPr id="3" name="Content Placeholder 2">
            <a:extLst>
              <a:ext uri="{FF2B5EF4-FFF2-40B4-BE49-F238E27FC236}">
                <a16:creationId xmlns:a16="http://schemas.microsoft.com/office/drawing/2014/main" id="{D516F51D-9E12-4FC1-97B6-D393823EE774}"/>
              </a:ext>
            </a:extLst>
          </p:cNvPr>
          <p:cNvSpPr>
            <a:spLocks noGrp="1"/>
          </p:cNvSpPr>
          <p:nvPr>
            <p:ph idx="1"/>
          </p:nvPr>
        </p:nvSpPr>
        <p:spPr/>
        <p:txBody>
          <a:bodyPr>
            <a:normAutofit fontScale="92500" lnSpcReduction="10000"/>
          </a:bodyPr>
          <a:lstStyle/>
          <a:p>
            <a:r>
              <a:rPr lang="en-US" sz="3200" dirty="0">
                <a:solidFill>
                  <a:srgbClr val="000000"/>
                </a:solidFill>
                <a:latin typeface="Cambria" panose="02040503050406030204" pitchFamily="18" charset="0"/>
              </a:rPr>
              <a:t>Overview In this exercise, you will learn how to explore data and assess it’s quality.</a:t>
            </a:r>
          </a:p>
          <a:p>
            <a:r>
              <a:rPr lang="en-US" sz="3200" dirty="0">
                <a:solidFill>
                  <a:srgbClr val="000000"/>
                </a:solidFill>
                <a:latin typeface="Cambria" panose="02040503050406030204" pitchFamily="18" charset="0"/>
              </a:rPr>
              <a:t>Learning objectives After completing this exercise, you should be able to: </a:t>
            </a:r>
          </a:p>
          <a:p>
            <a:r>
              <a:rPr lang="en-US" sz="3200" dirty="0">
                <a:solidFill>
                  <a:srgbClr val="000000"/>
                </a:solidFill>
                <a:latin typeface="Symbol" panose="05050102010706020507" pitchFamily="18" charset="2"/>
              </a:rPr>
              <a:t></a:t>
            </a:r>
            <a:r>
              <a:rPr lang="en-US" sz="3200" dirty="0">
                <a:solidFill>
                  <a:srgbClr val="000000"/>
                </a:solidFill>
                <a:latin typeface="Arial" panose="020B0604020202020204" pitchFamily="34" charset="0"/>
              </a:rPr>
              <a:t> </a:t>
            </a:r>
            <a:r>
              <a:rPr lang="en-US" sz="3200" dirty="0">
                <a:solidFill>
                  <a:srgbClr val="000000"/>
                </a:solidFill>
                <a:latin typeface="Cambria" panose="02040503050406030204" pitchFamily="18" charset="0"/>
              </a:rPr>
              <a:t>Audit the data</a:t>
            </a:r>
          </a:p>
          <a:p>
            <a:r>
              <a:rPr lang="en-US" sz="3200" dirty="0">
                <a:solidFill>
                  <a:srgbClr val="000000"/>
                </a:solidFill>
                <a:latin typeface="Symbol" panose="05050102010706020507" pitchFamily="18" charset="2"/>
              </a:rPr>
              <a:t></a:t>
            </a:r>
            <a:r>
              <a:rPr lang="en-US" sz="3200" dirty="0">
                <a:solidFill>
                  <a:srgbClr val="000000"/>
                </a:solidFill>
                <a:latin typeface="Arial" panose="020B0604020202020204" pitchFamily="34" charset="0"/>
              </a:rPr>
              <a:t> </a:t>
            </a:r>
            <a:r>
              <a:rPr lang="en-US" sz="3200" dirty="0">
                <a:solidFill>
                  <a:srgbClr val="000000"/>
                </a:solidFill>
                <a:latin typeface="Cambria" panose="02040503050406030204" pitchFamily="18" charset="0"/>
              </a:rPr>
              <a:t>Explain how to check for invalid values</a:t>
            </a:r>
          </a:p>
          <a:p>
            <a:r>
              <a:rPr lang="en-US" sz="3200" dirty="0">
                <a:solidFill>
                  <a:srgbClr val="000000"/>
                </a:solidFill>
                <a:latin typeface="Symbol" panose="05050102010706020507" pitchFamily="18" charset="2"/>
              </a:rPr>
              <a:t></a:t>
            </a:r>
            <a:r>
              <a:rPr lang="en-US" sz="3200" dirty="0">
                <a:solidFill>
                  <a:srgbClr val="000000"/>
                </a:solidFill>
                <a:latin typeface="Arial" panose="020B0604020202020204" pitchFamily="34" charset="0"/>
              </a:rPr>
              <a:t> </a:t>
            </a:r>
            <a:r>
              <a:rPr lang="en-US" sz="3200" dirty="0">
                <a:solidFill>
                  <a:srgbClr val="000000"/>
                </a:solidFill>
                <a:latin typeface="Cambria" panose="02040503050406030204" pitchFamily="18" charset="0"/>
              </a:rPr>
              <a:t>Take action for invalid values</a:t>
            </a:r>
          </a:p>
          <a:p>
            <a:r>
              <a:rPr lang="en-US" sz="3200" dirty="0">
                <a:solidFill>
                  <a:srgbClr val="000000"/>
                </a:solidFill>
                <a:latin typeface="Symbol" panose="05050102010706020507" pitchFamily="18" charset="2"/>
              </a:rPr>
              <a:t></a:t>
            </a:r>
            <a:r>
              <a:rPr lang="en-US" sz="3200" dirty="0">
                <a:solidFill>
                  <a:srgbClr val="000000"/>
                </a:solidFill>
                <a:latin typeface="Arial" panose="020B0604020202020204" pitchFamily="34" charset="0"/>
              </a:rPr>
              <a:t> </a:t>
            </a:r>
            <a:r>
              <a:rPr lang="en-US" sz="3200" dirty="0">
                <a:solidFill>
                  <a:srgbClr val="000000"/>
                </a:solidFill>
                <a:latin typeface="Cambria" panose="02040503050406030204" pitchFamily="18" charset="0"/>
              </a:rPr>
              <a:t>Explain how to define blanks</a:t>
            </a:r>
            <a:endParaRPr lang="en-US" sz="4000" dirty="0"/>
          </a:p>
        </p:txBody>
      </p:sp>
    </p:spTree>
    <p:extLst>
      <p:ext uri="{BB962C8B-B14F-4D97-AF65-F5344CB8AC3E}">
        <p14:creationId xmlns:p14="http://schemas.microsoft.com/office/powerpoint/2010/main" val="8057423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4736B-E1AB-4C12-A34B-E24E6B3EF8E3}"/>
              </a:ext>
            </a:extLst>
          </p:cNvPr>
          <p:cNvSpPr>
            <a:spLocks noGrp="1"/>
          </p:cNvSpPr>
          <p:nvPr>
            <p:ph type="title"/>
          </p:nvPr>
        </p:nvSpPr>
        <p:spPr/>
        <p:txBody>
          <a:bodyPr>
            <a:normAutofit/>
          </a:bodyPr>
          <a:lstStyle/>
          <a:p>
            <a:r>
              <a:rPr lang="en-US" sz="3200" dirty="0">
                <a:solidFill>
                  <a:srgbClr val="000000"/>
                </a:solidFill>
                <a:latin typeface="Cambria" panose="02040503050406030204" pitchFamily="18" charset="0"/>
              </a:rPr>
              <a:t>Exercise 8. Understanding your data		Duration: 1 hour</a:t>
            </a:r>
            <a:endParaRPr lang="en-US" sz="8000" dirty="0"/>
          </a:p>
        </p:txBody>
      </p:sp>
      <p:sp>
        <p:nvSpPr>
          <p:cNvPr id="3" name="Content Placeholder 2">
            <a:extLst>
              <a:ext uri="{FF2B5EF4-FFF2-40B4-BE49-F238E27FC236}">
                <a16:creationId xmlns:a16="http://schemas.microsoft.com/office/drawing/2014/main" id="{48F2D813-A379-4587-AA88-257F521A9A9F}"/>
              </a:ext>
            </a:extLst>
          </p:cNvPr>
          <p:cNvSpPr>
            <a:spLocks noGrp="1"/>
          </p:cNvSpPr>
          <p:nvPr>
            <p:ph idx="1"/>
          </p:nvPr>
        </p:nvSpPr>
        <p:spPr/>
        <p:txBody>
          <a:bodyPr>
            <a:normAutofit/>
          </a:bodyPr>
          <a:lstStyle/>
          <a:p>
            <a:r>
              <a:rPr lang="en-US" sz="2800" dirty="0">
                <a:solidFill>
                  <a:srgbClr val="000000"/>
                </a:solidFill>
                <a:latin typeface="Cambria" panose="02040503050406030204" pitchFamily="18" charset="0"/>
              </a:rPr>
              <a:t>Overview In this exercise, you will handle a case study where you will import data and later assess its quality. </a:t>
            </a:r>
          </a:p>
          <a:p>
            <a:r>
              <a:rPr lang="en-US" sz="2800" dirty="0">
                <a:solidFill>
                  <a:srgbClr val="000000"/>
                </a:solidFill>
                <a:latin typeface="Cambria" panose="02040503050406030204" pitchFamily="18" charset="0"/>
              </a:rPr>
              <a:t>Learning objectives After completing this exercise, you should be able to:</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Audit the data</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Define valid values and take action</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Declare blank values </a:t>
            </a:r>
            <a:endParaRPr lang="en-US" sz="3600" dirty="0"/>
          </a:p>
        </p:txBody>
      </p:sp>
    </p:spTree>
    <p:extLst>
      <p:ext uri="{BB962C8B-B14F-4D97-AF65-F5344CB8AC3E}">
        <p14:creationId xmlns:p14="http://schemas.microsoft.com/office/powerpoint/2010/main" val="1557821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F80C1-A9A9-4FC4-845E-46FF97185D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8C3BE3-CE90-4E53-807F-A7D8AB8B0E85}"/>
              </a:ext>
            </a:extLst>
          </p:cNvPr>
          <p:cNvSpPr>
            <a:spLocks noGrp="1"/>
          </p:cNvSpPr>
          <p:nvPr>
            <p:ph idx="1"/>
          </p:nvPr>
        </p:nvSpPr>
        <p:spPr/>
        <p:txBody>
          <a:bodyPr>
            <a:normAutofit/>
          </a:bodyPr>
          <a:lstStyle/>
          <a:p>
            <a:pPr algn="ctr"/>
            <a:r>
              <a:rPr lang="en-US" sz="3200" b="1" dirty="0">
                <a:solidFill>
                  <a:srgbClr val="80197D"/>
                </a:solidFill>
                <a:latin typeface="Cambria" panose="02040503050406030204" pitchFamily="18" charset="0"/>
              </a:rPr>
              <a:t>MODULE I – ANALYTICS OVERVIEW </a:t>
            </a:r>
            <a:endParaRPr lang="en-US" sz="4000" dirty="0"/>
          </a:p>
        </p:txBody>
      </p:sp>
    </p:spTree>
    <p:extLst>
      <p:ext uri="{BB962C8B-B14F-4D97-AF65-F5344CB8AC3E}">
        <p14:creationId xmlns:p14="http://schemas.microsoft.com/office/powerpoint/2010/main" val="27481614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7DC9C-D3F1-418A-923E-9020EF987DD1}"/>
              </a:ext>
            </a:extLst>
          </p:cNvPr>
          <p:cNvSpPr>
            <a:spLocks noGrp="1"/>
          </p:cNvSpPr>
          <p:nvPr>
            <p:ph type="title"/>
          </p:nvPr>
        </p:nvSpPr>
        <p:spPr/>
        <p:txBody>
          <a:bodyPr>
            <a:normAutofit/>
          </a:bodyPr>
          <a:lstStyle/>
          <a:p>
            <a:r>
              <a:rPr lang="en-US" sz="2800" dirty="0">
                <a:solidFill>
                  <a:srgbClr val="000000"/>
                </a:solidFill>
                <a:latin typeface="Cambria" panose="02040503050406030204" pitchFamily="18" charset="0"/>
              </a:rPr>
              <a:t>Exercise 9. Understanding your data (Workshop)		Duration: 1 hour</a:t>
            </a:r>
            <a:endParaRPr lang="en-US" sz="7200" dirty="0"/>
          </a:p>
        </p:txBody>
      </p:sp>
      <p:sp>
        <p:nvSpPr>
          <p:cNvPr id="3" name="Content Placeholder 2">
            <a:extLst>
              <a:ext uri="{FF2B5EF4-FFF2-40B4-BE49-F238E27FC236}">
                <a16:creationId xmlns:a16="http://schemas.microsoft.com/office/drawing/2014/main" id="{B810A7AB-B0A0-4978-B6BE-08587194A3F5}"/>
              </a:ext>
            </a:extLst>
          </p:cNvPr>
          <p:cNvSpPr>
            <a:spLocks noGrp="1"/>
          </p:cNvSpPr>
          <p:nvPr>
            <p:ph idx="1"/>
          </p:nvPr>
        </p:nvSpPr>
        <p:spPr/>
        <p:txBody>
          <a:bodyPr>
            <a:normAutofit lnSpcReduction="10000"/>
          </a:bodyPr>
          <a:lstStyle/>
          <a:p>
            <a:r>
              <a:rPr lang="en-US" sz="3200" dirty="0">
                <a:solidFill>
                  <a:srgbClr val="000000"/>
                </a:solidFill>
                <a:latin typeface="Cambria" panose="02040503050406030204" pitchFamily="18" charset="0"/>
              </a:rPr>
              <a:t>Overview In this unit, you will learn how to examine a company’s datasets, and take corrective action where needed. </a:t>
            </a:r>
          </a:p>
          <a:p>
            <a:r>
              <a:rPr lang="en-US" sz="3200" dirty="0">
                <a:solidFill>
                  <a:srgbClr val="000000"/>
                </a:solidFill>
                <a:latin typeface="Cambria" panose="02040503050406030204" pitchFamily="18" charset="0"/>
              </a:rPr>
              <a:t>Learning objectives After completing this unit, you should be able to:</a:t>
            </a:r>
          </a:p>
          <a:p>
            <a:r>
              <a:rPr lang="en-US" sz="3200" dirty="0">
                <a:solidFill>
                  <a:srgbClr val="000000"/>
                </a:solidFill>
                <a:latin typeface="Symbol" panose="05050102010706020507" pitchFamily="18" charset="2"/>
              </a:rPr>
              <a:t></a:t>
            </a:r>
            <a:r>
              <a:rPr lang="en-US" sz="3200" dirty="0">
                <a:solidFill>
                  <a:srgbClr val="000000"/>
                </a:solidFill>
                <a:latin typeface="Arial" panose="020B0604020202020204" pitchFamily="34" charset="0"/>
              </a:rPr>
              <a:t> Explore the data</a:t>
            </a:r>
          </a:p>
          <a:p>
            <a:r>
              <a:rPr lang="en-US" sz="3200" dirty="0">
                <a:solidFill>
                  <a:srgbClr val="000000"/>
                </a:solidFill>
                <a:latin typeface="Symbol" panose="05050102010706020507" pitchFamily="18" charset="2"/>
              </a:rPr>
              <a:t></a:t>
            </a:r>
            <a:r>
              <a:rPr lang="en-US" sz="3200" dirty="0">
                <a:solidFill>
                  <a:srgbClr val="000000"/>
                </a:solidFill>
                <a:latin typeface="Arial" panose="020B0604020202020204" pitchFamily="34" charset="0"/>
              </a:rPr>
              <a:t> Set ranges and take action</a:t>
            </a:r>
          </a:p>
          <a:p>
            <a:r>
              <a:rPr lang="en-US" sz="3200" dirty="0">
                <a:solidFill>
                  <a:srgbClr val="000000"/>
                </a:solidFill>
                <a:latin typeface="Symbol" panose="05050102010706020507" pitchFamily="18" charset="2"/>
              </a:rPr>
              <a:t></a:t>
            </a:r>
            <a:r>
              <a:rPr lang="en-US" sz="3200" dirty="0">
                <a:solidFill>
                  <a:srgbClr val="000000"/>
                </a:solidFill>
                <a:latin typeface="Arial" panose="020B0604020202020204" pitchFamily="34" charset="0"/>
              </a:rPr>
              <a:t> Declare blanks</a:t>
            </a:r>
            <a:endParaRPr lang="en-US" sz="4000" dirty="0"/>
          </a:p>
        </p:txBody>
      </p:sp>
    </p:spTree>
    <p:extLst>
      <p:ext uri="{BB962C8B-B14F-4D97-AF65-F5344CB8AC3E}">
        <p14:creationId xmlns:p14="http://schemas.microsoft.com/office/powerpoint/2010/main" val="29396759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E9743-170D-42B9-B17A-B7B87BB4F9B7}"/>
              </a:ext>
            </a:extLst>
          </p:cNvPr>
          <p:cNvSpPr>
            <a:spLocks noGrp="1"/>
          </p:cNvSpPr>
          <p:nvPr>
            <p:ph type="title"/>
          </p:nvPr>
        </p:nvSpPr>
        <p:spPr/>
        <p:txBody>
          <a:bodyPr>
            <a:normAutofit/>
          </a:bodyPr>
          <a:lstStyle/>
          <a:p>
            <a:r>
              <a:rPr lang="en-US" sz="3200" dirty="0">
                <a:solidFill>
                  <a:srgbClr val="000000"/>
                </a:solidFill>
                <a:latin typeface="Cambria" panose="02040503050406030204" pitchFamily="18" charset="0"/>
              </a:rPr>
              <a:t>Unit 6. Setting the unit of analysis		Duration: 1 hour</a:t>
            </a:r>
            <a:endParaRPr lang="en-US" sz="8000" dirty="0"/>
          </a:p>
        </p:txBody>
      </p:sp>
      <p:sp>
        <p:nvSpPr>
          <p:cNvPr id="3" name="Content Placeholder 2">
            <a:extLst>
              <a:ext uri="{FF2B5EF4-FFF2-40B4-BE49-F238E27FC236}">
                <a16:creationId xmlns:a16="http://schemas.microsoft.com/office/drawing/2014/main" id="{F6A68E0D-BF0B-40E3-9293-905BC43547E1}"/>
              </a:ext>
            </a:extLst>
          </p:cNvPr>
          <p:cNvSpPr>
            <a:spLocks noGrp="1"/>
          </p:cNvSpPr>
          <p:nvPr>
            <p:ph idx="1"/>
          </p:nvPr>
        </p:nvSpPr>
        <p:spPr/>
        <p:txBody>
          <a:bodyPr>
            <a:normAutofit/>
          </a:bodyPr>
          <a:lstStyle/>
          <a:p>
            <a:r>
              <a:rPr lang="en-US" sz="2800" dirty="0">
                <a:solidFill>
                  <a:srgbClr val="000000"/>
                </a:solidFill>
                <a:latin typeface="Cambria" panose="02040503050406030204" pitchFamily="18" charset="0"/>
              </a:rPr>
              <a:t>Overview In this exercise, you will learn how to set unit of analysis in three different methods.</a:t>
            </a:r>
          </a:p>
          <a:p>
            <a:r>
              <a:rPr lang="en-US" sz="2800" dirty="0">
                <a:solidFill>
                  <a:srgbClr val="000000"/>
                </a:solidFill>
                <a:latin typeface="Cambria" panose="02040503050406030204" pitchFamily="18" charset="0"/>
              </a:rPr>
              <a:t>Learning objectives After completing this exercise, you should be able to: </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Set the unit of analysis by removing duplicate records</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Set the unit of analysis by aggregating records</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Set the unit of analysis by expanding a categorical field into a series of flag fields </a:t>
            </a:r>
            <a:endParaRPr lang="en-US" sz="3600" dirty="0"/>
          </a:p>
        </p:txBody>
      </p:sp>
    </p:spTree>
    <p:extLst>
      <p:ext uri="{BB962C8B-B14F-4D97-AF65-F5344CB8AC3E}">
        <p14:creationId xmlns:p14="http://schemas.microsoft.com/office/powerpoint/2010/main" val="17190302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954AD-8DAB-4E06-BC04-2067487F3BCE}"/>
              </a:ext>
            </a:extLst>
          </p:cNvPr>
          <p:cNvSpPr>
            <a:spLocks noGrp="1"/>
          </p:cNvSpPr>
          <p:nvPr>
            <p:ph type="title"/>
          </p:nvPr>
        </p:nvSpPr>
        <p:spPr/>
        <p:txBody>
          <a:bodyPr>
            <a:normAutofit/>
          </a:bodyPr>
          <a:lstStyle/>
          <a:p>
            <a:r>
              <a:rPr lang="en-US" sz="2800" dirty="0">
                <a:solidFill>
                  <a:srgbClr val="000000"/>
                </a:solidFill>
                <a:latin typeface="Cambria" panose="02040503050406030204" pitchFamily="18" charset="0"/>
              </a:rPr>
              <a:t>Exercise 10. Setting the unit of analysis		Duration: 45 minutes</a:t>
            </a:r>
            <a:endParaRPr lang="en-US" sz="7200" dirty="0"/>
          </a:p>
        </p:txBody>
      </p:sp>
      <p:sp>
        <p:nvSpPr>
          <p:cNvPr id="3" name="Content Placeholder 2">
            <a:extLst>
              <a:ext uri="{FF2B5EF4-FFF2-40B4-BE49-F238E27FC236}">
                <a16:creationId xmlns:a16="http://schemas.microsoft.com/office/drawing/2014/main" id="{AA0C5719-5EBA-4083-A02A-B4AA2D494FB6}"/>
              </a:ext>
            </a:extLst>
          </p:cNvPr>
          <p:cNvSpPr>
            <a:spLocks noGrp="1"/>
          </p:cNvSpPr>
          <p:nvPr>
            <p:ph idx="1"/>
          </p:nvPr>
        </p:nvSpPr>
        <p:spPr/>
        <p:txBody>
          <a:bodyPr>
            <a:normAutofit lnSpcReduction="10000"/>
          </a:bodyPr>
          <a:lstStyle/>
          <a:p>
            <a:r>
              <a:rPr lang="en-US" sz="3200" dirty="0">
                <a:solidFill>
                  <a:srgbClr val="000000"/>
                </a:solidFill>
                <a:latin typeface="Cambria" panose="02040503050406030204" pitchFamily="18" charset="0"/>
              </a:rPr>
              <a:t>Overview In this exercise, you will learn how to remove duplicate records from a customer dataset. You will also learn how to transform a transactional dataset into a dataset that has one record per customer. </a:t>
            </a:r>
          </a:p>
          <a:p>
            <a:r>
              <a:rPr lang="en-US" sz="3200" dirty="0">
                <a:solidFill>
                  <a:srgbClr val="000000"/>
                </a:solidFill>
                <a:latin typeface="Cambria" panose="02040503050406030204" pitchFamily="18" charset="0"/>
              </a:rPr>
              <a:t>Learning objectives After completing this exercise, you should be able to:</a:t>
            </a:r>
          </a:p>
          <a:p>
            <a:r>
              <a:rPr lang="en-US" sz="3200" dirty="0">
                <a:solidFill>
                  <a:srgbClr val="000000"/>
                </a:solidFill>
                <a:latin typeface="Symbol" panose="05050102010706020507" pitchFamily="18" charset="2"/>
              </a:rPr>
              <a:t></a:t>
            </a:r>
            <a:r>
              <a:rPr lang="en-US" sz="3200" dirty="0">
                <a:solidFill>
                  <a:srgbClr val="000000"/>
                </a:solidFill>
                <a:latin typeface="Arial" panose="020B0604020202020204" pitchFamily="34" charset="0"/>
              </a:rPr>
              <a:t> </a:t>
            </a:r>
            <a:r>
              <a:rPr lang="en-US" sz="3200" dirty="0">
                <a:solidFill>
                  <a:srgbClr val="000000"/>
                </a:solidFill>
                <a:latin typeface="Cambria" panose="02040503050406030204" pitchFamily="18" charset="0"/>
              </a:rPr>
              <a:t>Cleanse data by removing duplicate records</a:t>
            </a:r>
          </a:p>
          <a:p>
            <a:r>
              <a:rPr lang="en-US" sz="3200" dirty="0">
                <a:solidFill>
                  <a:srgbClr val="000000"/>
                </a:solidFill>
                <a:latin typeface="Symbol" panose="05050102010706020507" pitchFamily="18" charset="2"/>
              </a:rPr>
              <a:t></a:t>
            </a:r>
            <a:r>
              <a:rPr lang="en-US" sz="3200" dirty="0">
                <a:solidFill>
                  <a:srgbClr val="000000"/>
                </a:solidFill>
                <a:latin typeface="Arial" panose="020B0604020202020204" pitchFamily="34" charset="0"/>
              </a:rPr>
              <a:t> </a:t>
            </a:r>
            <a:r>
              <a:rPr lang="en-US" sz="3200" dirty="0">
                <a:solidFill>
                  <a:srgbClr val="000000"/>
                </a:solidFill>
                <a:latin typeface="Cambria" panose="02040503050406030204" pitchFamily="18" charset="0"/>
              </a:rPr>
              <a:t>Expand a categorical field into a series of flag fields </a:t>
            </a:r>
            <a:endParaRPr lang="en-US" sz="4000" dirty="0"/>
          </a:p>
        </p:txBody>
      </p:sp>
    </p:spTree>
    <p:extLst>
      <p:ext uri="{BB962C8B-B14F-4D97-AF65-F5344CB8AC3E}">
        <p14:creationId xmlns:p14="http://schemas.microsoft.com/office/powerpoint/2010/main" val="19435374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134DA-6B37-4398-B157-E3E0652538D9}"/>
              </a:ext>
            </a:extLst>
          </p:cNvPr>
          <p:cNvSpPr>
            <a:spLocks noGrp="1"/>
          </p:cNvSpPr>
          <p:nvPr>
            <p:ph type="title"/>
          </p:nvPr>
        </p:nvSpPr>
        <p:spPr/>
        <p:txBody>
          <a:bodyPr>
            <a:normAutofit/>
          </a:bodyPr>
          <a:lstStyle/>
          <a:p>
            <a:r>
              <a:rPr lang="en-US" sz="2800" dirty="0">
                <a:solidFill>
                  <a:srgbClr val="000000"/>
                </a:solidFill>
                <a:latin typeface="Cambria" panose="02040503050406030204" pitchFamily="18" charset="0"/>
              </a:rPr>
              <a:t>Exercise 11. Setting the unit of analysis (Workshop)		Duration: 1 hour</a:t>
            </a:r>
            <a:endParaRPr lang="en-US" sz="7200" dirty="0"/>
          </a:p>
        </p:txBody>
      </p:sp>
      <p:sp>
        <p:nvSpPr>
          <p:cNvPr id="3" name="Content Placeholder 2">
            <a:extLst>
              <a:ext uri="{FF2B5EF4-FFF2-40B4-BE49-F238E27FC236}">
                <a16:creationId xmlns:a16="http://schemas.microsoft.com/office/drawing/2014/main" id="{8D02D14E-8670-48F9-ABEC-A7FF003CEED2}"/>
              </a:ext>
            </a:extLst>
          </p:cNvPr>
          <p:cNvSpPr>
            <a:spLocks noGrp="1"/>
          </p:cNvSpPr>
          <p:nvPr>
            <p:ph idx="1"/>
          </p:nvPr>
        </p:nvSpPr>
        <p:spPr/>
        <p:txBody>
          <a:bodyPr>
            <a:normAutofit fontScale="92500" lnSpcReduction="20000"/>
          </a:bodyPr>
          <a:lstStyle/>
          <a:p>
            <a:r>
              <a:rPr lang="en-US" sz="2800" dirty="0">
                <a:solidFill>
                  <a:srgbClr val="000000"/>
                </a:solidFill>
                <a:latin typeface="Cambria" panose="02040503050406030204" pitchFamily="18" charset="0"/>
              </a:rPr>
              <a:t>Overview In this exercise you will learn how to import data from several sources and create datasets </a:t>
            </a:r>
            <a:r>
              <a:rPr lang="en-US" sz="2800" dirty="0" err="1">
                <a:solidFill>
                  <a:srgbClr val="000000"/>
                </a:solidFill>
                <a:latin typeface="Cambria" panose="02040503050406030204" pitchFamily="18" charset="0"/>
              </a:rPr>
              <a:t>withthe</a:t>
            </a:r>
            <a:r>
              <a:rPr lang="en-US" sz="2800" dirty="0">
                <a:solidFill>
                  <a:srgbClr val="000000"/>
                </a:solidFill>
                <a:latin typeface="Cambria" panose="02040503050406030204" pitchFamily="18" charset="0"/>
              </a:rPr>
              <a:t> required unit of analysis. </a:t>
            </a:r>
          </a:p>
          <a:p>
            <a:r>
              <a:rPr lang="en-US" sz="2800" dirty="0">
                <a:solidFill>
                  <a:srgbClr val="000000"/>
                </a:solidFill>
                <a:latin typeface="Cambria" panose="02040503050406030204" pitchFamily="18" charset="0"/>
              </a:rPr>
              <a:t>Learning objectives After completing this exercise, you should be able to:</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Remove duplicate records</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Create a dataset where customers are unique in a company’s purchases data</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Create a dataset where customers are unique in a company’s order lines data</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Create a dataset where customers are unique in a company’s mailing history data </a:t>
            </a:r>
            <a:endParaRPr lang="en-US" sz="3600" dirty="0"/>
          </a:p>
        </p:txBody>
      </p:sp>
    </p:spTree>
    <p:extLst>
      <p:ext uri="{BB962C8B-B14F-4D97-AF65-F5344CB8AC3E}">
        <p14:creationId xmlns:p14="http://schemas.microsoft.com/office/powerpoint/2010/main" val="3105625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54B63-BB29-4F8F-8737-DEE4EF754FA9}"/>
              </a:ext>
            </a:extLst>
          </p:cNvPr>
          <p:cNvSpPr>
            <a:spLocks noGrp="1"/>
          </p:cNvSpPr>
          <p:nvPr>
            <p:ph type="title"/>
          </p:nvPr>
        </p:nvSpPr>
        <p:spPr/>
        <p:txBody>
          <a:bodyPr>
            <a:normAutofit/>
          </a:bodyPr>
          <a:lstStyle/>
          <a:p>
            <a:r>
              <a:rPr lang="en-US" sz="4000" dirty="0">
                <a:solidFill>
                  <a:srgbClr val="000000"/>
                </a:solidFill>
                <a:latin typeface="Cambria" panose="02040503050406030204" pitchFamily="18" charset="0"/>
              </a:rPr>
              <a:t>Unit 7. Integrating data		Duration: 1 hour </a:t>
            </a:r>
            <a:endParaRPr lang="en-US" sz="9600" dirty="0"/>
          </a:p>
        </p:txBody>
      </p:sp>
      <p:sp>
        <p:nvSpPr>
          <p:cNvPr id="3" name="Content Placeholder 2">
            <a:extLst>
              <a:ext uri="{FF2B5EF4-FFF2-40B4-BE49-F238E27FC236}">
                <a16:creationId xmlns:a16="http://schemas.microsoft.com/office/drawing/2014/main" id="{8987DB52-10BC-4643-82B2-8188EC515891}"/>
              </a:ext>
            </a:extLst>
          </p:cNvPr>
          <p:cNvSpPr>
            <a:spLocks noGrp="1"/>
          </p:cNvSpPr>
          <p:nvPr>
            <p:ph idx="1"/>
          </p:nvPr>
        </p:nvSpPr>
        <p:spPr/>
        <p:txBody>
          <a:bodyPr>
            <a:normAutofit/>
          </a:bodyPr>
          <a:lstStyle/>
          <a:p>
            <a:r>
              <a:rPr lang="en-US" sz="2800" dirty="0">
                <a:solidFill>
                  <a:srgbClr val="000000"/>
                </a:solidFill>
                <a:latin typeface="Cambria" panose="02040503050406030204" pitchFamily="18" charset="0"/>
              </a:rPr>
              <a:t>Overview In this exercise you will learn how to combine different datasets into a single dataset for analysis. </a:t>
            </a:r>
          </a:p>
          <a:p>
            <a:r>
              <a:rPr lang="en-US" sz="2800" dirty="0">
                <a:solidFill>
                  <a:srgbClr val="000000"/>
                </a:solidFill>
                <a:latin typeface="Cambria" panose="02040503050406030204" pitchFamily="18" charset="0"/>
              </a:rPr>
              <a:t>Learning objectives After completing this exercise, you should be able to:</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Integrate data by appending records from multiple datasets</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Integrate data by merging fields from multiple datasets</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Sample records </a:t>
            </a:r>
            <a:endParaRPr lang="en-US" sz="3600" dirty="0"/>
          </a:p>
        </p:txBody>
      </p:sp>
    </p:spTree>
    <p:extLst>
      <p:ext uri="{BB962C8B-B14F-4D97-AF65-F5344CB8AC3E}">
        <p14:creationId xmlns:p14="http://schemas.microsoft.com/office/powerpoint/2010/main" val="534262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30D97-074D-4573-B312-F4EED869154A}"/>
              </a:ext>
            </a:extLst>
          </p:cNvPr>
          <p:cNvSpPr>
            <a:spLocks noGrp="1"/>
          </p:cNvSpPr>
          <p:nvPr>
            <p:ph type="title"/>
          </p:nvPr>
        </p:nvSpPr>
        <p:spPr/>
        <p:txBody>
          <a:bodyPr>
            <a:normAutofit/>
          </a:bodyPr>
          <a:lstStyle/>
          <a:p>
            <a:r>
              <a:rPr lang="en-US" sz="3200" dirty="0">
                <a:solidFill>
                  <a:srgbClr val="000000"/>
                </a:solidFill>
                <a:latin typeface="Cambria" panose="02040503050406030204" pitchFamily="18" charset="0"/>
              </a:rPr>
              <a:t>Exercise 12. Integrating data		Duration: 45 minutes </a:t>
            </a:r>
            <a:endParaRPr lang="en-US" sz="8000" dirty="0"/>
          </a:p>
        </p:txBody>
      </p:sp>
      <p:sp>
        <p:nvSpPr>
          <p:cNvPr id="3" name="Content Placeholder 2">
            <a:extLst>
              <a:ext uri="{FF2B5EF4-FFF2-40B4-BE49-F238E27FC236}">
                <a16:creationId xmlns:a16="http://schemas.microsoft.com/office/drawing/2014/main" id="{D3F7A9AA-A4B6-42D3-A354-7ED377EE0C37}"/>
              </a:ext>
            </a:extLst>
          </p:cNvPr>
          <p:cNvSpPr>
            <a:spLocks noGrp="1"/>
          </p:cNvSpPr>
          <p:nvPr>
            <p:ph idx="1"/>
          </p:nvPr>
        </p:nvSpPr>
        <p:spPr/>
        <p:txBody>
          <a:bodyPr>
            <a:normAutofit fontScale="92500" lnSpcReduction="10000"/>
          </a:bodyPr>
          <a:lstStyle/>
          <a:p>
            <a:r>
              <a:rPr lang="en-US" sz="2800" dirty="0">
                <a:solidFill>
                  <a:srgbClr val="000000"/>
                </a:solidFill>
                <a:latin typeface="Cambria" panose="02040503050406030204" pitchFamily="18" charset="0"/>
              </a:rPr>
              <a:t>Overview In this exercise, you will learn how to combine a number of datasets into a single dataset as a preparation for analysis and modeling. </a:t>
            </a:r>
          </a:p>
          <a:p>
            <a:endParaRPr lang="en-US" sz="2800" dirty="0">
              <a:solidFill>
                <a:srgbClr val="000000"/>
              </a:solidFill>
              <a:latin typeface="Cambria" panose="02040503050406030204" pitchFamily="18" charset="0"/>
            </a:endParaRPr>
          </a:p>
          <a:p>
            <a:r>
              <a:rPr lang="en-US" sz="2800" dirty="0">
                <a:solidFill>
                  <a:srgbClr val="000000"/>
                </a:solidFill>
                <a:latin typeface="Cambria" panose="02040503050406030204" pitchFamily="18" charset="0"/>
              </a:rPr>
              <a:t>Learning objectives After completing this exercise, you should be able to:</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Append records from two datasets</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Merge fields from different datasets</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Enrich a dataset with aggregated data</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Sample records </a:t>
            </a:r>
          </a:p>
          <a:p>
            <a:endParaRPr lang="en-US" sz="3600" dirty="0"/>
          </a:p>
        </p:txBody>
      </p:sp>
    </p:spTree>
    <p:extLst>
      <p:ext uri="{BB962C8B-B14F-4D97-AF65-F5344CB8AC3E}">
        <p14:creationId xmlns:p14="http://schemas.microsoft.com/office/powerpoint/2010/main" val="36610276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A5205-E0B1-44F4-BC82-6494CC942DA7}"/>
              </a:ext>
            </a:extLst>
          </p:cNvPr>
          <p:cNvSpPr>
            <a:spLocks noGrp="1"/>
          </p:cNvSpPr>
          <p:nvPr>
            <p:ph type="title"/>
          </p:nvPr>
        </p:nvSpPr>
        <p:spPr/>
        <p:txBody>
          <a:bodyPr>
            <a:normAutofit/>
          </a:bodyPr>
          <a:lstStyle/>
          <a:p>
            <a:r>
              <a:rPr lang="en-US" sz="2800" dirty="0">
                <a:solidFill>
                  <a:srgbClr val="000000"/>
                </a:solidFill>
                <a:latin typeface="Cambria" panose="02040503050406030204" pitchFamily="18" charset="0"/>
              </a:rPr>
              <a:t>Exercise 13. Integrating data (Workshop)		Duration: 1 hour</a:t>
            </a:r>
            <a:endParaRPr lang="en-US" sz="7200" dirty="0"/>
          </a:p>
        </p:txBody>
      </p:sp>
      <p:sp>
        <p:nvSpPr>
          <p:cNvPr id="3" name="Content Placeholder 2">
            <a:extLst>
              <a:ext uri="{FF2B5EF4-FFF2-40B4-BE49-F238E27FC236}">
                <a16:creationId xmlns:a16="http://schemas.microsoft.com/office/drawing/2014/main" id="{E3E4C6A7-4011-44E2-8474-F6F70A52A1C3}"/>
              </a:ext>
            </a:extLst>
          </p:cNvPr>
          <p:cNvSpPr>
            <a:spLocks noGrp="1"/>
          </p:cNvSpPr>
          <p:nvPr>
            <p:ph idx="1"/>
          </p:nvPr>
        </p:nvSpPr>
        <p:spPr/>
        <p:txBody>
          <a:bodyPr>
            <a:normAutofit/>
          </a:bodyPr>
          <a:lstStyle/>
          <a:p>
            <a:r>
              <a:rPr lang="en-US" sz="2800" dirty="0">
                <a:solidFill>
                  <a:srgbClr val="000000"/>
                </a:solidFill>
                <a:latin typeface="Cambria" panose="02040503050406030204" pitchFamily="18" charset="0"/>
              </a:rPr>
              <a:t>Overview In this unit, you will learn how to combine a number of datasets into a single dataset to build models using the information from all these datasets. </a:t>
            </a:r>
          </a:p>
          <a:p>
            <a:r>
              <a:rPr lang="en-US" sz="2800" dirty="0">
                <a:solidFill>
                  <a:srgbClr val="000000"/>
                </a:solidFill>
                <a:latin typeface="Cambria" panose="02040503050406030204" pitchFamily="18" charset="0"/>
              </a:rPr>
              <a:t>Learning objectives After completing this unit, you should be able to:</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Create single datasets</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Enrich the data with </a:t>
            </a:r>
            <a:r>
              <a:rPr lang="en-US" sz="2800" dirty="0" err="1">
                <a:solidFill>
                  <a:srgbClr val="000000"/>
                </a:solidFill>
                <a:latin typeface="Arial" panose="020B0604020202020204" pitchFamily="34" charset="0"/>
              </a:rPr>
              <a:t>zipcode</a:t>
            </a:r>
            <a:r>
              <a:rPr lang="en-US" sz="2800" dirty="0">
                <a:solidFill>
                  <a:srgbClr val="000000"/>
                </a:solidFill>
                <a:latin typeface="Arial" panose="020B0604020202020204" pitchFamily="34" charset="0"/>
              </a:rPr>
              <a:t> information</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Export a random sample </a:t>
            </a:r>
            <a:endParaRPr lang="en-US" sz="3600" dirty="0"/>
          </a:p>
        </p:txBody>
      </p:sp>
    </p:spTree>
    <p:extLst>
      <p:ext uri="{BB962C8B-B14F-4D97-AF65-F5344CB8AC3E}">
        <p14:creationId xmlns:p14="http://schemas.microsoft.com/office/powerpoint/2010/main" val="18139938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A10EE-5DFA-4A2B-B84E-734BFBC51591}"/>
              </a:ext>
            </a:extLst>
          </p:cNvPr>
          <p:cNvSpPr>
            <a:spLocks noGrp="1"/>
          </p:cNvSpPr>
          <p:nvPr>
            <p:ph type="title"/>
          </p:nvPr>
        </p:nvSpPr>
        <p:spPr/>
        <p:txBody>
          <a:bodyPr>
            <a:normAutofit/>
          </a:bodyPr>
          <a:lstStyle/>
          <a:p>
            <a:r>
              <a:rPr lang="en-US" sz="3200" dirty="0">
                <a:solidFill>
                  <a:srgbClr val="000000"/>
                </a:solidFill>
                <a:latin typeface="Cambria" panose="02040503050406030204" pitchFamily="18" charset="0"/>
              </a:rPr>
              <a:t>Unit 8. Deriving and reclassifying fields		Duration: 1 hour</a:t>
            </a:r>
            <a:endParaRPr lang="en-US" sz="8000" dirty="0"/>
          </a:p>
        </p:txBody>
      </p:sp>
      <p:sp>
        <p:nvSpPr>
          <p:cNvPr id="3" name="Content Placeholder 2">
            <a:extLst>
              <a:ext uri="{FF2B5EF4-FFF2-40B4-BE49-F238E27FC236}">
                <a16:creationId xmlns:a16="http://schemas.microsoft.com/office/drawing/2014/main" id="{335A0F91-259D-4CD1-84C7-FB1D6F46492B}"/>
              </a:ext>
            </a:extLst>
          </p:cNvPr>
          <p:cNvSpPr>
            <a:spLocks noGrp="1"/>
          </p:cNvSpPr>
          <p:nvPr>
            <p:ph idx="1"/>
          </p:nvPr>
        </p:nvSpPr>
        <p:spPr/>
        <p:txBody>
          <a:bodyPr>
            <a:normAutofit/>
          </a:bodyPr>
          <a:lstStyle/>
          <a:p>
            <a:r>
              <a:rPr lang="en-US" sz="2800" dirty="0">
                <a:solidFill>
                  <a:srgbClr val="000000"/>
                </a:solidFill>
                <a:latin typeface="Cambria" panose="02040503050406030204" pitchFamily="18" charset="0"/>
              </a:rPr>
              <a:t>Overview In this exercise you will learn how to construct the final dataset for modeling by cleansing and enriching your data. </a:t>
            </a:r>
          </a:p>
          <a:p>
            <a:r>
              <a:rPr lang="en-US" sz="2800" dirty="0">
                <a:solidFill>
                  <a:srgbClr val="000000"/>
                </a:solidFill>
                <a:latin typeface="Cambria" panose="02040503050406030204" pitchFamily="18" charset="0"/>
              </a:rPr>
              <a:t>Learning objectives After completing this exercise, you should be able to:</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Use the Control Language for Expression Manipulation (CLEM)</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Derive new fields</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Reclassify field values </a:t>
            </a:r>
            <a:endParaRPr lang="en-US" sz="3600" dirty="0"/>
          </a:p>
        </p:txBody>
      </p:sp>
    </p:spTree>
    <p:extLst>
      <p:ext uri="{BB962C8B-B14F-4D97-AF65-F5344CB8AC3E}">
        <p14:creationId xmlns:p14="http://schemas.microsoft.com/office/powerpoint/2010/main" val="4680496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86ABE-C12C-4FE3-B86F-937650135A0F}"/>
              </a:ext>
            </a:extLst>
          </p:cNvPr>
          <p:cNvSpPr>
            <a:spLocks noGrp="1"/>
          </p:cNvSpPr>
          <p:nvPr>
            <p:ph type="title"/>
          </p:nvPr>
        </p:nvSpPr>
        <p:spPr/>
        <p:txBody>
          <a:bodyPr>
            <a:normAutofit/>
          </a:bodyPr>
          <a:lstStyle/>
          <a:p>
            <a:r>
              <a:rPr lang="en-US" sz="2800" dirty="0">
                <a:solidFill>
                  <a:srgbClr val="000000"/>
                </a:solidFill>
                <a:latin typeface="Cambria" panose="02040503050406030204" pitchFamily="18" charset="0"/>
              </a:rPr>
              <a:t>Exercise 14. Deriving and reclassifying fields		Duration: 45 minutes</a:t>
            </a:r>
            <a:endParaRPr lang="en-US" sz="7200" dirty="0"/>
          </a:p>
        </p:txBody>
      </p:sp>
      <p:sp>
        <p:nvSpPr>
          <p:cNvPr id="3" name="Content Placeholder 2">
            <a:extLst>
              <a:ext uri="{FF2B5EF4-FFF2-40B4-BE49-F238E27FC236}">
                <a16:creationId xmlns:a16="http://schemas.microsoft.com/office/drawing/2014/main" id="{9BBBF105-F160-47DE-89DA-10D890376348}"/>
              </a:ext>
            </a:extLst>
          </p:cNvPr>
          <p:cNvSpPr>
            <a:spLocks noGrp="1"/>
          </p:cNvSpPr>
          <p:nvPr>
            <p:ph idx="1"/>
          </p:nvPr>
        </p:nvSpPr>
        <p:spPr/>
        <p:txBody>
          <a:bodyPr>
            <a:normAutofit/>
          </a:bodyPr>
          <a:lstStyle/>
          <a:p>
            <a:r>
              <a:rPr lang="en-US" sz="3200" dirty="0">
                <a:solidFill>
                  <a:srgbClr val="000000"/>
                </a:solidFill>
                <a:latin typeface="Cambria" panose="02040503050406030204" pitchFamily="18" charset="0"/>
              </a:rPr>
              <a:t>Overview In this exercise, you will learn how to cleanse and enrich a dataset to build models.</a:t>
            </a:r>
          </a:p>
          <a:p>
            <a:r>
              <a:rPr lang="en-US" sz="3200" dirty="0">
                <a:solidFill>
                  <a:srgbClr val="000000"/>
                </a:solidFill>
                <a:latin typeface="Cambria" panose="02040503050406030204" pitchFamily="18" charset="0"/>
              </a:rPr>
              <a:t>Learning objectives After completing this exercise, you should be able to: </a:t>
            </a:r>
          </a:p>
          <a:p>
            <a:r>
              <a:rPr lang="en-US" sz="3200" dirty="0">
                <a:solidFill>
                  <a:srgbClr val="000000"/>
                </a:solidFill>
                <a:latin typeface="Symbol" panose="05050102010706020507" pitchFamily="18" charset="2"/>
              </a:rPr>
              <a:t></a:t>
            </a:r>
            <a:r>
              <a:rPr lang="en-US" sz="3200" dirty="0">
                <a:solidFill>
                  <a:srgbClr val="000000"/>
                </a:solidFill>
                <a:latin typeface="Arial" panose="020B0604020202020204" pitchFamily="34" charset="0"/>
              </a:rPr>
              <a:t> </a:t>
            </a:r>
            <a:r>
              <a:rPr lang="en-US" sz="3200" dirty="0">
                <a:solidFill>
                  <a:srgbClr val="000000"/>
                </a:solidFill>
                <a:latin typeface="Cambria" panose="02040503050406030204" pitchFamily="18" charset="0"/>
              </a:rPr>
              <a:t>Cleanse data and derive fields for modeling</a:t>
            </a:r>
          </a:p>
          <a:p>
            <a:r>
              <a:rPr lang="en-US" sz="3200" dirty="0">
                <a:solidFill>
                  <a:srgbClr val="000000"/>
                </a:solidFill>
                <a:latin typeface="Symbol" panose="05050102010706020507" pitchFamily="18" charset="2"/>
              </a:rPr>
              <a:t></a:t>
            </a:r>
            <a:r>
              <a:rPr lang="en-US" sz="3200" dirty="0">
                <a:solidFill>
                  <a:srgbClr val="000000"/>
                </a:solidFill>
                <a:latin typeface="Arial" panose="020B0604020202020204" pitchFamily="34" charset="0"/>
              </a:rPr>
              <a:t> </a:t>
            </a:r>
            <a:r>
              <a:rPr lang="en-US" sz="3200" dirty="0">
                <a:solidFill>
                  <a:srgbClr val="000000"/>
                </a:solidFill>
                <a:latin typeface="Cambria" panose="02040503050406030204" pitchFamily="18" charset="0"/>
              </a:rPr>
              <a:t>Cleanse data and reclassify fields for modeling</a:t>
            </a:r>
            <a:endParaRPr lang="en-US" sz="4000" dirty="0"/>
          </a:p>
        </p:txBody>
      </p:sp>
    </p:spTree>
    <p:extLst>
      <p:ext uri="{BB962C8B-B14F-4D97-AF65-F5344CB8AC3E}">
        <p14:creationId xmlns:p14="http://schemas.microsoft.com/office/powerpoint/2010/main" val="27955260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423CD-DA8A-4045-B703-D0B18B20547B}"/>
              </a:ext>
            </a:extLst>
          </p:cNvPr>
          <p:cNvSpPr>
            <a:spLocks noGrp="1"/>
          </p:cNvSpPr>
          <p:nvPr>
            <p:ph type="title"/>
          </p:nvPr>
        </p:nvSpPr>
        <p:spPr/>
        <p:txBody>
          <a:bodyPr>
            <a:normAutofit/>
          </a:bodyPr>
          <a:lstStyle/>
          <a:p>
            <a:r>
              <a:rPr lang="en-US" sz="2400" dirty="0">
                <a:solidFill>
                  <a:srgbClr val="000000"/>
                </a:solidFill>
                <a:latin typeface="Cambria" panose="02040503050406030204" pitchFamily="18" charset="0"/>
              </a:rPr>
              <a:t>Exercise 15. Deriving and reclassifying fields (Workshop)		Duration: 1 hour </a:t>
            </a:r>
            <a:endParaRPr lang="en-US" sz="6600" dirty="0"/>
          </a:p>
        </p:txBody>
      </p:sp>
      <p:sp>
        <p:nvSpPr>
          <p:cNvPr id="3" name="Content Placeholder 2">
            <a:extLst>
              <a:ext uri="{FF2B5EF4-FFF2-40B4-BE49-F238E27FC236}">
                <a16:creationId xmlns:a16="http://schemas.microsoft.com/office/drawing/2014/main" id="{5E883CC9-FAD6-41E3-B950-086B6BAD873D}"/>
              </a:ext>
            </a:extLst>
          </p:cNvPr>
          <p:cNvSpPr>
            <a:spLocks noGrp="1"/>
          </p:cNvSpPr>
          <p:nvPr>
            <p:ph idx="1"/>
          </p:nvPr>
        </p:nvSpPr>
        <p:spPr/>
        <p:txBody>
          <a:bodyPr>
            <a:normAutofit fontScale="92500"/>
          </a:bodyPr>
          <a:lstStyle/>
          <a:p>
            <a:r>
              <a:rPr lang="en-US" sz="2800" dirty="0">
                <a:solidFill>
                  <a:srgbClr val="000000"/>
                </a:solidFill>
                <a:latin typeface="Cambria" panose="02040503050406030204" pitchFamily="18" charset="0"/>
              </a:rPr>
              <a:t>Overview In this exercise, you will learn how to cleanse a company’s data and enrich the data with a number of new fields so that better models can be built. </a:t>
            </a:r>
          </a:p>
          <a:p>
            <a:r>
              <a:rPr lang="en-US" sz="2800" dirty="0">
                <a:solidFill>
                  <a:srgbClr val="000000"/>
                </a:solidFill>
                <a:latin typeface="Cambria" panose="02040503050406030204" pitchFamily="18" charset="0"/>
              </a:rPr>
              <a:t>Learning objectives After completing this exercise, you should be able to:</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Compute the difference between amount spent and credit limit</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Compute fields in a currency from a different currency</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Create a segment field</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Create a field returning the bonus </a:t>
            </a:r>
            <a:endParaRPr lang="en-US" sz="3600" dirty="0"/>
          </a:p>
        </p:txBody>
      </p:sp>
    </p:spTree>
    <p:extLst>
      <p:ext uri="{BB962C8B-B14F-4D97-AF65-F5344CB8AC3E}">
        <p14:creationId xmlns:p14="http://schemas.microsoft.com/office/powerpoint/2010/main" val="2007957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3105E-F1BE-4CD1-8C3F-690182BD7764}"/>
              </a:ext>
            </a:extLst>
          </p:cNvPr>
          <p:cNvSpPr>
            <a:spLocks noGrp="1"/>
          </p:cNvSpPr>
          <p:nvPr>
            <p:ph type="title"/>
          </p:nvPr>
        </p:nvSpPr>
        <p:spPr/>
        <p:txBody>
          <a:bodyPr>
            <a:normAutofit/>
          </a:bodyPr>
          <a:lstStyle/>
          <a:p>
            <a:r>
              <a:rPr lang="en-US" sz="2800" b="1" dirty="0">
                <a:solidFill>
                  <a:srgbClr val="000000"/>
                </a:solidFill>
                <a:latin typeface="Arial" panose="020B0604020202020204" pitchFamily="34" charset="0"/>
              </a:rPr>
              <a:t>Unit 1. Analytics overview				Duration: 10 minutes </a:t>
            </a:r>
            <a:endParaRPr lang="en-US" sz="7200" dirty="0"/>
          </a:p>
        </p:txBody>
      </p:sp>
      <p:sp>
        <p:nvSpPr>
          <p:cNvPr id="3" name="Content Placeholder 2">
            <a:extLst>
              <a:ext uri="{FF2B5EF4-FFF2-40B4-BE49-F238E27FC236}">
                <a16:creationId xmlns:a16="http://schemas.microsoft.com/office/drawing/2014/main" id="{244B00C1-505A-48FF-8910-77FBB310799F}"/>
              </a:ext>
            </a:extLst>
          </p:cNvPr>
          <p:cNvSpPr>
            <a:spLocks noGrp="1"/>
          </p:cNvSpPr>
          <p:nvPr>
            <p:ph idx="1"/>
          </p:nvPr>
        </p:nvSpPr>
        <p:spPr/>
        <p:txBody>
          <a:bodyPr>
            <a:normAutofit lnSpcReduction="10000"/>
          </a:bodyPr>
          <a:lstStyle/>
          <a:p>
            <a:r>
              <a:rPr lang="en-US" dirty="0">
                <a:solidFill>
                  <a:srgbClr val="000000"/>
                </a:solidFill>
                <a:latin typeface="Arial" panose="020B0604020202020204" pitchFamily="34" charset="0"/>
              </a:rPr>
              <a:t>Overview This unit provides an understanding of the importance of business analytics in our world,</a:t>
            </a:r>
          </a:p>
          <a:p>
            <a:r>
              <a:rPr lang="en-US" dirty="0">
                <a:solidFill>
                  <a:srgbClr val="000000"/>
                </a:solidFill>
                <a:latin typeface="Arial" panose="020B0604020202020204" pitchFamily="34" charset="0"/>
              </a:rPr>
              <a:t>society, and life. </a:t>
            </a:r>
          </a:p>
          <a:p>
            <a:r>
              <a:rPr lang="en-US" dirty="0">
                <a:solidFill>
                  <a:srgbClr val="000000"/>
                </a:solidFill>
                <a:latin typeface="Arial" panose="020B0604020202020204" pitchFamily="34" charset="0"/>
              </a:rPr>
              <a:t>Learning objectives After completing this unit, you should be able to:</a:t>
            </a:r>
          </a:p>
          <a:p>
            <a:r>
              <a:rPr lang="en-US" dirty="0">
                <a:solidFill>
                  <a:srgbClr val="000000"/>
                </a:solidFill>
                <a:latin typeface="Symbol" panose="05050102010706020507" pitchFamily="18" charset="2"/>
              </a:rPr>
              <a:t></a:t>
            </a:r>
            <a:r>
              <a:rPr lang="en-US" dirty="0">
                <a:solidFill>
                  <a:srgbClr val="000000"/>
                </a:solidFill>
                <a:latin typeface="Arial" panose="020B0604020202020204" pitchFamily="34" charset="0"/>
              </a:rPr>
              <a:t> Understand how analytics is transforming the world</a:t>
            </a:r>
          </a:p>
          <a:p>
            <a:r>
              <a:rPr lang="en-US" dirty="0">
                <a:solidFill>
                  <a:srgbClr val="000000"/>
                </a:solidFill>
                <a:latin typeface="Symbol" panose="05050102010706020507" pitchFamily="18" charset="2"/>
              </a:rPr>
              <a:t></a:t>
            </a:r>
            <a:r>
              <a:rPr lang="en-US" dirty="0">
                <a:solidFill>
                  <a:srgbClr val="000000"/>
                </a:solidFill>
                <a:latin typeface="Arial" panose="020B0604020202020204" pitchFamily="34" charset="0"/>
              </a:rPr>
              <a:t> Understand the profound impact of analytics in business decisions</a:t>
            </a:r>
          </a:p>
          <a:p>
            <a:r>
              <a:rPr lang="en-US" dirty="0">
                <a:solidFill>
                  <a:srgbClr val="000000"/>
                </a:solidFill>
                <a:latin typeface="Symbol" panose="05050102010706020507" pitchFamily="18" charset="2"/>
              </a:rPr>
              <a:t></a:t>
            </a:r>
            <a:r>
              <a:rPr lang="en-US" dirty="0">
                <a:solidFill>
                  <a:srgbClr val="000000"/>
                </a:solidFill>
                <a:latin typeface="Arial" panose="020B0604020202020204" pitchFamily="34" charset="0"/>
              </a:rPr>
              <a:t> Understand what is analytics and how it works</a:t>
            </a:r>
          </a:p>
          <a:p>
            <a:r>
              <a:rPr lang="en-US" dirty="0">
                <a:solidFill>
                  <a:srgbClr val="000000"/>
                </a:solidFill>
                <a:latin typeface="Symbol" panose="05050102010706020507" pitchFamily="18" charset="2"/>
              </a:rPr>
              <a:t></a:t>
            </a:r>
            <a:r>
              <a:rPr lang="en-US" dirty="0">
                <a:solidFill>
                  <a:srgbClr val="000000"/>
                </a:solidFill>
                <a:latin typeface="Arial" panose="020B0604020202020204" pitchFamily="34" charset="0"/>
              </a:rPr>
              <a:t> Understand why business analytics has become important in various industries </a:t>
            </a:r>
            <a:endParaRPr lang="en-US" sz="3200" dirty="0"/>
          </a:p>
        </p:txBody>
      </p:sp>
    </p:spTree>
    <p:extLst>
      <p:ext uri="{BB962C8B-B14F-4D97-AF65-F5344CB8AC3E}">
        <p14:creationId xmlns:p14="http://schemas.microsoft.com/office/powerpoint/2010/main" val="35424915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B3B01-B983-4A13-B0A5-B766DB88377E}"/>
              </a:ext>
            </a:extLst>
          </p:cNvPr>
          <p:cNvSpPr>
            <a:spLocks noGrp="1"/>
          </p:cNvSpPr>
          <p:nvPr>
            <p:ph type="title"/>
          </p:nvPr>
        </p:nvSpPr>
        <p:spPr/>
        <p:txBody>
          <a:bodyPr>
            <a:normAutofit/>
          </a:bodyPr>
          <a:lstStyle/>
          <a:p>
            <a:r>
              <a:rPr lang="en-US" sz="3200" dirty="0">
                <a:solidFill>
                  <a:srgbClr val="000000"/>
                </a:solidFill>
                <a:latin typeface="Cambria" panose="02040503050406030204" pitchFamily="18" charset="0"/>
              </a:rPr>
              <a:t>Unit 9. Looking for relationships		Duration: 1 hour </a:t>
            </a:r>
            <a:endParaRPr lang="en-US" sz="8000" dirty="0"/>
          </a:p>
        </p:txBody>
      </p:sp>
      <p:sp>
        <p:nvSpPr>
          <p:cNvPr id="3" name="Content Placeholder 2">
            <a:extLst>
              <a:ext uri="{FF2B5EF4-FFF2-40B4-BE49-F238E27FC236}">
                <a16:creationId xmlns:a16="http://schemas.microsoft.com/office/drawing/2014/main" id="{058941C5-432B-4AEB-8219-9EEFC8CD2669}"/>
              </a:ext>
            </a:extLst>
          </p:cNvPr>
          <p:cNvSpPr>
            <a:spLocks noGrp="1"/>
          </p:cNvSpPr>
          <p:nvPr>
            <p:ph idx="1"/>
          </p:nvPr>
        </p:nvSpPr>
        <p:spPr/>
        <p:txBody>
          <a:bodyPr>
            <a:normAutofit/>
          </a:bodyPr>
          <a:lstStyle/>
          <a:p>
            <a:r>
              <a:rPr lang="en-US" sz="2800" dirty="0">
                <a:solidFill>
                  <a:srgbClr val="000000"/>
                </a:solidFill>
                <a:latin typeface="Cambria" panose="02040503050406030204" pitchFamily="18" charset="0"/>
              </a:rPr>
              <a:t>Overview In this exercise you will learn methods used to examine the relationship between two fields.</a:t>
            </a:r>
          </a:p>
          <a:p>
            <a:r>
              <a:rPr lang="en-US" sz="2800" dirty="0">
                <a:solidFill>
                  <a:srgbClr val="000000"/>
                </a:solidFill>
                <a:latin typeface="Cambria" panose="02040503050406030204" pitchFamily="18" charset="0"/>
              </a:rPr>
              <a:t>Learning objectives After completing this exercise, you should be able to: </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Examine the relationship between two categorical fields</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Examine the relationship between a categorical field and a continuous field</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Examine the relationship between two continuous fields</a:t>
            </a:r>
            <a:endParaRPr lang="en-US" sz="3600" dirty="0"/>
          </a:p>
        </p:txBody>
      </p:sp>
    </p:spTree>
    <p:extLst>
      <p:ext uri="{BB962C8B-B14F-4D97-AF65-F5344CB8AC3E}">
        <p14:creationId xmlns:p14="http://schemas.microsoft.com/office/powerpoint/2010/main" val="2752918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D666-04C7-413A-8823-5031FCAAB2D7}"/>
              </a:ext>
            </a:extLst>
          </p:cNvPr>
          <p:cNvSpPr>
            <a:spLocks noGrp="1"/>
          </p:cNvSpPr>
          <p:nvPr>
            <p:ph type="title"/>
          </p:nvPr>
        </p:nvSpPr>
        <p:spPr/>
        <p:txBody>
          <a:bodyPr>
            <a:normAutofit/>
          </a:bodyPr>
          <a:lstStyle/>
          <a:p>
            <a:r>
              <a:rPr lang="en-US" sz="2800" dirty="0">
                <a:solidFill>
                  <a:srgbClr val="000000"/>
                </a:solidFill>
                <a:latin typeface="Cambria" panose="02040503050406030204" pitchFamily="18" charset="0"/>
              </a:rPr>
              <a:t>Exercise 16. Looking for relationships		Duration: 45 minutes</a:t>
            </a:r>
            <a:endParaRPr lang="en-US" sz="7200" dirty="0"/>
          </a:p>
        </p:txBody>
      </p:sp>
      <p:sp>
        <p:nvSpPr>
          <p:cNvPr id="3" name="Content Placeholder 2">
            <a:extLst>
              <a:ext uri="{FF2B5EF4-FFF2-40B4-BE49-F238E27FC236}">
                <a16:creationId xmlns:a16="http://schemas.microsoft.com/office/drawing/2014/main" id="{A7FCD62B-F154-4179-97C5-9D7EB7265312}"/>
              </a:ext>
            </a:extLst>
          </p:cNvPr>
          <p:cNvSpPr>
            <a:spLocks noGrp="1"/>
          </p:cNvSpPr>
          <p:nvPr>
            <p:ph idx="1"/>
          </p:nvPr>
        </p:nvSpPr>
        <p:spPr/>
        <p:txBody>
          <a:bodyPr>
            <a:normAutofit/>
          </a:bodyPr>
          <a:lstStyle/>
          <a:p>
            <a:r>
              <a:rPr lang="en-US" sz="2800" dirty="0">
                <a:solidFill>
                  <a:srgbClr val="000000"/>
                </a:solidFill>
                <a:latin typeface="Cambria" panose="02040503050406030204" pitchFamily="18" charset="0"/>
              </a:rPr>
              <a:t>Overview In this exercise you will learn how to assess relationships and determine its strength by doing </a:t>
            </a:r>
            <a:r>
              <a:rPr lang="en-US" sz="2800" dirty="0" err="1">
                <a:solidFill>
                  <a:srgbClr val="000000"/>
                </a:solidFill>
                <a:latin typeface="Cambria" panose="02040503050406030204" pitchFamily="18" charset="0"/>
              </a:rPr>
              <a:t>ademo</a:t>
            </a:r>
            <a:r>
              <a:rPr lang="en-US" sz="2800" dirty="0">
                <a:solidFill>
                  <a:srgbClr val="000000"/>
                </a:solidFill>
                <a:latin typeface="Cambria" panose="02040503050406030204" pitchFamily="18" charset="0"/>
              </a:rPr>
              <a:t>. </a:t>
            </a:r>
          </a:p>
          <a:p>
            <a:r>
              <a:rPr lang="en-US" sz="2800" dirty="0">
                <a:solidFill>
                  <a:srgbClr val="000000"/>
                </a:solidFill>
                <a:latin typeface="Cambria" panose="02040503050406030204" pitchFamily="18" charset="0"/>
              </a:rPr>
              <a:t>Learning objectives After completing this exercise, you should be able to:</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Assess the relationship between churn and handset</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Assess the relationship between churn and number of dropped calls</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Assess the relationship between number of products and revenues </a:t>
            </a:r>
            <a:endParaRPr lang="en-US" sz="3600" dirty="0"/>
          </a:p>
        </p:txBody>
      </p:sp>
    </p:spTree>
    <p:extLst>
      <p:ext uri="{BB962C8B-B14F-4D97-AF65-F5344CB8AC3E}">
        <p14:creationId xmlns:p14="http://schemas.microsoft.com/office/powerpoint/2010/main" val="22911100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DDA46-DD90-45E2-B8AB-3A1225F6F5FB}"/>
              </a:ext>
            </a:extLst>
          </p:cNvPr>
          <p:cNvSpPr>
            <a:spLocks noGrp="1"/>
          </p:cNvSpPr>
          <p:nvPr>
            <p:ph type="title"/>
          </p:nvPr>
        </p:nvSpPr>
        <p:spPr/>
        <p:txBody>
          <a:bodyPr>
            <a:normAutofit/>
          </a:bodyPr>
          <a:lstStyle/>
          <a:p>
            <a:r>
              <a:rPr lang="en-US" sz="2800" dirty="0">
                <a:solidFill>
                  <a:srgbClr val="000000"/>
                </a:solidFill>
                <a:latin typeface="Cambria" panose="02040503050406030204" pitchFamily="18" charset="0"/>
              </a:rPr>
              <a:t>Exercise 17. Looking for relationships (Workshop)		Duration: 1 hour </a:t>
            </a:r>
            <a:endParaRPr lang="en-US" sz="7200" dirty="0"/>
          </a:p>
        </p:txBody>
      </p:sp>
      <p:sp>
        <p:nvSpPr>
          <p:cNvPr id="3" name="Content Placeholder 2">
            <a:extLst>
              <a:ext uri="{FF2B5EF4-FFF2-40B4-BE49-F238E27FC236}">
                <a16:creationId xmlns:a16="http://schemas.microsoft.com/office/drawing/2014/main" id="{30B3DA11-6052-42B2-8C00-CD32E9BA993D}"/>
              </a:ext>
            </a:extLst>
          </p:cNvPr>
          <p:cNvSpPr>
            <a:spLocks noGrp="1"/>
          </p:cNvSpPr>
          <p:nvPr>
            <p:ph idx="1"/>
          </p:nvPr>
        </p:nvSpPr>
        <p:spPr/>
        <p:txBody>
          <a:bodyPr>
            <a:normAutofit/>
          </a:bodyPr>
          <a:lstStyle/>
          <a:p>
            <a:r>
              <a:rPr lang="en-US" sz="3200" dirty="0">
                <a:solidFill>
                  <a:srgbClr val="000000"/>
                </a:solidFill>
                <a:latin typeface="Cambria" panose="02040503050406030204" pitchFamily="18" charset="0"/>
              </a:rPr>
              <a:t>Overview In this unit, you will learn how to examine the relationships in datasets and find out which fields are related to response. </a:t>
            </a:r>
          </a:p>
          <a:p>
            <a:r>
              <a:rPr lang="en-US" sz="3200" dirty="0">
                <a:solidFill>
                  <a:srgbClr val="000000"/>
                </a:solidFill>
                <a:latin typeface="Cambria" panose="02040503050406030204" pitchFamily="18" charset="0"/>
              </a:rPr>
              <a:t>Learning objectives After completing this unit, you should be able to:</a:t>
            </a:r>
          </a:p>
          <a:p>
            <a:r>
              <a:rPr lang="en-US" sz="3200" dirty="0">
                <a:solidFill>
                  <a:srgbClr val="000000"/>
                </a:solidFill>
                <a:latin typeface="Symbol" panose="05050102010706020507" pitchFamily="18" charset="2"/>
              </a:rPr>
              <a:t></a:t>
            </a:r>
            <a:r>
              <a:rPr lang="en-US" sz="3200" dirty="0">
                <a:solidFill>
                  <a:srgbClr val="000000"/>
                </a:solidFill>
                <a:latin typeface="Arial" panose="020B0604020202020204" pitchFamily="34" charset="0"/>
              </a:rPr>
              <a:t> Examine the relationship between response and other factors in the dataset. </a:t>
            </a:r>
            <a:endParaRPr lang="en-US" sz="4000" dirty="0"/>
          </a:p>
        </p:txBody>
      </p:sp>
    </p:spTree>
    <p:extLst>
      <p:ext uri="{BB962C8B-B14F-4D97-AF65-F5344CB8AC3E}">
        <p14:creationId xmlns:p14="http://schemas.microsoft.com/office/powerpoint/2010/main" val="21732047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B87C8-6C5A-4A59-BF2F-6917F6965DBF}"/>
              </a:ext>
            </a:extLst>
          </p:cNvPr>
          <p:cNvSpPr>
            <a:spLocks noGrp="1"/>
          </p:cNvSpPr>
          <p:nvPr>
            <p:ph type="title"/>
          </p:nvPr>
        </p:nvSpPr>
        <p:spPr/>
        <p:txBody>
          <a:bodyPr>
            <a:normAutofit/>
          </a:bodyPr>
          <a:lstStyle/>
          <a:p>
            <a:r>
              <a:rPr lang="en-US" sz="3200" dirty="0">
                <a:solidFill>
                  <a:srgbClr val="000000"/>
                </a:solidFill>
                <a:latin typeface="Cambria" panose="02040503050406030204" pitchFamily="18" charset="0"/>
              </a:rPr>
              <a:t>Unit 10. Introduction to modeling		Duration: 1 hour</a:t>
            </a:r>
            <a:endParaRPr lang="en-US" sz="8000" dirty="0"/>
          </a:p>
        </p:txBody>
      </p:sp>
      <p:sp>
        <p:nvSpPr>
          <p:cNvPr id="3" name="Content Placeholder 2">
            <a:extLst>
              <a:ext uri="{FF2B5EF4-FFF2-40B4-BE49-F238E27FC236}">
                <a16:creationId xmlns:a16="http://schemas.microsoft.com/office/drawing/2014/main" id="{1A0A5D30-C7DA-4D04-B351-90F5C46ADFE5}"/>
              </a:ext>
            </a:extLst>
          </p:cNvPr>
          <p:cNvSpPr>
            <a:spLocks noGrp="1"/>
          </p:cNvSpPr>
          <p:nvPr>
            <p:ph idx="1"/>
          </p:nvPr>
        </p:nvSpPr>
        <p:spPr/>
        <p:txBody>
          <a:bodyPr>
            <a:normAutofit/>
          </a:bodyPr>
          <a:lstStyle/>
          <a:p>
            <a:r>
              <a:rPr lang="en-US" sz="2800" dirty="0">
                <a:solidFill>
                  <a:srgbClr val="000000"/>
                </a:solidFill>
                <a:latin typeface="Cambria" panose="02040503050406030204" pitchFamily="18" charset="0"/>
              </a:rPr>
              <a:t>Overview In this exercise, you will learn about the modeling stage of the CRISP-DM process model.</a:t>
            </a:r>
          </a:p>
          <a:p>
            <a:r>
              <a:rPr lang="en-US" sz="2800" dirty="0">
                <a:solidFill>
                  <a:srgbClr val="000000"/>
                </a:solidFill>
                <a:latin typeface="Cambria" panose="02040503050406030204" pitchFamily="18" charset="0"/>
              </a:rPr>
              <a:t>Learning objectives After completing this exercise, you should be able to: </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List three modeling objectives</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Use a classification model</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Use a segmentation model </a:t>
            </a:r>
            <a:endParaRPr lang="en-US" sz="3600" dirty="0"/>
          </a:p>
        </p:txBody>
      </p:sp>
    </p:spTree>
    <p:extLst>
      <p:ext uri="{BB962C8B-B14F-4D97-AF65-F5344CB8AC3E}">
        <p14:creationId xmlns:p14="http://schemas.microsoft.com/office/powerpoint/2010/main" val="26109712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540A3-E4AF-4FDC-8485-A3B59A63132D}"/>
              </a:ext>
            </a:extLst>
          </p:cNvPr>
          <p:cNvSpPr>
            <a:spLocks noGrp="1"/>
          </p:cNvSpPr>
          <p:nvPr>
            <p:ph type="title"/>
          </p:nvPr>
        </p:nvSpPr>
        <p:spPr/>
        <p:txBody>
          <a:bodyPr>
            <a:normAutofit/>
          </a:bodyPr>
          <a:lstStyle/>
          <a:p>
            <a:r>
              <a:rPr lang="en-US" sz="3200" dirty="0">
                <a:solidFill>
                  <a:srgbClr val="000000"/>
                </a:solidFill>
                <a:latin typeface="Cambria" panose="02040503050406030204" pitchFamily="18" charset="0"/>
              </a:rPr>
              <a:t>Exercise 18. Introduction to modeling	Duration: 45 minutes </a:t>
            </a:r>
            <a:endParaRPr lang="en-US" sz="8000" dirty="0"/>
          </a:p>
        </p:txBody>
      </p:sp>
      <p:sp>
        <p:nvSpPr>
          <p:cNvPr id="3" name="Content Placeholder 2">
            <a:extLst>
              <a:ext uri="{FF2B5EF4-FFF2-40B4-BE49-F238E27FC236}">
                <a16:creationId xmlns:a16="http://schemas.microsoft.com/office/drawing/2014/main" id="{5435080F-0BA8-4D94-B20A-D3E1C4CF738F}"/>
              </a:ext>
            </a:extLst>
          </p:cNvPr>
          <p:cNvSpPr>
            <a:spLocks noGrp="1"/>
          </p:cNvSpPr>
          <p:nvPr>
            <p:ph idx="1"/>
          </p:nvPr>
        </p:nvSpPr>
        <p:spPr/>
        <p:txBody>
          <a:bodyPr>
            <a:normAutofit fontScale="92500"/>
          </a:bodyPr>
          <a:lstStyle/>
          <a:p>
            <a:r>
              <a:rPr lang="en-US" sz="2800" dirty="0">
                <a:solidFill>
                  <a:srgbClr val="000000"/>
                </a:solidFill>
                <a:latin typeface="Cambria" panose="02040503050406030204" pitchFamily="18" charset="0"/>
              </a:rPr>
              <a:t>Overview In this exercise you will learn about classification and segmentation using a synthetic dataset from a telecommunications firm. </a:t>
            </a:r>
          </a:p>
          <a:p>
            <a:r>
              <a:rPr lang="en-US" sz="2800" dirty="0">
                <a:solidFill>
                  <a:srgbClr val="000000"/>
                </a:solidFill>
                <a:latin typeface="Cambria" panose="02040503050406030204" pitchFamily="18" charset="0"/>
              </a:rPr>
              <a:t>Learning objectives After completing this exercise, you should be able to:</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Predict churn by running a CHAID model</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Predict churn by running a Neural Net model</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Compare the accuracy of these models</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Find groups of similar customers, based on usage. </a:t>
            </a:r>
            <a:endParaRPr lang="en-US" sz="3600" dirty="0"/>
          </a:p>
        </p:txBody>
      </p:sp>
    </p:spTree>
    <p:extLst>
      <p:ext uri="{BB962C8B-B14F-4D97-AF65-F5344CB8AC3E}">
        <p14:creationId xmlns:p14="http://schemas.microsoft.com/office/powerpoint/2010/main" val="2076464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FCEBE-4660-470E-B6CB-4E3540D5B238}"/>
              </a:ext>
            </a:extLst>
          </p:cNvPr>
          <p:cNvSpPr>
            <a:spLocks noGrp="1"/>
          </p:cNvSpPr>
          <p:nvPr>
            <p:ph type="title"/>
          </p:nvPr>
        </p:nvSpPr>
        <p:spPr/>
        <p:txBody>
          <a:bodyPr>
            <a:normAutofit/>
          </a:bodyPr>
          <a:lstStyle/>
          <a:p>
            <a:r>
              <a:rPr lang="en-US" sz="2800" dirty="0">
                <a:solidFill>
                  <a:srgbClr val="000000"/>
                </a:solidFill>
                <a:latin typeface="Cambria" panose="02040503050406030204" pitchFamily="18" charset="0"/>
              </a:rPr>
              <a:t>Exercise 19. Introduction to modeling (Workshop)		Duration: 1 hour </a:t>
            </a:r>
            <a:endParaRPr lang="en-US" sz="7200" dirty="0"/>
          </a:p>
        </p:txBody>
      </p:sp>
      <p:sp>
        <p:nvSpPr>
          <p:cNvPr id="3" name="Content Placeholder 2">
            <a:extLst>
              <a:ext uri="{FF2B5EF4-FFF2-40B4-BE49-F238E27FC236}">
                <a16:creationId xmlns:a16="http://schemas.microsoft.com/office/drawing/2014/main" id="{03737478-A55C-4B38-A0DC-FFF89FD96516}"/>
              </a:ext>
            </a:extLst>
          </p:cNvPr>
          <p:cNvSpPr>
            <a:spLocks noGrp="1"/>
          </p:cNvSpPr>
          <p:nvPr>
            <p:ph idx="1"/>
          </p:nvPr>
        </p:nvSpPr>
        <p:spPr/>
        <p:txBody>
          <a:bodyPr>
            <a:normAutofit lnSpcReduction="10000"/>
          </a:bodyPr>
          <a:lstStyle/>
          <a:p>
            <a:r>
              <a:rPr lang="en-US" sz="2800" dirty="0">
                <a:solidFill>
                  <a:srgbClr val="000000"/>
                </a:solidFill>
                <a:latin typeface="Cambria" panose="02040503050406030204" pitchFamily="18" charset="0"/>
              </a:rPr>
              <a:t>Overview In this exercise, you will learn how to check a model’s accuracy and use segmentation to cluster records. </a:t>
            </a:r>
          </a:p>
          <a:p>
            <a:r>
              <a:rPr lang="en-US" sz="2800" dirty="0">
                <a:solidFill>
                  <a:srgbClr val="000000"/>
                </a:solidFill>
                <a:latin typeface="Cambria" panose="02040503050406030204" pitchFamily="18" charset="0"/>
              </a:rPr>
              <a:t>Learning objectives After completing this exercise, you should be able to:</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Build a CHAID model to predict response</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Assess the model’s accuracy</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Apply the model to other customers</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Use the two step segmentation model to cluster records</a:t>
            </a:r>
            <a:endParaRPr lang="en-US" sz="3600" dirty="0"/>
          </a:p>
        </p:txBody>
      </p:sp>
    </p:spTree>
    <p:extLst>
      <p:ext uri="{BB962C8B-B14F-4D97-AF65-F5344CB8AC3E}">
        <p14:creationId xmlns:p14="http://schemas.microsoft.com/office/powerpoint/2010/main" val="10261193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E4890-D9D3-4630-A016-129504EE5C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EA2551D-A562-4EFD-B091-222DF7C4C7F6}"/>
              </a:ext>
            </a:extLst>
          </p:cNvPr>
          <p:cNvSpPr>
            <a:spLocks noGrp="1"/>
          </p:cNvSpPr>
          <p:nvPr>
            <p:ph idx="1"/>
          </p:nvPr>
        </p:nvSpPr>
        <p:spPr/>
        <p:txBody>
          <a:bodyPr>
            <a:normAutofit/>
          </a:bodyPr>
          <a:lstStyle/>
          <a:p>
            <a:pPr algn="ctr"/>
            <a:r>
              <a:rPr lang="en-US" sz="4400" b="1" dirty="0">
                <a:solidFill>
                  <a:srgbClr val="80197D"/>
                </a:solidFill>
                <a:latin typeface="Cambria" panose="02040503050406030204" pitchFamily="18" charset="0"/>
              </a:rPr>
              <a:t>Course II – Advanced data preparation</a:t>
            </a:r>
          </a:p>
          <a:p>
            <a:pPr algn="ctr"/>
            <a:r>
              <a:rPr lang="en-US" sz="4400" dirty="0">
                <a:solidFill>
                  <a:srgbClr val="80197D"/>
                </a:solidFill>
                <a:latin typeface="Cambria" panose="02040503050406030204" pitchFamily="18" charset="0"/>
              </a:rPr>
              <a:t>Duration: 13.75 hours</a:t>
            </a:r>
            <a:r>
              <a:rPr lang="en-US" sz="4400" b="1" dirty="0">
                <a:solidFill>
                  <a:srgbClr val="80197D"/>
                </a:solidFill>
                <a:latin typeface="Cambria" panose="02040503050406030204" pitchFamily="18" charset="0"/>
              </a:rPr>
              <a:t> </a:t>
            </a:r>
            <a:endParaRPr lang="en-US" sz="5400" dirty="0"/>
          </a:p>
        </p:txBody>
      </p:sp>
    </p:spTree>
    <p:extLst>
      <p:ext uri="{BB962C8B-B14F-4D97-AF65-F5344CB8AC3E}">
        <p14:creationId xmlns:p14="http://schemas.microsoft.com/office/powerpoint/2010/main" val="28789118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9BB5B-157E-4AAA-A408-A098932E6986}"/>
              </a:ext>
            </a:extLst>
          </p:cNvPr>
          <p:cNvSpPr>
            <a:spLocks noGrp="1"/>
          </p:cNvSpPr>
          <p:nvPr>
            <p:ph type="title"/>
          </p:nvPr>
        </p:nvSpPr>
        <p:spPr/>
        <p:txBody>
          <a:bodyPr>
            <a:normAutofit/>
          </a:bodyPr>
          <a:lstStyle/>
          <a:p>
            <a:r>
              <a:rPr lang="en-US" sz="3600" dirty="0">
                <a:solidFill>
                  <a:srgbClr val="000000"/>
                </a:solidFill>
                <a:latin typeface="Cambria" panose="02040503050406030204" pitchFamily="18" charset="0"/>
              </a:rPr>
              <a:t>Unit 1. Using functions		Duration: 1 hour </a:t>
            </a:r>
            <a:endParaRPr lang="en-US" sz="8800" dirty="0"/>
          </a:p>
        </p:txBody>
      </p:sp>
      <p:sp>
        <p:nvSpPr>
          <p:cNvPr id="3" name="Content Placeholder 2">
            <a:extLst>
              <a:ext uri="{FF2B5EF4-FFF2-40B4-BE49-F238E27FC236}">
                <a16:creationId xmlns:a16="http://schemas.microsoft.com/office/drawing/2014/main" id="{98C767EF-A2F6-471A-A46F-D8DE13A44930}"/>
              </a:ext>
            </a:extLst>
          </p:cNvPr>
          <p:cNvSpPr>
            <a:spLocks noGrp="1"/>
          </p:cNvSpPr>
          <p:nvPr>
            <p:ph idx="1"/>
          </p:nvPr>
        </p:nvSpPr>
        <p:spPr/>
        <p:txBody>
          <a:bodyPr>
            <a:normAutofit/>
          </a:bodyPr>
          <a:lstStyle/>
          <a:p>
            <a:r>
              <a:rPr lang="en-US" dirty="0">
                <a:solidFill>
                  <a:srgbClr val="000000"/>
                </a:solidFill>
                <a:latin typeface="Cambria" panose="02040503050406030204" pitchFamily="18" charset="0"/>
              </a:rPr>
              <a:t>Overview In this unit, you will learn how to use various different kinds of functions.</a:t>
            </a:r>
          </a:p>
          <a:p>
            <a:r>
              <a:rPr lang="en-US" dirty="0">
                <a:solidFill>
                  <a:srgbClr val="000000"/>
                </a:solidFill>
                <a:latin typeface="Cambria" panose="02040503050406030204" pitchFamily="18" charset="0"/>
              </a:rPr>
              <a:t>Learning objectives After completing this unit, you should be able to: </a:t>
            </a:r>
          </a:p>
          <a:p>
            <a:r>
              <a:rPr lang="en-US" dirty="0">
                <a:solidFill>
                  <a:srgbClr val="000000"/>
                </a:solidFill>
                <a:latin typeface="Symbol" panose="05050102010706020507" pitchFamily="18" charset="2"/>
              </a:rPr>
              <a:t></a:t>
            </a:r>
            <a:r>
              <a:rPr lang="en-US" dirty="0">
                <a:solidFill>
                  <a:srgbClr val="000000"/>
                </a:solidFill>
                <a:latin typeface="Arial" panose="020B0604020202020204" pitchFamily="34" charset="0"/>
              </a:rPr>
              <a:t> Use date functions</a:t>
            </a:r>
          </a:p>
          <a:p>
            <a:r>
              <a:rPr lang="en-US" dirty="0">
                <a:solidFill>
                  <a:srgbClr val="000000"/>
                </a:solidFill>
                <a:latin typeface="Symbol" panose="05050102010706020507" pitchFamily="18" charset="2"/>
              </a:rPr>
              <a:t></a:t>
            </a:r>
            <a:r>
              <a:rPr lang="en-US" dirty="0">
                <a:solidFill>
                  <a:srgbClr val="000000"/>
                </a:solidFill>
                <a:latin typeface="Arial" panose="020B0604020202020204" pitchFamily="34" charset="0"/>
              </a:rPr>
              <a:t> Use conversion functions</a:t>
            </a:r>
          </a:p>
          <a:p>
            <a:r>
              <a:rPr lang="en-US" dirty="0">
                <a:solidFill>
                  <a:srgbClr val="000000"/>
                </a:solidFill>
                <a:latin typeface="Symbol" panose="05050102010706020507" pitchFamily="18" charset="2"/>
              </a:rPr>
              <a:t></a:t>
            </a:r>
            <a:r>
              <a:rPr lang="en-US" dirty="0">
                <a:solidFill>
                  <a:srgbClr val="000000"/>
                </a:solidFill>
                <a:latin typeface="Arial" panose="020B0604020202020204" pitchFamily="34" charset="0"/>
              </a:rPr>
              <a:t> Use string functions</a:t>
            </a:r>
          </a:p>
          <a:p>
            <a:r>
              <a:rPr lang="en-US" dirty="0">
                <a:solidFill>
                  <a:srgbClr val="000000"/>
                </a:solidFill>
                <a:latin typeface="Symbol" panose="05050102010706020507" pitchFamily="18" charset="2"/>
              </a:rPr>
              <a:t></a:t>
            </a:r>
            <a:r>
              <a:rPr lang="en-US" dirty="0">
                <a:solidFill>
                  <a:srgbClr val="000000"/>
                </a:solidFill>
                <a:latin typeface="Arial" panose="020B0604020202020204" pitchFamily="34" charset="0"/>
              </a:rPr>
              <a:t> Use statistical functions</a:t>
            </a:r>
          </a:p>
          <a:p>
            <a:r>
              <a:rPr lang="en-US" dirty="0">
                <a:solidFill>
                  <a:srgbClr val="000000"/>
                </a:solidFill>
                <a:latin typeface="Symbol" panose="05050102010706020507" pitchFamily="18" charset="2"/>
              </a:rPr>
              <a:t></a:t>
            </a:r>
            <a:r>
              <a:rPr lang="en-US" dirty="0">
                <a:solidFill>
                  <a:srgbClr val="000000"/>
                </a:solidFill>
                <a:latin typeface="Arial" panose="020B0604020202020204" pitchFamily="34" charset="0"/>
              </a:rPr>
              <a:t> Use missing value functions </a:t>
            </a:r>
            <a:endParaRPr lang="en-US" sz="3200" dirty="0"/>
          </a:p>
        </p:txBody>
      </p:sp>
    </p:spTree>
    <p:extLst>
      <p:ext uri="{BB962C8B-B14F-4D97-AF65-F5344CB8AC3E}">
        <p14:creationId xmlns:p14="http://schemas.microsoft.com/office/powerpoint/2010/main" val="4424383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1959F-A5D6-4439-A4B6-518571EEC9F2}"/>
              </a:ext>
            </a:extLst>
          </p:cNvPr>
          <p:cNvSpPr>
            <a:spLocks noGrp="1"/>
          </p:cNvSpPr>
          <p:nvPr>
            <p:ph type="title"/>
          </p:nvPr>
        </p:nvSpPr>
        <p:spPr/>
        <p:txBody>
          <a:bodyPr>
            <a:normAutofit/>
          </a:bodyPr>
          <a:lstStyle/>
          <a:p>
            <a:r>
              <a:rPr lang="en-US" sz="3200" dirty="0">
                <a:solidFill>
                  <a:srgbClr val="000000"/>
                </a:solidFill>
                <a:latin typeface="Cambria" panose="02040503050406030204" pitchFamily="18" charset="0"/>
              </a:rPr>
              <a:t>Exercise 1. Using functions		Duration: 30 minutes </a:t>
            </a:r>
            <a:endParaRPr lang="en-US" sz="8000" dirty="0"/>
          </a:p>
        </p:txBody>
      </p:sp>
      <p:sp>
        <p:nvSpPr>
          <p:cNvPr id="3" name="Content Placeholder 2">
            <a:extLst>
              <a:ext uri="{FF2B5EF4-FFF2-40B4-BE49-F238E27FC236}">
                <a16:creationId xmlns:a16="http://schemas.microsoft.com/office/drawing/2014/main" id="{1D3E6FE7-08C7-433C-B360-4D35AF94412E}"/>
              </a:ext>
            </a:extLst>
          </p:cNvPr>
          <p:cNvSpPr>
            <a:spLocks noGrp="1"/>
          </p:cNvSpPr>
          <p:nvPr>
            <p:ph idx="1"/>
          </p:nvPr>
        </p:nvSpPr>
        <p:spPr/>
        <p:txBody>
          <a:bodyPr>
            <a:normAutofit lnSpcReduction="10000"/>
          </a:bodyPr>
          <a:lstStyle/>
          <a:p>
            <a:r>
              <a:rPr lang="en-US" sz="2800" dirty="0">
                <a:solidFill>
                  <a:srgbClr val="000000"/>
                </a:solidFill>
                <a:latin typeface="Cambria" panose="02040503050406030204" pitchFamily="18" charset="0"/>
              </a:rPr>
              <a:t>Overview In this exercise, you will learn how to use functions to cleanse and enrich a dataset to build better models.  </a:t>
            </a:r>
          </a:p>
          <a:p>
            <a:r>
              <a:rPr lang="en-US" sz="2800" dirty="0">
                <a:solidFill>
                  <a:srgbClr val="000000"/>
                </a:solidFill>
                <a:latin typeface="Cambria" panose="02040503050406030204" pitchFamily="18" charset="0"/>
              </a:rPr>
              <a:t>Learning objectives After completing this exercise, you should be able to:</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Use the date functions to derive fields</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Use string functions to derive fields</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Use statistical functions to derive fields</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Use missing value functions to derive fields</a:t>
            </a:r>
            <a:endParaRPr lang="en-US" sz="3600" dirty="0"/>
          </a:p>
        </p:txBody>
      </p:sp>
    </p:spTree>
    <p:extLst>
      <p:ext uri="{BB962C8B-B14F-4D97-AF65-F5344CB8AC3E}">
        <p14:creationId xmlns:p14="http://schemas.microsoft.com/office/powerpoint/2010/main" val="4449461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CE3B0-CF09-413C-B341-86D6E8E46CD2}"/>
              </a:ext>
            </a:extLst>
          </p:cNvPr>
          <p:cNvSpPr>
            <a:spLocks noGrp="1"/>
          </p:cNvSpPr>
          <p:nvPr>
            <p:ph type="title"/>
          </p:nvPr>
        </p:nvSpPr>
        <p:spPr/>
        <p:txBody>
          <a:bodyPr>
            <a:normAutofit/>
          </a:bodyPr>
          <a:lstStyle/>
          <a:p>
            <a:r>
              <a:rPr lang="en-US" sz="3200" dirty="0">
                <a:solidFill>
                  <a:srgbClr val="000000"/>
                </a:solidFill>
                <a:latin typeface="Cambria" panose="02040503050406030204" pitchFamily="18" charset="0"/>
              </a:rPr>
              <a:t>Exercise 2. Using functions (Workshop)		Duration: 1 hour </a:t>
            </a:r>
            <a:endParaRPr lang="en-US" sz="8000" dirty="0"/>
          </a:p>
        </p:txBody>
      </p:sp>
      <p:sp>
        <p:nvSpPr>
          <p:cNvPr id="3" name="Content Placeholder 2">
            <a:extLst>
              <a:ext uri="{FF2B5EF4-FFF2-40B4-BE49-F238E27FC236}">
                <a16:creationId xmlns:a16="http://schemas.microsoft.com/office/drawing/2014/main" id="{6CE28825-65EC-418E-A464-235782D38B52}"/>
              </a:ext>
            </a:extLst>
          </p:cNvPr>
          <p:cNvSpPr>
            <a:spLocks noGrp="1"/>
          </p:cNvSpPr>
          <p:nvPr>
            <p:ph idx="1"/>
          </p:nvPr>
        </p:nvSpPr>
        <p:spPr/>
        <p:txBody>
          <a:bodyPr>
            <a:normAutofit fontScale="92500"/>
          </a:bodyPr>
          <a:lstStyle/>
          <a:p>
            <a:r>
              <a:rPr lang="en-US" sz="2800" dirty="0">
                <a:solidFill>
                  <a:srgbClr val="000000"/>
                </a:solidFill>
                <a:latin typeface="Cambria" panose="02040503050406030204" pitchFamily="18" charset="0"/>
              </a:rPr>
              <a:t>Overview In this exercise, you will work with data based on customers and their holiday destinations. You will then use this data to answer questions. </a:t>
            </a:r>
          </a:p>
          <a:p>
            <a:r>
              <a:rPr lang="en-US" sz="2800" dirty="0">
                <a:solidFill>
                  <a:srgbClr val="000000"/>
                </a:solidFill>
                <a:latin typeface="Cambria" panose="02040503050406030204" pitchFamily="18" charset="0"/>
              </a:rPr>
              <a:t>Learning objectives After completing this exercise, you should be able to:</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Import and instantiate the data</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Compute an AGE field</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Conditionally compute the sum over a series of fields</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Derive a field taking blank values into account </a:t>
            </a:r>
            <a:endParaRPr lang="en-US" sz="3600" dirty="0"/>
          </a:p>
        </p:txBody>
      </p:sp>
    </p:spTree>
    <p:extLst>
      <p:ext uri="{BB962C8B-B14F-4D97-AF65-F5344CB8AC3E}">
        <p14:creationId xmlns:p14="http://schemas.microsoft.com/office/powerpoint/2010/main" val="898841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39376-74C5-45D9-AAED-BC32E2C779C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4474D6E-2AB5-41B1-B7CD-33003B2C14A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ABA90F3-6C1A-4720-91CA-142C1811DA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1650" y="43783"/>
            <a:ext cx="8829675" cy="6634452"/>
          </a:xfrm>
          <a:prstGeom prst="rect">
            <a:avLst/>
          </a:prstGeom>
        </p:spPr>
      </p:pic>
    </p:spTree>
    <p:extLst>
      <p:ext uri="{BB962C8B-B14F-4D97-AF65-F5344CB8AC3E}">
        <p14:creationId xmlns:p14="http://schemas.microsoft.com/office/powerpoint/2010/main" val="13480344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E6B01-409D-4950-8708-ED2412C83267}"/>
              </a:ext>
            </a:extLst>
          </p:cNvPr>
          <p:cNvSpPr>
            <a:spLocks noGrp="1"/>
          </p:cNvSpPr>
          <p:nvPr>
            <p:ph type="title"/>
          </p:nvPr>
        </p:nvSpPr>
        <p:spPr/>
        <p:txBody>
          <a:bodyPr>
            <a:normAutofit/>
          </a:bodyPr>
          <a:lstStyle/>
          <a:p>
            <a:r>
              <a:rPr lang="en-US" sz="3200" dirty="0">
                <a:solidFill>
                  <a:srgbClr val="000000"/>
                </a:solidFill>
                <a:latin typeface="Cambria" panose="02040503050406030204" pitchFamily="18" charset="0"/>
              </a:rPr>
              <a:t>Unit 2. Data transformations		Duration: 1 hour </a:t>
            </a:r>
            <a:endParaRPr lang="en-US" sz="8000" dirty="0"/>
          </a:p>
        </p:txBody>
      </p:sp>
      <p:sp>
        <p:nvSpPr>
          <p:cNvPr id="3" name="Content Placeholder 2">
            <a:extLst>
              <a:ext uri="{FF2B5EF4-FFF2-40B4-BE49-F238E27FC236}">
                <a16:creationId xmlns:a16="http://schemas.microsoft.com/office/drawing/2014/main" id="{9FC77571-5D66-4B25-B93E-A103A0AF68CC}"/>
              </a:ext>
            </a:extLst>
          </p:cNvPr>
          <p:cNvSpPr>
            <a:spLocks noGrp="1"/>
          </p:cNvSpPr>
          <p:nvPr>
            <p:ph idx="1"/>
          </p:nvPr>
        </p:nvSpPr>
        <p:spPr/>
        <p:txBody>
          <a:bodyPr>
            <a:normAutofit/>
          </a:bodyPr>
          <a:lstStyle/>
          <a:p>
            <a:r>
              <a:rPr lang="en-US" sz="2800" dirty="0">
                <a:solidFill>
                  <a:srgbClr val="000000"/>
                </a:solidFill>
                <a:latin typeface="Cambria" panose="02040503050406030204" pitchFamily="18" charset="0"/>
              </a:rPr>
              <a:t>Overview In this exercise, you will learn how to apply various different nodes to modify fields and prepare your data for modeling. </a:t>
            </a:r>
          </a:p>
          <a:p>
            <a:r>
              <a:rPr lang="en-US" sz="2800" dirty="0">
                <a:solidFill>
                  <a:srgbClr val="000000"/>
                </a:solidFill>
                <a:latin typeface="Cambria" panose="02040503050406030204" pitchFamily="18" charset="0"/>
              </a:rPr>
              <a:t>Learning objectives After completing this exercise, you should be able to:</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Use the Filler node to replace values</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Use the Binning node to recode continuous fields</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Use the Transform node to change a field’s distribution </a:t>
            </a:r>
            <a:endParaRPr lang="en-US" sz="3600" dirty="0"/>
          </a:p>
        </p:txBody>
      </p:sp>
    </p:spTree>
    <p:extLst>
      <p:ext uri="{BB962C8B-B14F-4D97-AF65-F5344CB8AC3E}">
        <p14:creationId xmlns:p14="http://schemas.microsoft.com/office/powerpoint/2010/main" val="38972064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CB408-E675-4C99-8A89-2068DB554403}"/>
              </a:ext>
            </a:extLst>
          </p:cNvPr>
          <p:cNvSpPr>
            <a:spLocks noGrp="1"/>
          </p:cNvSpPr>
          <p:nvPr>
            <p:ph type="title"/>
          </p:nvPr>
        </p:nvSpPr>
        <p:spPr/>
        <p:txBody>
          <a:bodyPr>
            <a:normAutofit/>
          </a:bodyPr>
          <a:lstStyle/>
          <a:p>
            <a:r>
              <a:rPr lang="en-US" sz="3200" dirty="0">
                <a:solidFill>
                  <a:srgbClr val="000000"/>
                </a:solidFill>
                <a:latin typeface="Cambria" panose="02040503050406030204" pitchFamily="18" charset="0"/>
              </a:rPr>
              <a:t>Exercise 3. Data transformations		Duration: 1 hour</a:t>
            </a:r>
            <a:endParaRPr lang="en-US" sz="8000" dirty="0"/>
          </a:p>
        </p:txBody>
      </p:sp>
      <p:sp>
        <p:nvSpPr>
          <p:cNvPr id="3" name="Content Placeholder 2">
            <a:extLst>
              <a:ext uri="{FF2B5EF4-FFF2-40B4-BE49-F238E27FC236}">
                <a16:creationId xmlns:a16="http://schemas.microsoft.com/office/drawing/2014/main" id="{29A8D747-165D-43EA-ADD4-A4339A64DFA7}"/>
              </a:ext>
            </a:extLst>
          </p:cNvPr>
          <p:cNvSpPr>
            <a:spLocks noGrp="1"/>
          </p:cNvSpPr>
          <p:nvPr>
            <p:ph idx="1"/>
          </p:nvPr>
        </p:nvSpPr>
        <p:spPr/>
        <p:txBody>
          <a:bodyPr>
            <a:normAutofit fontScale="92500" lnSpcReduction="10000"/>
          </a:bodyPr>
          <a:lstStyle/>
          <a:p>
            <a:r>
              <a:rPr lang="en-US" sz="2800" dirty="0">
                <a:solidFill>
                  <a:srgbClr val="000000"/>
                </a:solidFill>
                <a:latin typeface="Cambria" panose="02040503050406030204" pitchFamily="18" charset="0"/>
              </a:rPr>
              <a:t>Overview In this exercise, you will learn how to cleanse data using the Filler node and add new fields using the Binning node and the Transform node. </a:t>
            </a:r>
          </a:p>
          <a:p>
            <a:r>
              <a:rPr lang="en-US" sz="2800" dirty="0">
                <a:solidFill>
                  <a:srgbClr val="000000"/>
                </a:solidFill>
                <a:latin typeface="Cambria" panose="02040503050406030204" pitchFamily="18" charset="0"/>
              </a:rPr>
              <a:t>Learning objectives After completing this exercise, you should be able to:</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Use the Filler node to change storage</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Use the Filler node to replace null values</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Use the Filler node to replace strings</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Do binning with equal counts</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Do binning using a supervisor field </a:t>
            </a:r>
            <a:endParaRPr lang="en-US" sz="3600" dirty="0"/>
          </a:p>
        </p:txBody>
      </p:sp>
    </p:spTree>
    <p:extLst>
      <p:ext uri="{BB962C8B-B14F-4D97-AF65-F5344CB8AC3E}">
        <p14:creationId xmlns:p14="http://schemas.microsoft.com/office/powerpoint/2010/main" val="25380788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D86AA-AB18-4503-88FD-FB8BB196E579}"/>
              </a:ext>
            </a:extLst>
          </p:cNvPr>
          <p:cNvSpPr>
            <a:spLocks noGrp="1"/>
          </p:cNvSpPr>
          <p:nvPr>
            <p:ph type="title"/>
          </p:nvPr>
        </p:nvSpPr>
        <p:spPr/>
        <p:txBody>
          <a:bodyPr>
            <a:normAutofit/>
          </a:bodyPr>
          <a:lstStyle/>
          <a:p>
            <a:r>
              <a:rPr lang="en-US" sz="2800" dirty="0">
                <a:solidFill>
                  <a:srgbClr val="000000"/>
                </a:solidFill>
                <a:latin typeface="Cambria" panose="02040503050406030204" pitchFamily="18" charset="0"/>
              </a:rPr>
              <a:t>Exercise 4. Data transformations (Workshop)		Duration: 1 hour</a:t>
            </a:r>
            <a:endParaRPr lang="en-US" sz="7200" dirty="0"/>
          </a:p>
        </p:txBody>
      </p:sp>
      <p:sp>
        <p:nvSpPr>
          <p:cNvPr id="3" name="Content Placeholder 2">
            <a:extLst>
              <a:ext uri="{FF2B5EF4-FFF2-40B4-BE49-F238E27FC236}">
                <a16:creationId xmlns:a16="http://schemas.microsoft.com/office/drawing/2014/main" id="{FA6935E5-6D37-4A05-A73F-DF2FCF7A0EDB}"/>
              </a:ext>
            </a:extLst>
          </p:cNvPr>
          <p:cNvSpPr>
            <a:spLocks noGrp="1"/>
          </p:cNvSpPr>
          <p:nvPr>
            <p:ph idx="1"/>
          </p:nvPr>
        </p:nvSpPr>
        <p:spPr/>
        <p:txBody>
          <a:bodyPr>
            <a:normAutofit/>
          </a:bodyPr>
          <a:lstStyle/>
          <a:p>
            <a:r>
              <a:rPr lang="en-US" dirty="0">
                <a:solidFill>
                  <a:srgbClr val="000000"/>
                </a:solidFill>
                <a:latin typeface="Cambria" panose="02040503050406030204" pitchFamily="18" charset="0"/>
              </a:rPr>
              <a:t>Overview In this unit, you will learn how to transform data by importing, replacing and recoding. Learning objectives After completing this unit, you should be able to: </a:t>
            </a:r>
          </a:p>
          <a:p>
            <a:r>
              <a:rPr lang="en-US" dirty="0">
                <a:solidFill>
                  <a:srgbClr val="000000"/>
                </a:solidFill>
                <a:latin typeface="Symbol" panose="05050102010706020507" pitchFamily="18" charset="2"/>
              </a:rPr>
              <a:t></a:t>
            </a:r>
            <a:r>
              <a:rPr lang="en-US" dirty="0">
                <a:solidFill>
                  <a:srgbClr val="000000"/>
                </a:solidFill>
                <a:latin typeface="Arial" panose="020B0604020202020204" pitchFamily="34" charset="0"/>
              </a:rPr>
              <a:t> Import and instantiate the data</a:t>
            </a:r>
          </a:p>
          <a:p>
            <a:r>
              <a:rPr lang="en-US" dirty="0">
                <a:solidFill>
                  <a:srgbClr val="000000"/>
                </a:solidFill>
                <a:latin typeface="Symbol" panose="05050102010706020507" pitchFamily="18" charset="2"/>
              </a:rPr>
              <a:t></a:t>
            </a:r>
            <a:r>
              <a:rPr lang="en-US" dirty="0">
                <a:solidFill>
                  <a:srgbClr val="000000"/>
                </a:solidFill>
                <a:latin typeface="Arial" panose="020B0604020202020204" pitchFamily="34" charset="0"/>
              </a:rPr>
              <a:t> Correct spelling</a:t>
            </a:r>
          </a:p>
          <a:p>
            <a:r>
              <a:rPr lang="en-US" dirty="0">
                <a:solidFill>
                  <a:srgbClr val="000000"/>
                </a:solidFill>
                <a:latin typeface="Symbol" panose="05050102010706020507" pitchFamily="18" charset="2"/>
              </a:rPr>
              <a:t></a:t>
            </a:r>
            <a:r>
              <a:rPr lang="en-US" dirty="0">
                <a:solidFill>
                  <a:srgbClr val="000000"/>
                </a:solidFill>
                <a:latin typeface="Arial" panose="020B0604020202020204" pitchFamily="34" charset="0"/>
              </a:rPr>
              <a:t> Replace blanks with undefined values</a:t>
            </a:r>
          </a:p>
          <a:p>
            <a:r>
              <a:rPr lang="en-US" dirty="0">
                <a:solidFill>
                  <a:srgbClr val="000000"/>
                </a:solidFill>
                <a:latin typeface="Symbol" panose="05050102010706020507" pitchFamily="18" charset="2"/>
              </a:rPr>
              <a:t></a:t>
            </a:r>
            <a:r>
              <a:rPr lang="en-US" dirty="0">
                <a:solidFill>
                  <a:srgbClr val="000000"/>
                </a:solidFill>
                <a:latin typeface="Arial" panose="020B0604020202020204" pitchFamily="34" charset="0"/>
              </a:rPr>
              <a:t> Bin a field optimally with respect to target</a:t>
            </a:r>
          </a:p>
          <a:p>
            <a:r>
              <a:rPr lang="en-US" dirty="0">
                <a:solidFill>
                  <a:srgbClr val="000000"/>
                </a:solidFill>
                <a:latin typeface="Symbol" panose="05050102010706020507" pitchFamily="18" charset="2"/>
              </a:rPr>
              <a:t></a:t>
            </a:r>
            <a:r>
              <a:rPr lang="en-US" dirty="0">
                <a:solidFill>
                  <a:srgbClr val="000000"/>
                </a:solidFill>
                <a:latin typeface="Arial" panose="020B0604020202020204" pitchFamily="34" charset="0"/>
              </a:rPr>
              <a:t> Transform a field to change its distribution </a:t>
            </a:r>
            <a:endParaRPr lang="en-US" sz="3200" dirty="0"/>
          </a:p>
        </p:txBody>
      </p:sp>
    </p:spTree>
    <p:extLst>
      <p:ext uri="{BB962C8B-B14F-4D97-AF65-F5344CB8AC3E}">
        <p14:creationId xmlns:p14="http://schemas.microsoft.com/office/powerpoint/2010/main" val="28389289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B9682-72DC-4663-82FA-1E5062286A58}"/>
              </a:ext>
            </a:extLst>
          </p:cNvPr>
          <p:cNvSpPr>
            <a:spLocks noGrp="1"/>
          </p:cNvSpPr>
          <p:nvPr>
            <p:ph type="title"/>
          </p:nvPr>
        </p:nvSpPr>
        <p:spPr/>
        <p:txBody>
          <a:bodyPr>
            <a:normAutofit/>
          </a:bodyPr>
          <a:lstStyle/>
          <a:p>
            <a:r>
              <a:rPr lang="en-US" sz="2800" dirty="0">
                <a:solidFill>
                  <a:srgbClr val="000000"/>
                </a:solidFill>
                <a:latin typeface="Cambria" panose="02040503050406030204" pitchFamily="18" charset="0"/>
              </a:rPr>
              <a:t>Unit 3. Working with sequence data		Duration: 1 hour </a:t>
            </a:r>
            <a:endParaRPr lang="en-US" sz="7200" dirty="0"/>
          </a:p>
        </p:txBody>
      </p:sp>
      <p:sp>
        <p:nvSpPr>
          <p:cNvPr id="3" name="Content Placeholder 2">
            <a:extLst>
              <a:ext uri="{FF2B5EF4-FFF2-40B4-BE49-F238E27FC236}">
                <a16:creationId xmlns:a16="http://schemas.microsoft.com/office/drawing/2014/main" id="{63C14F13-819F-40ED-BAE2-4CC48D6E0F93}"/>
              </a:ext>
            </a:extLst>
          </p:cNvPr>
          <p:cNvSpPr>
            <a:spLocks noGrp="1"/>
          </p:cNvSpPr>
          <p:nvPr>
            <p:ph idx="1"/>
          </p:nvPr>
        </p:nvSpPr>
        <p:spPr/>
        <p:txBody>
          <a:bodyPr>
            <a:normAutofit fontScale="92500"/>
          </a:bodyPr>
          <a:lstStyle/>
          <a:p>
            <a:r>
              <a:rPr lang="en-US" sz="2800" dirty="0">
                <a:solidFill>
                  <a:srgbClr val="000000"/>
                </a:solidFill>
                <a:latin typeface="Cambria" panose="02040503050406030204" pitchFamily="18" charset="0"/>
              </a:rPr>
              <a:t>Overview In this exercise, you will learn how to work with sequenced data.</a:t>
            </a:r>
          </a:p>
          <a:p>
            <a:r>
              <a:rPr lang="en-US" sz="2800" dirty="0">
                <a:solidFill>
                  <a:srgbClr val="000000"/>
                </a:solidFill>
                <a:latin typeface="Cambria" panose="02040503050406030204" pitchFamily="18" charset="0"/>
              </a:rPr>
              <a:t>Learning objectives After completing this exercise, you should be able to: </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Use cross-record functions</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Use the Count mode in the Derive node</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Use the Restructure node to expand a continuous field into a series of continuous fields</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Use the Space-Time-Boxes node to work with geospatial and time data </a:t>
            </a:r>
            <a:endParaRPr lang="en-US" sz="3600" dirty="0"/>
          </a:p>
        </p:txBody>
      </p:sp>
    </p:spTree>
    <p:extLst>
      <p:ext uri="{BB962C8B-B14F-4D97-AF65-F5344CB8AC3E}">
        <p14:creationId xmlns:p14="http://schemas.microsoft.com/office/powerpoint/2010/main" val="7363803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DC45A-EE8C-4728-B94B-50662DCC83A2}"/>
              </a:ext>
            </a:extLst>
          </p:cNvPr>
          <p:cNvSpPr>
            <a:spLocks noGrp="1"/>
          </p:cNvSpPr>
          <p:nvPr>
            <p:ph type="title"/>
          </p:nvPr>
        </p:nvSpPr>
        <p:spPr/>
        <p:txBody>
          <a:bodyPr>
            <a:normAutofit/>
          </a:bodyPr>
          <a:lstStyle/>
          <a:p>
            <a:r>
              <a:rPr lang="en-US" sz="2800" dirty="0">
                <a:solidFill>
                  <a:srgbClr val="000000"/>
                </a:solidFill>
                <a:latin typeface="Cambria" panose="02040503050406030204" pitchFamily="18" charset="0"/>
              </a:rPr>
              <a:t>Exercise 5. Working with sequence data		Duration: 45 minutes </a:t>
            </a:r>
            <a:endParaRPr lang="en-US" sz="7200" dirty="0"/>
          </a:p>
        </p:txBody>
      </p:sp>
      <p:sp>
        <p:nvSpPr>
          <p:cNvPr id="3" name="Content Placeholder 2">
            <a:extLst>
              <a:ext uri="{FF2B5EF4-FFF2-40B4-BE49-F238E27FC236}">
                <a16:creationId xmlns:a16="http://schemas.microsoft.com/office/drawing/2014/main" id="{7123C98E-5494-4420-90B1-8DAB95FA0D95}"/>
              </a:ext>
            </a:extLst>
          </p:cNvPr>
          <p:cNvSpPr>
            <a:spLocks noGrp="1"/>
          </p:cNvSpPr>
          <p:nvPr>
            <p:ph idx="1"/>
          </p:nvPr>
        </p:nvSpPr>
        <p:spPr/>
        <p:txBody>
          <a:bodyPr>
            <a:normAutofit lnSpcReduction="10000"/>
          </a:bodyPr>
          <a:lstStyle/>
          <a:p>
            <a:r>
              <a:rPr lang="en-US" sz="2800" dirty="0">
                <a:solidFill>
                  <a:srgbClr val="000000"/>
                </a:solidFill>
                <a:latin typeface="Cambria" panose="02040503050406030204" pitchFamily="18" charset="0"/>
              </a:rPr>
              <a:t>Overview In this exercise, you will learn how to apply various transformations to sequence data.</a:t>
            </a:r>
          </a:p>
          <a:p>
            <a:r>
              <a:rPr lang="en-US" sz="2800" dirty="0">
                <a:solidFill>
                  <a:srgbClr val="000000"/>
                </a:solidFill>
                <a:latin typeface="Cambria" panose="02040503050406030204" pitchFamily="18" charset="0"/>
              </a:rPr>
              <a:t>Learning objectives After completing this exercise, you should be able to: </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Create a record identifier</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Move an average</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Restructure a transactional dataset</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Use the Space-Time-Boxes node </a:t>
            </a:r>
            <a:endParaRPr lang="en-US" sz="3600" dirty="0"/>
          </a:p>
        </p:txBody>
      </p:sp>
    </p:spTree>
    <p:extLst>
      <p:ext uri="{BB962C8B-B14F-4D97-AF65-F5344CB8AC3E}">
        <p14:creationId xmlns:p14="http://schemas.microsoft.com/office/powerpoint/2010/main" val="971777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7587B-DCD1-41F9-B57D-59F1673FFDD6}"/>
              </a:ext>
            </a:extLst>
          </p:cNvPr>
          <p:cNvSpPr>
            <a:spLocks noGrp="1"/>
          </p:cNvSpPr>
          <p:nvPr>
            <p:ph type="title"/>
          </p:nvPr>
        </p:nvSpPr>
        <p:spPr/>
        <p:txBody>
          <a:bodyPr>
            <a:normAutofit/>
          </a:bodyPr>
          <a:lstStyle/>
          <a:p>
            <a:r>
              <a:rPr lang="en-US" sz="2800" dirty="0">
                <a:solidFill>
                  <a:srgbClr val="000000"/>
                </a:solidFill>
                <a:latin typeface="Cambria" panose="02040503050406030204" pitchFamily="18" charset="0"/>
              </a:rPr>
              <a:t>Exercise 6. Working with sequence data (Workshop)		Duration: 1 hour</a:t>
            </a:r>
            <a:endParaRPr lang="en-US" sz="7200" dirty="0"/>
          </a:p>
        </p:txBody>
      </p:sp>
      <p:sp>
        <p:nvSpPr>
          <p:cNvPr id="3" name="Content Placeholder 2">
            <a:extLst>
              <a:ext uri="{FF2B5EF4-FFF2-40B4-BE49-F238E27FC236}">
                <a16:creationId xmlns:a16="http://schemas.microsoft.com/office/drawing/2014/main" id="{6EF24C9C-F35B-4037-BBA4-EC371E71CF20}"/>
              </a:ext>
            </a:extLst>
          </p:cNvPr>
          <p:cNvSpPr>
            <a:spLocks noGrp="1"/>
          </p:cNvSpPr>
          <p:nvPr>
            <p:ph idx="1"/>
          </p:nvPr>
        </p:nvSpPr>
        <p:spPr/>
        <p:txBody>
          <a:bodyPr>
            <a:normAutofit lnSpcReduction="10000"/>
          </a:bodyPr>
          <a:lstStyle/>
          <a:p>
            <a:r>
              <a:rPr lang="en-US" sz="2800" dirty="0">
                <a:solidFill>
                  <a:srgbClr val="000000"/>
                </a:solidFill>
                <a:latin typeface="Cambria" panose="02040503050406030204" pitchFamily="18" charset="0"/>
              </a:rPr>
              <a:t>Overview In this exercise, you will learn how to work on a dataset, and derive new fields.</a:t>
            </a:r>
          </a:p>
          <a:p>
            <a:r>
              <a:rPr lang="en-US" sz="2800" dirty="0">
                <a:solidFill>
                  <a:srgbClr val="000000"/>
                </a:solidFill>
                <a:latin typeface="Cambria" panose="02040503050406030204" pitchFamily="18" charset="0"/>
              </a:rPr>
              <a:t>Learning objectives After completing this exercise, you should be able to: </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Import the data</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Derive a record identifier</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Restructure the dataset</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Analyze geospatial and time data</a:t>
            </a:r>
            <a:endParaRPr lang="en-US" sz="3600" dirty="0"/>
          </a:p>
        </p:txBody>
      </p:sp>
    </p:spTree>
    <p:extLst>
      <p:ext uri="{BB962C8B-B14F-4D97-AF65-F5344CB8AC3E}">
        <p14:creationId xmlns:p14="http://schemas.microsoft.com/office/powerpoint/2010/main" val="20410959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7BA0B-F565-4ABD-8649-387D8D483861}"/>
              </a:ext>
            </a:extLst>
          </p:cNvPr>
          <p:cNvSpPr>
            <a:spLocks noGrp="1"/>
          </p:cNvSpPr>
          <p:nvPr>
            <p:ph type="title"/>
          </p:nvPr>
        </p:nvSpPr>
        <p:spPr/>
        <p:txBody>
          <a:bodyPr>
            <a:normAutofit/>
          </a:bodyPr>
          <a:lstStyle/>
          <a:p>
            <a:r>
              <a:rPr lang="en-US" sz="2800" dirty="0">
                <a:solidFill>
                  <a:srgbClr val="000000"/>
                </a:solidFill>
                <a:latin typeface="Cambria" panose="02040503050406030204" pitchFamily="18" charset="0"/>
              </a:rPr>
              <a:t>Unit 4. Sampling records					Duration: 1 hour</a:t>
            </a:r>
            <a:endParaRPr lang="en-US" sz="7200" dirty="0"/>
          </a:p>
        </p:txBody>
      </p:sp>
      <p:sp>
        <p:nvSpPr>
          <p:cNvPr id="3" name="Content Placeholder 2">
            <a:extLst>
              <a:ext uri="{FF2B5EF4-FFF2-40B4-BE49-F238E27FC236}">
                <a16:creationId xmlns:a16="http://schemas.microsoft.com/office/drawing/2014/main" id="{4C5C1A33-2627-4720-B5B2-BB444EDB4391}"/>
              </a:ext>
            </a:extLst>
          </p:cNvPr>
          <p:cNvSpPr>
            <a:spLocks noGrp="1"/>
          </p:cNvSpPr>
          <p:nvPr>
            <p:ph idx="1"/>
          </p:nvPr>
        </p:nvSpPr>
        <p:spPr/>
        <p:txBody>
          <a:bodyPr>
            <a:normAutofit/>
          </a:bodyPr>
          <a:lstStyle/>
          <a:p>
            <a:r>
              <a:rPr lang="en-US" sz="2800" dirty="0">
                <a:solidFill>
                  <a:srgbClr val="000000"/>
                </a:solidFill>
                <a:latin typeface="Cambria" panose="02040503050406030204" pitchFamily="18" charset="0"/>
              </a:rPr>
              <a:t>Overview In this exercise, you will learn how to use the Sample node and various reasons for sampling records.  </a:t>
            </a:r>
          </a:p>
          <a:p>
            <a:r>
              <a:rPr lang="en-US" sz="2800" dirty="0">
                <a:solidFill>
                  <a:srgbClr val="000000"/>
                </a:solidFill>
                <a:latin typeface="Cambria" panose="02040503050406030204" pitchFamily="18" charset="0"/>
              </a:rPr>
              <a:t>Learning objectives After completing this exercise, you should be able to:</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Use the Sample node to draw simple and complex samples</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Partition the data into a training and a testing set</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Reduce or boost the number of records </a:t>
            </a:r>
            <a:endParaRPr lang="en-US" sz="3600" dirty="0"/>
          </a:p>
        </p:txBody>
      </p:sp>
    </p:spTree>
    <p:extLst>
      <p:ext uri="{BB962C8B-B14F-4D97-AF65-F5344CB8AC3E}">
        <p14:creationId xmlns:p14="http://schemas.microsoft.com/office/powerpoint/2010/main" val="4867048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3F3AE-EBA7-4A87-B5A3-03E0896D4822}"/>
              </a:ext>
            </a:extLst>
          </p:cNvPr>
          <p:cNvSpPr>
            <a:spLocks noGrp="1"/>
          </p:cNvSpPr>
          <p:nvPr>
            <p:ph type="title"/>
          </p:nvPr>
        </p:nvSpPr>
        <p:spPr/>
        <p:txBody>
          <a:bodyPr>
            <a:normAutofit/>
          </a:bodyPr>
          <a:lstStyle/>
          <a:p>
            <a:r>
              <a:rPr lang="en-US" sz="3200" dirty="0">
                <a:solidFill>
                  <a:srgbClr val="000000"/>
                </a:solidFill>
                <a:latin typeface="Cambria" panose="02040503050406030204" pitchFamily="18" charset="0"/>
              </a:rPr>
              <a:t>Exercise 7. Sampling records 		Duration: 45 minutes</a:t>
            </a:r>
            <a:endParaRPr lang="en-US" sz="8000" dirty="0"/>
          </a:p>
        </p:txBody>
      </p:sp>
      <p:sp>
        <p:nvSpPr>
          <p:cNvPr id="3" name="Content Placeholder 2">
            <a:extLst>
              <a:ext uri="{FF2B5EF4-FFF2-40B4-BE49-F238E27FC236}">
                <a16:creationId xmlns:a16="http://schemas.microsoft.com/office/drawing/2014/main" id="{E57BA048-76B0-4298-918D-0FC42B8DC7ED}"/>
              </a:ext>
            </a:extLst>
          </p:cNvPr>
          <p:cNvSpPr>
            <a:spLocks noGrp="1"/>
          </p:cNvSpPr>
          <p:nvPr>
            <p:ph idx="1"/>
          </p:nvPr>
        </p:nvSpPr>
        <p:spPr/>
        <p:txBody>
          <a:bodyPr>
            <a:normAutofit/>
          </a:bodyPr>
          <a:lstStyle/>
          <a:p>
            <a:r>
              <a:rPr lang="en-US" sz="2800" dirty="0">
                <a:solidFill>
                  <a:srgbClr val="000000"/>
                </a:solidFill>
                <a:latin typeface="Cambria" panose="02040503050406030204" pitchFamily="18" charset="0"/>
              </a:rPr>
              <a:t>Overview In this exercise, you will learn how sample data using various techniques, and use partitioning to select the best predictive model. </a:t>
            </a:r>
          </a:p>
          <a:p>
            <a:r>
              <a:rPr lang="en-US" sz="2800" dirty="0">
                <a:solidFill>
                  <a:srgbClr val="000000"/>
                </a:solidFill>
                <a:latin typeface="Cambria" panose="02040503050406030204" pitchFamily="18" charset="0"/>
              </a:rPr>
              <a:t>Learning objectives After completing this exercise, you should be able to:</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Draw a simple sample and a complex sample</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Partition data into a training set and a testing set</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Balance the data </a:t>
            </a:r>
            <a:endParaRPr lang="en-US" sz="3600" dirty="0"/>
          </a:p>
        </p:txBody>
      </p:sp>
    </p:spTree>
    <p:extLst>
      <p:ext uri="{BB962C8B-B14F-4D97-AF65-F5344CB8AC3E}">
        <p14:creationId xmlns:p14="http://schemas.microsoft.com/office/powerpoint/2010/main" val="19765056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73211-95E0-4A38-9950-2EDF1522CACE}"/>
              </a:ext>
            </a:extLst>
          </p:cNvPr>
          <p:cNvSpPr>
            <a:spLocks noGrp="1"/>
          </p:cNvSpPr>
          <p:nvPr>
            <p:ph type="title"/>
          </p:nvPr>
        </p:nvSpPr>
        <p:spPr/>
        <p:txBody>
          <a:bodyPr>
            <a:normAutofit/>
          </a:bodyPr>
          <a:lstStyle/>
          <a:p>
            <a:r>
              <a:rPr lang="en-US" sz="3600" dirty="0">
                <a:solidFill>
                  <a:srgbClr val="000000"/>
                </a:solidFill>
                <a:latin typeface="Cambria" panose="02040503050406030204" pitchFamily="18" charset="0"/>
              </a:rPr>
              <a:t>Exercise 8. Sampling records		Duration: 1 hour </a:t>
            </a:r>
            <a:endParaRPr lang="en-US" sz="8800" dirty="0"/>
          </a:p>
        </p:txBody>
      </p:sp>
      <p:sp>
        <p:nvSpPr>
          <p:cNvPr id="3" name="Content Placeholder 2">
            <a:extLst>
              <a:ext uri="{FF2B5EF4-FFF2-40B4-BE49-F238E27FC236}">
                <a16:creationId xmlns:a16="http://schemas.microsoft.com/office/drawing/2014/main" id="{8F028495-8393-4119-B63C-945B9CA5D9E6}"/>
              </a:ext>
            </a:extLst>
          </p:cNvPr>
          <p:cNvSpPr>
            <a:spLocks noGrp="1"/>
          </p:cNvSpPr>
          <p:nvPr>
            <p:ph idx="1"/>
          </p:nvPr>
        </p:nvSpPr>
        <p:spPr/>
        <p:txBody>
          <a:bodyPr>
            <a:normAutofit fontScale="92500" lnSpcReduction="10000"/>
          </a:bodyPr>
          <a:lstStyle/>
          <a:p>
            <a:r>
              <a:rPr lang="en-US" sz="2800" dirty="0">
                <a:solidFill>
                  <a:srgbClr val="000000"/>
                </a:solidFill>
                <a:latin typeface="Cambria" panose="02040503050406030204" pitchFamily="18" charset="0"/>
              </a:rPr>
              <a:t>Overview In this exercise, you will learn how to sample a data for a satisfaction survey and build a model to predict response to a campaign. </a:t>
            </a:r>
          </a:p>
          <a:p>
            <a:r>
              <a:rPr lang="en-US" sz="2800" dirty="0">
                <a:solidFill>
                  <a:srgbClr val="000000"/>
                </a:solidFill>
                <a:latin typeface="Cambria" panose="02040503050406030204" pitchFamily="18" charset="0"/>
              </a:rPr>
              <a:t>Learning objectives After completing this exercise, you should be able to:</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Import the data, instantiate the data and examine the response</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Draw a random sample</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Draw a stratified sample</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Prepare for modeling by using a Type node</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Run models on the training set and select the best model </a:t>
            </a:r>
            <a:endParaRPr lang="en-US" sz="3600" dirty="0"/>
          </a:p>
        </p:txBody>
      </p:sp>
    </p:spTree>
    <p:extLst>
      <p:ext uri="{BB962C8B-B14F-4D97-AF65-F5344CB8AC3E}">
        <p14:creationId xmlns:p14="http://schemas.microsoft.com/office/powerpoint/2010/main" val="41712157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A7D6F-733F-43E4-9BED-C57C69BFAF72}"/>
              </a:ext>
            </a:extLst>
          </p:cNvPr>
          <p:cNvSpPr>
            <a:spLocks noGrp="1"/>
          </p:cNvSpPr>
          <p:nvPr>
            <p:ph type="title"/>
          </p:nvPr>
        </p:nvSpPr>
        <p:spPr/>
        <p:txBody>
          <a:bodyPr>
            <a:normAutofit/>
          </a:bodyPr>
          <a:lstStyle/>
          <a:p>
            <a:r>
              <a:rPr lang="en-US" sz="3600" dirty="0">
                <a:solidFill>
                  <a:srgbClr val="000000"/>
                </a:solidFill>
                <a:latin typeface="Cambria" panose="02040503050406030204" pitchFamily="18" charset="0"/>
              </a:rPr>
              <a:t>Unit 5. Improving efficiency		Duration: 1 hour </a:t>
            </a:r>
            <a:endParaRPr lang="en-US" sz="8800" dirty="0"/>
          </a:p>
        </p:txBody>
      </p:sp>
      <p:sp>
        <p:nvSpPr>
          <p:cNvPr id="3" name="Content Placeholder 2">
            <a:extLst>
              <a:ext uri="{FF2B5EF4-FFF2-40B4-BE49-F238E27FC236}">
                <a16:creationId xmlns:a16="http://schemas.microsoft.com/office/drawing/2014/main" id="{04B36670-CE3F-429A-8F32-08E10619C355}"/>
              </a:ext>
            </a:extLst>
          </p:cNvPr>
          <p:cNvSpPr>
            <a:spLocks noGrp="1"/>
          </p:cNvSpPr>
          <p:nvPr>
            <p:ph idx="1"/>
          </p:nvPr>
        </p:nvSpPr>
        <p:spPr/>
        <p:txBody>
          <a:bodyPr>
            <a:normAutofit fontScale="92500" lnSpcReduction="10000"/>
          </a:bodyPr>
          <a:lstStyle/>
          <a:p>
            <a:r>
              <a:rPr lang="en-US" sz="2800" dirty="0">
                <a:solidFill>
                  <a:srgbClr val="000000"/>
                </a:solidFill>
                <a:latin typeface="Cambria" panose="02040503050406030204" pitchFamily="18" charset="0"/>
              </a:rPr>
              <a:t>Overview In this exercise, you will learn how to work with SQL pushback, Set </a:t>
            </a:r>
            <a:r>
              <a:rPr lang="en-US" sz="2800" dirty="0" err="1">
                <a:solidFill>
                  <a:srgbClr val="000000"/>
                </a:solidFill>
                <a:latin typeface="Cambria" panose="02040503050406030204" pitchFamily="18" charset="0"/>
              </a:rPr>
              <a:t>Globals</a:t>
            </a:r>
            <a:r>
              <a:rPr lang="en-US" sz="2800" dirty="0">
                <a:solidFill>
                  <a:srgbClr val="000000"/>
                </a:solidFill>
                <a:latin typeface="Cambria" panose="02040503050406030204" pitchFamily="18" charset="0"/>
              </a:rPr>
              <a:t> node and parameters to optimize efficiency.  </a:t>
            </a:r>
          </a:p>
          <a:p>
            <a:r>
              <a:rPr lang="en-US" sz="2800" dirty="0">
                <a:solidFill>
                  <a:srgbClr val="000000"/>
                </a:solidFill>
                <a:latin typeface="Cambria" panose="02040503050406030204" pitchFamily="18" charset="0"/>
              </a:rPr>
              <a:t>Learning objectives After completing this exercise, you should be able to:</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Use database scalability by SQL pushback</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Use the Data Audit node to process outliers and missing values</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Use the Set </a:t>
            </a:r>
            <a:r>
              <a:rPr lang="en-US" sz="2800" dirty="0" err="1">
                <a:solidFill>
                  <a:srgbClr val="000000"/>
                </a:solidFill>
                <a:latin typeface="Cambria" panose="02040503050406030204" pitchFamily="18" charset="0"/>
              </a:rPr>
              <a:t>Globals</a:t>
            </a:r>
            <a:r>
              <a:rPr lang="en-US" sz="2800" dirty="0">
                <a:solidFill>
                  <a:srgbClr val="000000"/>
                </a:solidFill>
                <a:latin typeface="Cambria" panose="02040503050406030204" pitchFamily="18" charset="0"/>
              </a:rPr>
              <a:t> node</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Use parameters</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Use looping and conditional execution </a:t>
            </a:r>
            <a:endParaRPr lang="en-US" sz="3600" dirty="0"/>
          </a:p>
        </p:txBody>
      </p:sp>
    </p:spTree>
    <p:extLst>
      <p:ext uri="{BB962C8B-B14F-4D97-AF65-F5344CB8AC3E}">
        <p14:creationId xmlns:p14="http://schemas.microsoft.com/office/powerpoint/2010/main" val="1873042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AB952-F1DC-421A-B562-D7716DB022AA}"/>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28AF453C-8F4F-42B8-94E3-B28A440838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7498" y="499533"/>
            <a:ext cx="9697003" cy="6100881"/>
          </a:xfrm>
        </p:spPr>
      </p:pic>
    </p:spTree>
    <p:extLst>
      <p:ext uri="{BB962C8B-B14F-4D97-AF65-F5344CB8AC3E}">
        <p14:creationId xmlns:p14="http://schemas.microsoft.com/office/powerpoint/2010/main" val="4655793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FDBEF-9431-40A9-AC26-B081C8B03CDE}"/>
              </a:ext>
            </a:extLst>
          </p:cNvPr>
          <p:cNvSpPr>
            <a:spLocks noGrp="1"/>
          </p:cNvSpPr>
          <p:nvPr>
            <p:ph type="title"/>
          </p:nvPr>
        </p:nvSpPr>
        <p:spPr/>
        <p:txBody>
          <a:bodyPr>
            <a:normAutofit/>
          </a:bodyPr>
          <a:lstStyle/>
          <a:p>
            <a:r>
              <a:rPr lang="en-US" sz="3200" dirty="0">
                <a:solidFill>
                  <a:srgbClr val="000000"/>
                </a:solidFill>
                <a:latin typeface="Cambria" panose="02040503050406030204" pitchFamily="18" charset="0"/>
              </a:rPr>
              <a:t>Exercise 9. Improving efficiency		Duration: 45 minutes </a:t>
            </a:r>
            <a:endParaRPr lang="en-US" sz="8000" dirty="0"/>
          </a:p>
        </p:txBody>
      </p:sp>
      <p:sp>
        <p:nvSpPr>
          <p:cNvPr id="3" name="Content Placeholder 2">
            <a:extLst>
              <a:ext uri="{FF2B5EF4-FFF2-40B4-BE49-F238E27FC236}">
                <a16:creationId xmlns:a16="http://schemas.microsoft.com/office/drawing/2014/main" id="{6D944222-A5EB-41BD-92A6-A61287150385}"/>
              </a:ext>
            </a:extLst>
          </p:cNvPr>
          <p:cNvSpPr>
            <a:spLocks noGrp="1"/>
          </p:cNvSpPr>
          <p:nvPr>
            <p:ph idx="1"/>
          </p:nvPr>
        </p:nvSpPr>
        <p:spPr/>
        <p:txBody>
          <a:bodyPr>
            <a:normAutofit/>
          </a:bodyPr>
          <a:lstStyle/>
          <a:p>
            <a:r>
              <a:rPr lang="en-US" dirty="0">
                <a:solidFill>
                  <a:srgbClr val="000000"/>
                </a:solidFill>
                <a:latin typeface="Cambria" panose="02040503050406030204" pitchFamily="18" charset="0"/>
              </a:rPr>
              <a:t>Overview In this exercise, you will learn how to check data for outliers and extremes, compute standardized scores and use parameters and looping. </a:t>
            </a:r>
          </a:p>
          <a:p>
            <a:r>
              <a:rPr lang="en-US" dirty="0">
                <a:solidFill>
                  <a:srgbClr val="000000"/>
                </a:solidFill>
                <a:latin typeface="Cambria" panose="02040503050406030204" pitchFamily="18" charset="0"/>
              </a:rPr>
              <a:t>Learning objectives After completing this exercise, you should be able to:</a:t>
            </a:r>
          </a:p>
          <a:p>
            <a:r>
              <a:rPr lang="en-US" dirty="0">
                <a:solidFill>
                  <a:srgbClr val="000000"/>
                </a:solidFill>
                <a:latin typeface="Symbol" panose="05050102010706020507" pitchFamily="18" charset="2"/>
              </a:rPr>
              <a:t></a:t>
            </a:r>
            <a:r>
              <a:rPr lang="en-US" dirty="0">
                <a:solidFill>
                  <a:srgbClr val="000000"/>
                </a:solidFill>
                <a:latin typeface="Arial" panose="020B0604020202020204" pitchFamily="34" charset="0"/>
              </a:rPr>
              <a:t> </a:t>
            </a:r>
            <a:r>
              <a:rPr lang="en-US" dirty="0">
                <a:solidFill>
                  <a:srgbClr val="000000"/>
                </a:solidFill>
                <a:latin typeface="Cambria" panose="02040503050406030204" pitchFamily="18" charset="0"/>
              </a:rPr>
              <a:t>Use the Data Audit node to process outliers, extremes and missing values</a:t>
            </a:r>
          </a:p>
          <a:p>
            <a:r>
              <a:rPr lang="en-US" dirty="0">
                <a:solidFill>
                  <a:srgbClr val="000000"/>
                </a:solidFill>
                <a:latin typeface="Symbol" panose="05050102010706020507" pitchFamily="18" charset="2"/>
              </a:rPr>
              <a:t></a:t>
            </a:r>
            <a:r>
              <a:rPr lang="en-US" dirty="0">
                <a:solidFill>
                  <a:srgbClr val="000000"/>
                </a:solidFill>
                <a:latin typeface="Arial" panose="020B0604020202020204" pitchFamily="34" charset="0"/>
              </a:rPr>
              <a:t> </a:t>
            </a:r>
            <a:r>
              <a:rPr lang="en-US" dirty="0">
                <a:solidFill>
                  <a:srgbClr val="000000"/>
                </a:solidFill>
                <a:latin typeface="Cambria" panose="02040503050406030204" pitchFamily="18" charset="0"/>
              </a:rPr>
              <a:t>Compute standardized scores using </a:t>
            </a:r>
            <a:r>
              <a:rPr lang="en-US" dirty="0" err="1">
                <a:solidFill>
                  <a:srgbClr val="000000"/>
                </a:solidFill>
                <a:latin typeface="Cambria" panose="02040503050406030204" pitchFamily="18" charset="0"/>
              </a:rPr>
              <a:t>globals</a:t>
            </a:r>
            <a:endParaRPr lang="en-US" dirty="0">
              <a:solidFill>
                <a:srgbClr val="000000"/>
              </a:solidFill>
              <a:latin typeface="Cambria" panose="02040503050406030204" pitchFamily="18" charset="0"/>
            </a:endParaRPr>
          </a:p>
          <a:p>
            <a:r>
              <a:rPr lang="en-US" dirty="0">
                <a:solidFill>
                  <a:srgbClr val="000000"/>
                </a:solidFill>
                <a:latin typeface="Symbol" panose="05050102010706020507" pitchFamily="18" charset="2"/>
              </a:rPr>
              <a:t></a:t>
            </a:r>
            <a:r>
              <a:rPr lang="en-US" dirty="0">
                <a:solidFill>
                  <a:srgbClr val="000000"/>
                </a:solidFill>
                <a:latin typeface="Arial" panose="020B0604020202020204" pitchFamily="34" charset="0"/>
              </a:rPr>
              <a:t> </a:t>
            </a:r>
            <a:r>
              <a:rPr lang="en-US" dirty="0">
                <a:solidFill>
                  <a:srgbClr val="000000"/>
                </a:solidFill>
                <a:latin typeface="Cambria" panose="02040503050406030204" pitchFamily="18" charset="0"/>
              </a:rPr>
              <a:t>Use parameters</a:t>
            </a:r>
          </a:p>
          <a:p>
            <a:r>
              <a:rPr lang="en-US" dirty="0">
                <a:solidFill>
                  <a:srgbClr val="000000"/>
                </a:solidFill>
                <a:latin typeface="Symbol" panose="05050102010706020507" pitchFamily="18" charset="2"/>
              </a:rPr>
              <a:t></a:t>
            </a:r>
            <a:r>
              <a:rPr lang="en-US" dirty="0">
                <a:solidFill>
                  <a:srgbClr val="000000"/>
                </a:solidFill>
                <a:latin typeface="Arial" panose="020B0604020202020204" pitchFamily="34" charset="0"/>
              </a:rPr>
              <a:t> </a:t>
            </a:r>
            <a:r>
              <a:rPr lang="en-US" dirty="0">
                <a:solidFill>
                  <a:srgbClr val="000000"/>
                </a:solidFill>
                <a:latin typeface="Cambria" panose="02040503050406030204" pitchFamily="18" charset="0"/>
              </a:rPr>
              <a:t>Create a loop through values </a:t>
            </a:r>
            <a:endParaRPr lang="en-US" sz="3200" dirty="0"/>
          </a:p>
        </p:txBody>
      </p:sp>
    </p:spTree>
    <p:extLst>
      <p:ext uri="{BB962C8B-B14F-4D97-AF65-F5344CB8AC3E}">
        <p14:creationId xmlns:p14="http://schemas.microsoft.com/office/powerpoint/2010/main" val="38738535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AC47-1C91-49BA-834E-D1AF93C26B1B}"/>
              </a:ext>
            </a:extLst>
          </p:cNvPr>
          <p:cNvSpPr>
            <a:spLocks noGrp="1"/>
          </p:cNvSpPr>
          <p:nvPr>
            <p:ph type="title"/>
          </p:nvPr>
        </p:nvSpPr>
        <p:spPr/>
        <p:txBody>
          <a:bodyPr>
            <a:normAutofit/>
          </a:bodyPr>
          <a:lstStyle/>
          <a:p>
            <a:r>
              <a:rPr lang="en-US" sz="2800" dirty="0">
                <a:solidFill>
                  <a:srgbClr val="000000"/>
                </a:solidFill>
                <a:latin typeface="Cambria" panose="02040503050406030204" pitchFamily="18" charset="0"/>
              </a:rPr>
              <a:t>Exercise 10. Improving efficiency (Workshop)		Duration: 1 hour </a:t>
            </a:r>
            <a:endParaRPr lang="en-US" sz="7200" dirty="0"/>
          </a:p>
        </p:txBody>
      </p:sp>
      <p:sp>
        <p:nvSpPr>
          <p:cNvPr id="3" name="Content Placeholder 2">
            <a:extLst>
              <a:ext uri="{FF2B5EF4-FFF2-40B4-BE49-F238E27FC236}">
                <a16:creationId xmlns:a16="http://schemas.microsoft.com/office/drawing/2014/main" id="{4B3F3466-7493-4FA2-94F7-47FAB6729BE4}"/>
              </a:ext>
            </a:extLst>
          </p:cNvPr>
          <p:cNvSpPr>
            <a:spLocks noGrp="1"/>
          </p:cNvSpPr>
          <p:nvPr>
            <p:ph idx="1"/>
          </p:nvPr>
        </p:nvSpPr>
        <p:spPr/>
        <p:txBody>
          <a:bodyPr>
            <a:normAutofit/>
          </a:bodyPr>
          <a:lstStyle/>
          <a:p>
            <a:r>
              <a:rPr lang="en-US" dirty="0">
                <a:solidFill>
                  <a:srgbClr val="000000"/>
                </a:solidFill>
                <a:latin typeface="Cambria" panose="02040503050406030204" pitchFamily="18" charset="0"/>
              </a:rPr>
              <a:t>Overview In this exercise, you will learn how to process outliers, extremes and missing values using the Data Audit node. You will use the Set </a:t>
            </a:r>
            <a:r>
              <a:rPr lang="en-US" dirty="0" err="1">
                <a:solidFill>
                  <a:srgbClr val="000000"/>
                </a:solidFill>
                <a:latin typeface="Cambria" panose="02040503050406030204" pitchFamily="18" charset="0"/>
              </a:rPr>
              <a:t>Globals</a:t>
            </a:r>
            <a:r>
              <a:rPr lang="en-US" dirty="0">
                <a:solidFill>
                  <a:srgbClr val="000000"/>
                </a:solidFill>
                <a:latin typeface="Cambria" panose="02040503050406030204" pitchFamily="18" charset="0"/>
              </a:rPr>
              <a:t> node to replace missing values, and will be introduced to automation by using parameters and looping. </a:t>
            </a:r>
          </a:p>
          <a:p>
            <a:r>
              <a:rPr lang="en-US" dirty="0">
                <a:solidFill>
                  <a:srgbClr val="000000"/>
                </a:solidFill>
                <a:latin typeface="Cambria" panose="02040503050406030204" pitchFamily="18" charset="0"/>
              </a:rPr>
              <a:t>Learning objectives After completing this exercise, you should be able to:</a:t>
            </a:r>
          </a:p>
          <a:p>
            <a:r>
              <a:rPr lang="en-US" dirty="0">
                <a:solidFill>
                  <a:srgbClr val="000000"/>
                </a:solidFill>
                <a:latin typeface="Symbol" panose="05050102010706020507" pitchFamily="18" charset="2"/>
              </a:rPr>
              <a:t></a:t>
            </a:r>
            <a:r>
              <a:rPr lang="en-US" dirty="0">
                <a:solidFill>
                  <a:srgbClr val="000000"/>
                </a:solidFill>
                <a:latin typeface="Arial" panose="020B0604020202020204" pitchFamily="34" charset="0"/>
              </a:rPr>
              <a:t> </a:t>
            </a:r>
            <a:r>
              <a:rPr lang="en-US" dirty="0">
                <a:solidFill>
                  <a:srgbClr val="000000"/>
                </a:solidFill>
                <a:latin typeface="Cambria" panose="02040503050406030204" pitchFamily="18" charset="0"/>
              </a:rPr>
              <a:t>Import and instantiate the data</a:t>
            </a:r>
          </a:p>
          <a:p>
            <a:r>
              <a:rPr lang="en-US" dirty="0">
                <a:solidFill>
                  <a:srgbClr val="000000"/>
                </a:solidFill>
                <a:latin typeface="Symbol" panose="05050102010706020507" pitchFamily="18" charset="2"/>
              </a:rPr>
              <a:t></a:t>
            </a:r>
            <a:r>
              <a:rPr lang="en-US" dirty="0">
                <a:solidFill>
                  <a:srgbClr val="000000"/>
                </a:solidFill>
                <a:latin typeface="Arial" panose="020B0604020202020204" pitchFamily="34" charset="0"/>
              </a:rPr>
              <a:t> </a:t>
            </a:r>
            <a:r>
              <a:rPr lang="en-US" dirty="0">
                <a:solidFill>
                  <a:srgbClr val="000000"/>
                </a:solidFill>
                <a:latin typeface="Cambria" panose="02040503050406030204" pitchFamily="18" charset="0"/>
              </a:rPr>
              <a:t>Use </a:t>
            </a:r>
            <a:r>
              <a:rPr lang="en-US" dirty="0" err="1">
                <a:solidFill>
                  <a:srgbClr val="000000"/>
                </a:solidFill>
                <a:latin typeface="Cambria" panose="02040503050406030204" pitchFamily="18" charset="0"/>
              </a:rPr>
              <a:t>globals</a:t>
            </a:r>
            <a:r>
              <a:rPr lang="en-US" dirty="0">
                <a:solidFill>
                  <a:srgbClr val="000000"/>
                </a:solidFill>
                <a:latin typeface="Cambria" panose="02040503050406030204" pitchFamily="18" charset="0"/>
              </a:rPr>
              <a:t> to replace undefined values with the mean</a:t>
            </a:r>
          </a:p>
          <a:p>
            <a:r>
              <a:rPr lang="en-US" dirty="0">
                <a:solidFill>
                  <a:srgbClr val="000000"/>
                </a:solidFill>
                <a:latin typeface="Symbol" panose="05050102010706020507" pitchFamily="18" charset="2"/>
              </a:rPr>
              <a:t></a:t>
            </a:r>
            <a:r>
              <a:rPr lang="en-US" dirty="0">
                <a:solidFill>
                  <a:srgbClr val="000000"/>
                </a:solidFill>
                <a:latin typeface="Arial" panose="020B0604020202020204" pitchFamily="34" charset="0"/>
              </a:rPr>
              <a:t> </a:t>
            </a:r>
            <a:r>
              <a:rPr lang="en-US" dirty="0">
                <a:solidFill>
                  <a:srgbClr val="000000"/>
                </a:solidFill>
                <a:latin typeface="Cambria" panose="02040503050406030204" pitchFamily="18" charset="0"/>
              </a:rPr>
              <a:t>Create a loop through the row fields in the Matrix node</a:t>
            </a:r>
            <a:endParaRPr lang="en-US" sz="3200" dirty="0"/>
          </a:p>
        </p:txBody>
      </p:sp>
    </p:spTree>
    <p:extLst>
      <p:ext uri="{BB962C8B-B14F-4D97-AF65-F5344CB8AC3E}">
        <p14:creationId xmlns:p14="http://schemas.microsoft.com/office/powerpoint/2010/main" val="5784401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B15B3-51D2-49B6-B8C0-9D79A43A940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A41B2D4-E31D-42CC-85AB-D422F661178E}"/>
              </a:ext>
            </a:extLst>
          </p:cNvPr>
          <p:cNvSpPr>
            <a:spLocks noGrp="1"/>
          </p:cNvSpPr>
          <p:nvPr>
            <p:ph idx="1"/>
          </p:nvPr>
        </p:nvSpPr>
        <p:spPr/>
        <p:txBody>
          <a:bodyPr>
            <a:normAutofit/>
          </a:bodyPr>
          <a:lstStyle/>
          <a:p>
            <a:pPr algn="ctr"/>
            <a:r>
              <a:rPr lang="en-US" sz="4000" b="1" dirty="0">
                <a:solidFill>
                  <a:srgbClr val="80197D"/>
                </a:solidFill>
                <a:latin typeface="Cambria" panose="02040503050406030204" pitchFamily="18" charset="0"/>
              </a:rPr>
              <a:t>Course III – Automated Data Mining</a:t>
            </a:r>
          </a:p>
          <a:p>
            <a:pPr algn="ctr"/>
            <a:endParaRPr lang="en-US" sz="4800" dirty="0"/>
          </a:p>
          <a:p>
            <a:pPr algn="ctr"/>
            <a:r>
              <a:rPr lang="en-US" sz="4000" dirty="0">
                <a:solidFill>
                  <a:srgbClr val="80197D"/>
                </a:solidFill>
                <a:latin typeface="Cambria" panose="02040503050406030204" pitchFamily="18" charset="0"/>
              </a:rPr>
              <a:t>Duration: 14.8 hours</a:t>
            </a:r>
            <a:r>
              <a:rPr lang="en-US" sz="4000" b="1" dirty="0">
                <a:solidFill>
                  <a:srgbClr val="80197D"/>
                </a:solidFill>
                <a:latin typeface="Cambria" panose="02040503050406030204" pitchFamily="18" charset="0"/>
              </a:rPr>
              <a:t> </a:t>
            </a:r>
            <a:endParaRPr lang="en-US" sz="4800" dirty="0"/>
          </a:p>
        </p:txBody>
      </p:sp>
    </p:spTree>
    <p:extLst>
      <p:ext uri="{BB962C8B-B14F-4D97-AF65-F5344CB8AC3E}">
        <p14:creationId xmlns:p14="http://schemas.microsoft.com/office/powerpoint/2010/main" val="30999403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A3785-3C18-4BFE-8311-312E5F555439}"/>
              </a:ext>
            </a:extLst>
          </p:cNvPr>
          <p:cNvSpPr>
            <a:spLocks noGrp="1"/>
          </p:cNvSpPr>
          <p:nvPr>
            <p:ph type="title"/>
          </p:nvPr>
        </p:nvSpPr>
        <p:spPr/>
        <p:txBody>
          <a:bodyPr>
            <a:normAutofit/>
          </a:bodyPr>
          <a:lstStyle/>
          <a:p>
            <a:r>
              <a:rPr lang="en-US" sz="2800" dirty="0">
                <a:solidFill>
                  <a:srgbClr val="000000"/>
                </a:solidFill>
                <a:latin typeface="Cambria" panose="02040503050406030204" pitchFamily="18" charset="0"/>
              </a:rPr>
              <a:t>Unit 1. Introduction to data mining		Duration: 45minutes</a:t>
            </a:r>
            <a:endParaRPr lang="en-US" sz="7200" dirty="0"/>
          </a:p>
        </p:txBody>
      </p:sp>
      <p:sp>
        <p:nvSpPr>
          <p:cNvPr id="3" name="Content Placeholder 2">
            <a:extLst>
              <a:ext uri="{FF2B5EF4-FFF2-40B4-BE49-F238E27FC236}">
                <a16:creationId xmlns:a16="http://schemas.microsoft.com/office/drawing/2014/main" id="{8A981D8A-B1C6-4AF8-BDA8-FD8E73FFB036}"/>
              </a:ext>
            </a:extLst>
          </p:cNvPr>
          <p:cNvSpPr>
            <a:spLocks noGrp="1"/>
          </p:cNvSpPr>
          <p:nvPr>
            <p:ph idx="1"/>
          </p:nvPr>
        </p:nvSpPr>
        <p:spPr/>
        <p:txBody>
          <a:bodyPr>
            <a:normAutofit/>
          </a:bodyPr>
          <a:lstStyle/>
          <a:p>
            <a:r>
              <a:rPr lang="en-US" sz="2800" dirty="0">
                <a:solidFill>
                  <a:srgbClr val="000000"/>
                </a:solidFill>
                <a:latin typeface="Cambria" panose="02040503050406030204" pitchFamily="18" charset="0"/>
              </a:rPr>
              <a:t>Overview In this unit you will learn about the principles of data mining. </a:t>
            </a:r>
          </a:p>
          <a:p>
            <a:r>
              <a:rPr lang="en-US" sz="2800" dirty="0">
                <a:solidFill>
                  <a:srgbClr val="000000"/>
                </a:solidFill>
                <a:latin typeface="Cambria" panose="02040503050406030204" pitchFamily="18" charset="0"/>
              </a:rPr>
              <a:t>Learning objectives After completing this unit, you should be able to: </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Describe the featured included with modeler to automate data mining</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Describe the phases of the CRISP-DM process model for data mining </a:t>
            </a:r>
            <a:endParaRPr lang="en-US" sz="3600" dirty="0"/>
          </a:p>
        </p:txBody>
      </p:sp>
    </p:spTree>
    <p:extLst>
      <p:ext uri="{BB962C8B-B14F-4D97-AF65-F5344CB8AC3E}">
        <p14:creationId xmlns:p14="http://schemas.microsoft.com/office/powerpoint/2010/main" val="31405725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EC6D-751F-47D3-B0B6-D152AE92840F}"/>
              </a:ext>
            </a:extLst>
          </p:cNvPr>
          <p:cNvSpPr>
            <a:spLocks noGrp="1"/>
          </p:cNvSpPr>
          <p:nvPr>
            <p:ph type="title"/>
          </p:nvPr>
        </p:nvSpPr>
        <p:spPr/>
        <p:txBody>
          <a:bodyPr>
            <a:normAutofit/>
          </a:bodyPr>
          <a:lstStyle/>
          <a:p>
            <a:r>
              <a:rPr lang="en-US" sz="3200" dirty="0">
                <a:solidFill>
                  <a:srgbClr val="000000"/>
                </a:solidFill>
                <a:latin typeface="Cambria" panose="02040503050406030204" pitchFamily="18" charset="0"/>
              </a:rPr>
              <a:t>Unit 2. The basics of using a modeler		Duration: 1 hour</a:t>
            </a:r>
            <a:endParaRPr lang="en-US" sz="8000" dirty="0"/>
          </a:p>
        </p:txBody>
      </p:sp>
      <p:sp>
        <p:nvSpPr>
          <p:cNvPr id="3" name="Content Placeholder 2">
            <a:extLst>
              <a:ext uri="{FF2B5EF4-FFF2-40B4-BE49-F238E27FC236}">
                <a16:creationId xmlns:a16="http://schemas.microsoft.com/office/drawing/2014/main" id="{9AD1B42F-EAC8-4A10-98C5-435C311E87E7}"/>
              </a:ext>
            </a:extLst>
          </p:cNvPr>
          <p:cNvSpPr>
            <a:spLocks noGrp="1"/>
          </p:cNvSpPr>
          <p:nvPr>
            <p:ph idx="1"/>
          </p:nvPr>
        </p:nvSpPr>
        <p:spPr/>
        <p:txBody>
          <a:bodyPr>
            <a:normAutofit/>
          </a:bodyPr>
          <a:lstStyle/>
          <a:p>
            <a:r>
              <a:rPr lang="en-US" dirty="0">
                <a:solidFill>
                  <a:srgbClr val="000000"/>
                </a:solidFill>
                <a:latin typeface="Cambria" panose="02040503050406030204" pitchFamily="18" charset="0"/>
              </a:rPr>
              <a:t>Overview In this unit you will review the basic features of the modeler user interface and learn how to perform common actions.  </a:t>
            </a:r>
          </a:p>
          <a:p>
            <a:r>
              <a:rPr lang="en-US" dirty="0">
                <a:solidFill>
                  <a:srgbClr val="000000"/>
                </a:solidFill>
                <a:latin typeface="Cambria" panose="02040503050406030204" pitchFamily="18" charset="0"/>
              </a:rPr>
              <a:t>Learning objectives After completing this unit, you should be able to:</a:t>
            </a:r>
          </a:p>
          <a:p>
            <a:r>
              <a:rPr lang="en-US" dirty="0">
                <a:solidFill>
                  <a:srgbClr val="000000"/>
                </a:solidFill>
                <a:latin typeface="Symbol" panose="05050102010706020507" pitchFamily="18" charset="2"/>
              </a:rPr>
              <a:t></a:t>
            </a:r>
            <a:r>
              <a:rPr lang="en-US" dirty="0">
                <a:solidFill>
                  <a:srgbClr val="000000"/>
                </a:solidFill>
                <a:latin typeface="Arial" panose="020B0604020202020204" pitchFamily="34" charset="0"/>
              </a:rPr>
              <a:t> Use the modeler interface</a:t>
            </a:r>
          </a:p>
          <a:p>
            <a:r>
              <a:rPr lang="en-US" dirty="0">
                <a:solidFill>
                  <a:srgbClr val="000000"/>
                </a:solidFill>
                <a:latin typeface="Symbol" panose="05050102010706020507" pitchFamily="18" charset="2"/>
              </a:rPr>
              <a:t></a:t>
            </a:r>
            <a:r>
              <a:rPr lang="en-US" dirty="0">
                <a:solidFill>
                  <a:srgbClr val="000000"/>
                </a:solidFill>
                <a:latin typeface="Arial" panose="020B0604020202020204" pitchFamily="34" charset="0"/>
              </a:rPr>
              <a:t> Describe the components of the modeler user interface</a:t>
            </a:r>
          </a:p>
          <a:p>
            <a:r>
              <a:rPr lang="en-US" dirty="0">
                <a:solidFill>
                  <a:srgbClr val="000000"/>
                </a:solidFill>
                <a:latin typeface="Symbol" panose="05050102010706020507" pitchFamily="18" charset="2"/>
              </a:rPr>
              <a:t></a:t>
            </a:r>
            <a:r>
              <a:rPr lang="en-US" dirty="0">
                <a:solidFill>
                  <a:srgbClr val="000000"/>
                </a:solidFill>
                <a:latin typeface="Arial" panose="020B0604020202020204" pitchFamily="34" charset="0"/>
              </a:rPr>
              <a:t> Place nodes on the stream canvas</a:t>
            </a:r>
          </a:p>
          <a:p>
            <a:r>
              <a:rPr lang="en-US" dirty="0">
                <a:solidFill>
                  <a:srgbClr val="000000"/>
                </a:solidFill>
                <a:latin typeface="Symbol" panose="05050102010706020507" pitchFamily="18" charset="2"/>
              </a:rPr>
              <a:t></a:t>
            </a:r>
            <a:r>
              <a:rPr lang="en-US" dirty="0">
                <a:solidFill>
                  <a:srgbClr val="000000"/>
                </a:solidFill>
                <a:latin typeface="Arial" panose="020B0604020202020204" pitchFamily="34" charset="0"/>
              </a:rPr>
              <a:t> Connect and disconnect nodes</a:t>
            </a:r>
          </a:p>
          <a:p>
            <a:r>
              <a:rPr lang="en-US" dirty="0">
                <a:solidFill>
                  <a:srgbClr val="000000"/>
                </a:solidFill>
                <a:latin typeface="Symbol" panose="05050102010706020507" pitchFamily="18" charset="2"/>
              </a:rPr>
              <a:t></a:t>
            </a:r>
            <a:r>
              <a:rPr lang="en-US" dirty="0">
                <a:solidFill>
                  <a:srgbClr val="000000"/>
                </a:solidFill>
                <a:latin typeface="Arial" panose="020B0604020202020204" pitchFamily="34" charset="0"/>
              </a:rPr>
              <a:t> Edit and rename codes </a:t>
            </a:r>
            <a:endParaRPr lang="en-US" sz="3200" dirty="0"/>
          </a:p>
        </p:txBody>
      </p:sp>
    </p:spTree>
    <p:extLst>
      <p:ext uri="{BB962C8B-B14F-4D97-AF65-F5344CB8AC3E}">
        <p14:creationId xmlns:p14="http://schemas.microsoft.com/office/powerpoint/2010/main" val="7452465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A0CC9-1E5A-4E5D-87BC-4BE20AEDDA64}"/>
              </a:ext>
            </a:extLst>
          </p:cNvPr>
          <p:cNvSpPr>
            <a:spLocks noGrp="1"/>
          </p:cNvSpPr>
          <p:nvPr>
            <p:ph type="title"/>
          </p:nvPr>
        </p:nvSpPr>
        <p:spPr/>
        <p:txBody>
          <a:bodyPr>
            <a:normAutofit/>
          </a:bodyPr>
          <a:lstStyle/>
          <a:p>
            <a:r>
              <a:rPr lang="en-US" sz="2400" dirty="0">
                <a:solidFill>
                  <a:srgbClr val="000000"/>
                </a:solidFill>
                <a:latin typeface="Cambria" panose="02040503050406030204" pitchFamily="18" charset="0"/>
              </a:rPr>
              <a:t>Exercise 1. Adding nodes and creating streams in the modeler	Duration: 15 minutes</a:t>
            </a:r>
            <a:r>
              <a:rPr lang="en-US" sz="2400" dirty="0">
                <a:solidFill>
                  <a:srgbClr val="FF0000"/>
                </a:solidFill>
                <a:latin typeface="Cambria" panose="02040503050406030204" pitchFamily="18" charset="0"/>
              </a:rPr>
              <a:t> </a:t>
            </a:r>
            <a:endParaRPr lang="en-US" sz="6600" dirty="0"/>
          </a:p>
        </p:txBody>
      </p:sp>
      <p:sp>
        <p:nvSpPr>
          <p:cNvPr id="3" name="Content Placeholder 2">
            <a:extLst>
              <a:ext uri="{FF2B5EF4-FFF2-40B4-BE49-F238E27FC236}">
                <a16:creationId xmlns:a16="http://schemas.microsoft.com/office/drawing/2014/main" id="{2C828503-0E7E-46A8-8C3A-D69D52FC593E}"/>
              </a:ext>
            </a:extLst>
          </p:cNvPr>
          <p:cNvSpPr>
            <a:spLocks noGrp="1"/>
          </p:cNvSpPr>
          <p:nvPr>
            <p:ph idx="1"/>
          </p:nvPr>
        </p:nvSpPr>
        <p:spPr/>
        <p:txBody>
          <a:bodyPr>
            <a:normAutofit/>
          </a:bodyPr>
          <a:lstStyle/>
          <a:p>
            <a:r>
              <a:rPr lang="en-US" sz="2800" dirty="0">
                <a:solidFill>
                  <a:srgbClr val="000000"/>
                </a:solidFill>
                <a:latin typeface="Cambria" panose="02040503050406030204" pitchFamily="18" charset="0"/>
              </a:rPr>
              <a:t>Overview In this exercise, you will learn how to create adding nodes, and streams in modeler.</a:t>
            </a:r>
          </a:p>
          <a:p>
            <a:r>
              <a:rPr lang="en-US" sz="2800" dirty="0">
                <a:solidFill>
                  <a:srgbClr val="000000"/>
                </a:solidFill>
                <a:latin typeface="Cambria" panose="02040503050406030204" pitchFamily="18" charset="0"/>
              </a:rPr>
              <a:t>Learning objectives After completing this exercise, you should be able to: </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Create nodes</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Create streams </a:t>
            </a:r>
            <a:endParaRPr lang="en-US" sz="3600" dirty="0"/>
          </a:p>
        </p:txBody>
      </p:sp>
    </p:spTree>
    <p:extLst>
      <p:ext uri="{BB962C8B-B14F-4D97-AF65-F5344CB8AC3E}">
        <p14:creationId xmlns:p14="http://schemas.microsoft.com/office/powerpoint/2010/main" val="10694495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1D134-A252-439A-A928-2A3E979F0068}"/>
              </a:ext>
            </a:extLst>
          </p:cNvPr>
          <p:cNvSpPr>
            <a:spLocks noGrp="1"/>
          </p:cNvSpPr>
          <p:nvPr>
            <p:ph type="title"/>
          </p:nvPr>
        </p:nvSpPr>
        <p:spPr/>
        <p:txBody>
          <a:bodyPr>
            <a:normAutofit/>
          </a:bodyPr>
          <a:lstStyle/>
          <a:p>
            <a:r>
              <a:rPr lang="en-US" sz="4000" dirty="0">
                <a:solidFill>
                  <a:srgbClr val="000000"/>
                </a:solidFill>
                <a:latin typeface="Cambria" panose="02040503050406030204" pitchFamily="18" charset="0"/>
              </a:rPr>
              <a:t>Unit 3. Reading data files		Duration: 1 hour</a:t>
            </a:r>
            <a:r>
              <a:rPr lang="en-US" sz="4000" dirty="0">
                <a:solidFill>
                  <a:srgbClr val="FF0000"/>
                </a:solidFill>
                <a:latin typeface="Cambria" panose="02040503050406030204" pitchFamily="18" charset="0"/>
              </a:rPr>
              <a:t> </a:t>
            </a:r>
            <a:endParaRPr lang="en-US" sz="9600" dirty="0"/>
          </a:p>
        </p:txBody>
      </p:sp>
      <p:sp>
        <p:nvSpPr>
          <p:cNvPr id="3" name="Content Placeholder 2">
            <a:extLst>
              <a:ext uri="{FF2B5EF4-FFF2-40B4-BE49-F238E27FC236}">
                <a16:creationId xmlns:a16="http://schemas.microsoft.com/office/drawing/2014/main" id="{6014C012-2753-473A-8F44-A8558602FB8B}"/>
              </a:ext>
            </a:extLst>
          </p:cNvPr>
          <p:cNvSpPr>
            <a:spLocks noGrp="1"/>
          </p:cNvSpPr>
          <p:nvPr>
            <p:ph idx="1"/>
          </p:nvPr>
        </p:nvSpPr>
        <p:spPr/>
        <p:txBody>
          <a:bodyPr>
            <a:normAutofit/>
          </a:bodyPr>
          <a:lstStyle/>
          <a:p>
            <a:r>
              <a:rPr lang="en-US" dirty="0">
                <a:solidFill>
                  <a:srgbClr val="000000"/>
                </a:solidFill>
                <a:latin typeface="Cambria" panose="02040503050406030204" pitchFamily="18" charset="0"/>
              </a:rPr>
              <a:t>Overview In this unit you will learn how to read data files and define data characteristics.  </a:t>
            </a:r>
          </a:p>
          <a:p>
            <a:r>
              <a:rPr lang="en-US" dirty="0">
                <a:solidFill>
                  <a:srgbClr val="000000"/>
                </a:solidFill>
                <a:latin typeface="Cambria" panose="02040503050406030204" pitchFamily="18" charset="0"/>
              </a:rPr>
              <a:t>Learning objectives After completing this unit, you should be able to: </a:t>
            </a:r>
          </a:p>
          <a:p>
            <a:r>
              <a:rPr lang="en-US" dirty="0">
                <a:solidFill>
                  <a:srgbClr val="000000"/>
                </a:solidFill>
                <a:latin typeface="Symbol" panose="05050102010706020507" pitchFamily="18" charset="2"/>
              </a:rPr>
              <a:t></a:t>
            </a:r>
            <a:r>
              <a:rPr lang="en-US" dirty="0">
                <a:solidFill>
                  <a:srgbClr val="000000"/>
                </a:solidFill>
                <a:latin typeface="Arial" panose="020B0604020202020204" pitchFamily="34" charset="0"/>
              </a:rPr>
              <a:t> Read a statistics data file into modeler</a:t>
            </a:r>
          </a:p>
          <a:p>
            <a:r>
              <a:rPr lang="en-US" dirty="0">
                <a:solidFill>
                  <a:srgbClr val="000000"/>
                </a:solidFill>
                <a:latin typeface="Symbol" panose="05050102010706020507" pitchFamily="18" charset="2"/>
              </a:rPr>
              <a:t></a:t>
            </a:r>
            <a:r>
              <a:rPr lang="en-US" dirty="0">
                <a:solidFill>
                  <a:srgbClr val="000000"/>
                </a:solidFill>
                <a:latin typeface="Arial" panose="020B0604020202020204" pitchFamily="34" charset="0"/>
              </a:rPr>
              <a:t> Use a statistics file node to read a statistics data file</a:t>
            </a:r>
          </a:p>
          <a:p>
            <a:r>
              <a:rPr lang="en-US" dirty="0">
                <a:solidFill>
                  <a:srgbClr val="000000"/>
                </a:solidFill>
                <a:latin typeface="Symbol" panose="05050102010706020507" pitchFamily="18" charset="2"/>
              </a:rPr>
              <a:t></a:t>
            </a:r>
            <a:r>
              <a:rPr lang="en-US" dirty="0">
                <a:solidFill>
                  <a:srgbClr val="000000"/>
                </a:solidFill>
                <a:latin typeface="Arial" panose="020B0604020202020204" pitchFamily="34" charset="0"/>
              </a:rPr>
              <a:t> Use the filter tab to filter and rename fields</a:t>
            </a:r>
          </a:p>
          <a:p>
            <a:r>
              <a:rPr lang="en-US" dirty="0">
                <a:solidFill>
                  <a:srgbClr val="000000"/>
                </a:solidFill>
                <a:latin typeface="Symbol" panose="05050102010706020507" pitchFamily="18" charset="2"/>
              </a:rPr>
              <a:t></a:t>
            </a:r>
            <a:r>
              <a:rPr lang="en-US" dirty="0">
                <a:solidFill>
                  <a:srgbClr val="000000"/>
                </a:solidFill>
                <a:latin typeface="Arial" panose="020B0604020202020204" pitchFamily="34" charset="0"/>
              </a:rPr>
              <a:t> Use the types tab to view measurement level and set field role</a:t>
            </a:r>
          </a:p>
          <a:p>
            <a:r>
              <a:rPr lang="en-US" dirty="0">
                <a:solidFill>
                  <a:srgbClr val="000000"/>
                </a:solidFill>
                <a:latin typeface="Symbol" panose="05050102010706020507" pitchFamily="18" charset="2"/>
              </a:rPr>
              <a:t></a:t>
            </a:r>
            <a:r>
              <a:rPr lang="en-US" dirty="0">
                <a:solidFill>
                  <a:srgbClr val="000000"/>
                </a:solidFill>
                <a:latin typeface="Arial" panose="020B0604020202020204" pitchFamily="34" charset="0"/>
              </a:rPr>
              <a:t> Save a modeler stream file </a:t>
            </a:r>
            <a:endParaRPr lang="en-US" sz="3200" dirty="0"/>
          </a:p>
        </p:txBody>
      </p:sp>
    </p:spTree>
    <p:extLst>
      <p:ext uri="{BB962C8B-B14F-4D97-AF65-F5344CB8AC3E}">
        <p14:creationId xmlns:p14="http://schemas.microsoft.com/office/powerpoint/2010/main" val="17880078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1DBDD-BE32-4A59-BF73-CC51882A256A}"/>
              </a:ext>
            </a:extLst>
          </p:cNvPr>
          <p:cNvSpPr>
            <a:spLocks noGrp="1"/>
          </p:cNvSpPr>
          <p:nvPr>
            <p:ph type="title"/>
          </p:nvPr>
        </p:nvSpPr>
        <p:spPr/>
        <p:txBody>
          <a:bodyPr>
            <a:normAutofit/>
          </a:bodyPr>
          <a:lstStyle/>
          <a:p>
            <a:r>
              <a:rPr lang="en-US" sz="2400" dirty="0">
                <a:solidFill>
                  <a:srgbClr val="000000"/>
                </a:solidFill>
                <a:latin typeface="Cambria" panose="02040503050406030204" pitchFamily="18" charset="0"/>
              </a:rPr>
              <a:t>Exercise 2. Reading a data file and typing the data in the source node Duration: 20 minutes</a:t>
            </a:r>
            <a:endParaRPr lang="en-US" sz="6600" dirty="0"/>
          </a:p>
        </p:txBody>
      </p:sp>
      <p:sp>
        <p:nvSpPr>
          <p:cNvPr id="3" name="Content Placeholder 2">
            <a:extLst>
              <a:ext uri="{FF2B5EF4-FFF2-40B4-BE49-F238E27FC236}">
                <a16:creationId xmlns:a16="http://schemas.microsoft.com/office/drawing/2014/main" id="{DC7B8275-95CD-40D1-A022-4BDC408244AA}"/>
              </a:ext>
            </a:extLst>
          </p:cNvPr>
          <p:cNvSpPr>
            <a:spLocks noGrp="1"/>
          </p:cNvSpPr>
          <p:nvPr>
            <p:ph idx="1"/>
          </p:nvPr>
        </p:nvSpPr>
        <p:spPr/>
        <p:txBody>
          <a:bodyPr>
            <a:normAutofit/>
          </a:bodyPr>
          <a:lstStyle/>
          <a:p>
            <a:r>
              <a:rPr lang="en-US" sz="2800" dirty="0">
                <a:solidFill>
                  <a:srgbClr val="000000"/>
                </a:solidFill>
                <a:latin typeface="Cambria" panose="02040503050406030204" pitchFamily="18" charset="0"/>
              </a:rPr>
              <a:t>Overview In this exercise, you will learn how to read a data file and type the data in the source node.</a:t>
            </a:r>
          </a:p>
          <a:p>
            <a:r>
              <a:rPr lang="en-US" sz="2800" dirty="0">
                <a:solidFill>
                  <a:srgbClr val="000000"/>
                </a:solidFill>
                <a:latin typeface="Cambria" panose="02040503050406030204" pitchFamily="18" charset="0"/>
              </a:rPr>
              <a:t>Learning objectives After completing this exercise, you should be able to: </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Read a data file</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Type the data in the source node</a:t>
            </a:r>
            <a:endParaRPr lang="en-US" sz="3600" dirty="0"/>
          </a:p>
        </p:txBody>
      </p:sp>
    </p:spTree>
    <p:extLst>
      <p:ext uri="{BB962C8B-B14F-4D97-AF65-F5344CB8AC3E}">
        <p14:creationId xmlns:p14="http://schemas.microsoft.com/office/powerpoint/2010/main" val="328625394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77BEB-15C6-435F-900B-871B87F885EE}"/>
              </a:ext>
            </a:extLst>
          </p:cNvPr>
          <p:cNvSpPr>
            <a:spLocks noGrp="1"/>
          </p:cNvSpPr>
          <p:nvPr>
            <p:ph type="title"/>
          </p:nvPr>
        </p:nvSpPr>
        <p:spPr/>
        <p:txBody>
          <a:bodyPr>
            <a:normAutofit/>
          </a:bodyPr>
          <a:lstStyle/>
          <a:p>
            <a:r>
              <a:rPr lang="en-US" sz="3600" dirty="0">
                <a:solidFill>
                  <a:srgbClr val="000000"/>
                </a:solidFill>
                <a:latin typeface="Cambria" panose="02040503050406030204" pitchFamily="18" charset="0"/>
              </a:rPr>
              <a:t>Unit 4. Data exploration		Duration: 1 hour</a:t>
            </a:r>
            <a:r>
              <a:rPr lang="en-US" sz="3600" dirty="0">
                <a:solidFill>
                  <a:srgbClr val="FF0000"/>
                </a:solidFill>
                <a:latin typeface="Cambria" panose="02040503050406030204" pitchFamily="18" charset="0"/>
              </a:rPr>
              <a:t> </a:t>
            </a:r>
            <a:endParaRPr lang="en-US" sz="8800" dirty="0"/>
          </a:p>
        </p:txBody>
      </p:sp>
      <p:sp>
        <p:nvSpPr>
          <p:cNvPr id="3" name="Content Placeholder 2">
            <a:extLst>
              <a:ext uri="{FF2B5EF4-FFF2-40B4-BE49-F238E27FC236}">
                <a16:creationId xmlns:a16="http://schemas.microsoft.com/office/drawing/2014/main" id="{D75CA6DD-3CA2-47C3-A548-7A8027B65B40}"/>
              </a:ext>
            </a:extLst>
          </p:cNvPr>
          <p:cNvSpPr>
            <a:spLocks noGrp="1"/>
          </p:cNvSpPr>
          <p:nvPr>
            <p:ph idx="1"/>
          </p:nvPr>
        </p:nvSpPr>
        <p:spPr/>
        <p:txBody>
          <a:bodyPr>
            <a:normAutofit fontScale="92500" lnSpcReduction="10000"/>
          </a:bodyPr>
          <a:lstStyle/>
          <a:p>
            <a:r>
              <a:rPr lang="en-US" dirty="0">
                <a:solidFill>
                  <a:srgbClr val="000000"/>
                </a:solidFill>
                <a:latin typeface="Cambria" panose="02040503050406030204" pitchFamily="18" charset="0"/>
              </a:rPr>
              <a:t>Overview In this unit you will learn about different issues concerned with data quality.</a:t>
            </a:r>
          </a:p>
          <a:p>
            <a:r>
              <a:rPr lang="en-US" dirty="0">
                <a:solidFill>
                  <a:srgbClr val="000000"/>
                </a:solidFill>
                <a:latin typeface="Cambria" panose="02040503050406030204" pitchFamily="18" charset="0"/>
              </a:rPr>
              <a:t>Learning objectives After completing this unit, you should be able to: </a:t>
            </a:r>
          </a:p>
          <a:p>
            <a:r>
              <a:rPr lang="en-US" dirty="0">
                <a:solidFill>
                  <a:srgbClr val="000000"/>
                </a:solidFill>
                <a:latin typeface="Symbol" panose="05050102010706020507" pitchFamily="18" charset="2"/>
              </a:rPr>
              <a:t></a:t>
            </a:r>
            <a:r>
              <a:rPr lang="en-US" dirty="0">
                <a:solidFill>
                  <a:srgbClr val="000000"/>
                </a:solidFill>
                <a:latin typeface="Arial" panose="020B0604020202020204" pitchFamily="34" charset="0"/>
              </a:rPr>
              <a:t> Review and explore data to look at data distributions</a:t>
            </a:r>
          </a:p>
          <a:p>
            <a:r>
              <a:rPr lang="en-US" dirty="0">
                <a:solidFill>
                  <a:srgbClr val="000000"/>
                </a:solidFill>
                <a:latin typeface="Symbol" panose="05050102010706020507" pitchFamily="18" charset="2"/>
              </a:rPr>
              <a:t></a:t>
            </a:r>
            <a:r>
              <a:rPr lang="en-US" dirty="0">
                <a:solidFill>
                  <a:srgbClr val="000000"/>
                </a:solidFill>
                <a:latin typeface="Arial" panose="020B0604020202020204" pitchFamily="34" charset="0"/>
              </a:rPr>
              <a:t> Identify data problems, including missing values</a:t>
            </a:r>
          </a:p>
          <a:p>
            <a:r>
              <a:rPr lang="en-US" dirty="0">
                <a:solidFill>
                  <a:srgbClr val="000000"/>
                </a:solidFill>
                <a:latin typeface="Symbol" panose="05050102010706020507" pitchFamily="18" charset="2"/>
              </a:rPr>
              <a:t></a:t>
            </a:r>
            <a:r>
              <a:rPr lang="en-US" dirty="0">
                <a:solidFill>
                  <a:srgbClr val="000000"/>
                </a:solidFill>
                <a:latin typeface="Arial" panose="020B0604020202020204" pitchFamily="34" charset="0"/>
              </a:rPr>
              <a:t> Describe the types of missing values for fields</a:t>
            </a:r>
          </a:p>
          <a:p>
            <a:r>
              <a:rPr lang="en-US" dirty="0">
                <a:solidFill>
                  <a:srgbClr val="000000"/>
                </a:solidFill>
                <a:latin typeface="Symbol" panose="05050102010706020507" pitchFamily="18" charset="2"/>
              </a:rPr>
              <a:t></a:t>
            </a:r>
            <a:r>
              <a:rPr lang="en-US" dirty="0">
                <a:solidFill>
                  <a:srgbClr val="000000"/>
                </a:solidFill>
                <a:latin typeface="Arial" panose="020B0604020202020204" pitchFamily="34" charset="0"/>
              </a:rPr>
              <a:t> Set missing values for fields</a:t>
            </a:r>
          </a:p>
          <a:p>
            <a:r>
              <a:rPr lang="en-US" dirty="0">
                <a:solidFill>
                  <a:srgbClr val="000000"/>
                </a:solidFill>
                <a:latin typeface="Symbol" panose="05050102010706020507" pitchFamily="18" charset="2"/>
              </a:rPr>
              <a:t></a:t>
            </a:r>
            <a:r>
              <a:rPr lang="en-US" dirty="0">
                <a:solidFill>
                  <a:srgbClr val="000000"/>
                </a:solidFill>
                <a:latin typeface="Arial" panose="020B0604020202020204" pitchFamily="34" charset="0"/>
              </a:rPr>
              <a:t> Use the data audit node to explore data distributions</a:t>
            </a:r>
          </a:p>
          <a:p>
            <a:r>
              <a:rPr lang="en-US" dirty="0">
                <a:solidFill>
                  <a:srgbClr val="000000"/>
                </a:solidFill>
                <a:latin typeface="Symbol" panose="05050102010706020507" pitchFamily="18" charset="2"/>
              </a:rPr>
              <a:t></a:t>
            </a:r>
            <a:r>
              <a:rPr lang="en-US" dirty="0">
                <a:solidFill>
                  <a:srgbClr val="000000"/>
                </a:solidFill>
                <a:latin typeface="Arial" panose="020B0604020202020204" pitchFamily="34" charset="0"/>
              </a:rPr>
              <a:t> Use the data audit node to impute missing data</a:t>
            </a:r>
          </a:p>
          <a:p>
            <a:r>
              <a:rPr lang="en-US" dirty="0">
                <a:solidFill>
                  <a:srgbClr val="000000"/>
                </a:solidFill>
                <a:latin typeface="Symbol" panose="05050102010706020507" pitchFamily="18" charset="2"/>
              </a:rPr>
              <a:t></a:t>
            </a:r>
            <a:r>
              <a:rPr lang="en-US" dirty="0">
                <a:solidFill>
                  <a:srgbClr val="000000"/>
                </a:solidFill>
                <a:latin typeface="Arial" panose="020B0604020202020204" pitchFamily="34" charset="0"/>
              </a:rPr>
              <a:t> Use the table node to view the data file </a:t>
            </a:r>
            <a:endParaRPr lang="en-US" sz="3200" dirty="0"/>
          </a:p>
        </p:txBody>
      </p:sp>
    </p:spTree>
    <p:extLst>
      <p:ext uri="{BB962C8B-B14F-4D97-AF65-F5344CB8AC3E}">
        <p14:creationId xmlns:p14="http://schemas.microsoft.com/office/powerpoint/2010/main" val="25225105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B0BF8-17D5-4650-AA99-2A3C86000C93}"/>
              </a:ext>
            </a:extLst>
          </p:cNvPr>
          <p:cNvSpPr>
            <a:spLocks noGrp="1"/>
          </p:cNvSpPr>
          <p:nvPr>
            <p:ph type="title"/>
          </p:nvPr>
        </p:nvSpPr>
        <p:spPr/>
        <p:txBody>
          <a:bodyPr>
            <a:normAutofit/>
          </a:bodyPr>
          <a:lstStyle/>
          <a:p>
            <a:r>
              <a:rPr lang="en-US" sz="2800" dirty="0">
                <a:solidFill>
                  <a:srgbClr val="000000"/>
                </a:solidFill>
                <a:latin typeface="Cambria" panose="02040503050406030204" pitchFamily="18" charset="0"/>
              </a:rPr>
              <a:t>Exercise 3. Review missing values in modeler and use the data audit node on the charity data					Duration: 30 minutes</a:t>
            </a:r>
            <a:endParaRPr lang="en-US" sz="7200" dirty="0"/>
          </a:p>
        </p:txBody>
      </p:sp>
      <p:sp>
        <p:nvSpPr>
          <p:cNvPr id="3" name="Content Placeholder 2">
            <a:extLst>
              <a:ext uri="{FF2B5EF4-FFF2-40B4-BE49-F238E27FC236}">
                <a16:creationId xmlns:a16="http://schemas.microsoft.com/office/drawing/2014/main" id="{E5094568-C145-41E6-8F95-5664374A54F0}"/>
              </a:ext>
            </a:extLst>
          </p:cNvPr>
          <p:cNvSpPr>
            <a:spLocks noGrp="1"/>
          </p:cNvSpPr>
          <p:nvPr>
            <p:ph idx="1"/>
          </p:nvPr>
        </p:nvSpPr>
        <p:spPr/>
        <p:txBody>
          <a:bodyPr>
            <a:normAutofit fontScale="92500"/>
          </a:bodyPr>
          <a:lstStyle/>
          <a:p>
            <a:r>
              <a:rPr lang="en-US" sz="2800" dirty="0">
                <a:solidFill>
                  <a:srgbClr val="000000"/>
                </a:solidFill>
                <a:latin typeface="Cambria" panose="02040503050406030204" pitchFamily="18" charset="0"/>
              </a:rPr>
              <a:t>Overview In this exercise, you will learn how to review missing values in the modeler, and to use the data audit node on the charity data. </a:t>
            </a:r>
          </a:p>
          <a:p>
            <a:r>
              <a:rPr lang="en-US" sz="2800" dirty="0">
                <a:solidFill>
                  <a:srgbClr val="000000"/>
                </a:solidFill>
                <a:latin typeface="Cambria" panose="02040503050406030204" pitchFamily="18" charset="0"/>
              </a:rPr>
              <a:t>Learning objectives After completing this exercise, you should be able to:</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Edit the source node</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Identify what types of blank values are defined for fields</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Add a data audit node to the stead</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Review missing values</a:t>
            </a:r>
            <a:endParaRPr lang="en-US" sz="3600" dirty="0"/>
          </a:p>
        </p:txBody>
      </p:sp>
    </p:spTree>
    <p:extLst>
      <p:ext uri="{BB962C8B-B14F-4D97-AF65-F5344CB8AC3E}">
        <p14:creationId xmlns:p14="http://schemas.microsoft.com/office/powerpoint/2010/main" val="2359261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9A2C56-0DCC-4731-8C5F-DA3FBB80A179}"/>
              </a:ext>
            </a:extLst>
          </p:cNvPr>
          <p:cNvSpPr>
            <a:spLocks noGrp="1"/>
          </p:cNvSpPr>
          <p:nvPr>
            <p:ph idx="1"/>
          </p:nvPr>
        </p:nvSpPr>
        <p:spPr>
          <a:xfrm>
            <a:off x="719137" y="1114427"/>
            <a:ext cx="10753725" cy="5506402"/>
          </a:xfrm>
        </p:spPr>
        <p:txBody>
          <a:bodyPr>
            <a:normAutofit fontScale="77500" lnSpcReduction="20000"/>
          </a:bodyPr>
          <a:lstStyle/>
          <a:p>
            <a:pPr algn="just">
              <a:buFont typeface="Wingdings" panose="05000000000000000000" pitchFamily="2" charset="2"/>
              <a:buChar char="Ø"/>
            </a:pPr>
            <a:r>
              <a:rPr lang="en-US" b="0" i="0" dirty="0">
                <a:solidFill>
                  <a:srgbClr val="0070C0"/>
                </a:solidFill>
                <a:effectLst/>
                <a:latin typeface="Arial" panose="020B0604020202020204" pitchFamily="34" charset="0"/>
                <a:cs typeface="Arial" panose="020B0604020202020204" pitchFamily="34" charset="0"/>
              </a:rPr>
              <a:t>Business intelligence is the process of collecting, storing and analyzing data from business operations. BI provides comprehensive business metrics, in near-real time, to support better decision making. You can create performance benchmarks, spot market trends, increase compliance, and improve almost every aspect of your business with better business intelligence</a:t>
            </a:r>
          </a:p>
          <a:p>
            <a:pPr algn="just">
              <a:buFont typeface="Wingdings" panose="05000000000000000000" pitchFamily="2" charset="2"/>
              <a:buChar char="Ø"/>
            </a:pPr>
            <a:r>
              <a:rPr lang="en-US" b="0" i="0" dirty="0">
                <a:solidFill>
                  <a:srgbClr val="333333"/>
                </a:solidFill>
                <a:effectLst/>
                <a:latin typeface="Arial" panose="020B0604020202020204" pitchFamily="34" charset="0"/>
                <a:cs typeface="Arial" panose="020B0604020202020204" pitchFamily="34" charset="0"/>
              </a:rPr>
              <a:t>Business analytics (BA) refers to the practice of using your company’s data to anticipate trends and outcomes. BA includes data mining, statistical analysis, and </a:t>
            </a:r>
            <a:r>
              <a:rPr lang="en-US" b="0" i="0" u="none" strike="noStrike" dirty="0">
                <a:solidFill>
                  <a:srgbClr val="FF6D02"/>
                </a:solidFill>
                <a:effectLst/>
                <a:latin typeface="Arial" panose="020B0604020202020204" pitchFamily="34" charset="0"/>
                <a:cs typeface="Arial" panose="020B0604020202020204" pitchFamily="34" charset="0"/>
                <a:hlinkClick r:id="rId2"/>
              </a:rPr>
              <a:t>predictive modeling</a:t>
            </a:r>
            <a:r>
              <a:rPr lang="en-US" b="0" i="0" dirty="0">
                <a:solidFill>
                  <a:srgbClr val="333333"/>
                </a:solidFill>
                <a:effectLst/>
                <a:latin typeface="Arial" panose="020B0604020202020204" pitchFamily="34" charset="0"/>
                <a:cs typeface="Arial" panose="020B0604020202020204" pitchFamily="34" charset="0"/>
              </a:rPr>
              <a:t> that help make more informed decisions. Data analytics is the technical process of mining data, </a:t>
            </a:r>
            <a:r>
              <a:rPr lang="en-US" b="0" i="0" u="none" strike="noStrike" dirty="0">
                <a:solidFill>
                  <a:srgbClr val="FF6D02"/>
                </a:solidFill>
                <a:effectLst/>
                <a:latin typeface="Arial" panose="020B0604020202020204" pitchFamily="34" charset="0"/>
                <a:cs typeface="Arial" panose="020B0604020202020204" pitchFamily="34" charset="0"/>
                <a:hlinkClick r:id="rId3"/>
              </a:rPr>
              <a:t>cleaning data</a:t>
            </a:r>
            <a:r>
              <a:rPr lang="en-US" b="0" i="0" dirty="0">
                <a:solidFill>
                  <a:srgbClr val="333333"/>
                </a:solidFill>
                <a:effectLst/>
                <a:latin typeface="Arial" panose="020B0604020202020204" pitchFamily="34" charset="0"/>
                <a:cs typeface="Arial" panose="020B0604020202020204" pitchFamily="34" charset="0"/>
              </a:rPr>
              <a:t>, transforming data, and building the systems to manage data. Data analytics takes large quantities of data to find trends and solve problems. Data analytics is used across disciplines—from government to science. It’s not just confined to business applications.</a:t>
            </a:r>
          </a:p>
          <a:p>
            <a:pPr algn="just">
              <a:buFont typeface="Wingdings" panose="05000000000000000000" pitchFamily="2" charset="2"/>
              <a:buChar char="Ø"/>
            </a:pPr>
            <a:r>
              <a:rPr lang="en-US" b="0" i="0" dirty="0">
                <a:solidFill>
                  <a:srgbClr val="0070C0"/>
                </a:solidFill>
                <a:effectLst/>
                <a:latin typeface="Arial" panose="020B0604020202020204" pitchFamily="34" charset="0"/>
                <a:cs typeface="Arial" panose="020B0604020202020204" pitchFamily="34" charset="0"/>
              </a:rPr>
              <a:t>Machine learning is a way of programming an algorithm to predict or act in a way we want, without providing rules that the algorithm should follow. Instead, we provide data and desired response and we leave it to a computer to learn these rules by itself from provided examples</a:t>
            </a:r>
            <a:r>
              <a:rPr lang="en-US" b="0" i="0" dirty="0">
                <a:solidFill>
                  <a:srgbClr val="333333"/>
                </a:solidFill>
                <a:effectLst/>
                <a:latin typeface="Arial" panose="020B0604020202020204" pitchFamily="34" charset="0"/>
                <a:cs typeface="Arial" panose="020B0604020202020204" pitchFamily="34" charset="0"/>
              </a:rPr>
              <a:t>.</a:t>
            </a:r>
          </a:p>
          <a:p>
            <a:pPr algn="just">
              <a:buFont typeface="Wingdings" panose="05000000000000000000" pitchFamily="2" charset="2"/>
              <a:buChar char="Ø"/>
            </a:pPr>
            <a:r>
              <a:rPr lang="en-US" b="0" i="0" dirty="0">
                <a:solidFill>
                  <a:srgbClr val="333333"/>
                </a:solidFill>
                <a:effectLst/>
                <a:latin typeface="Arial" panose="020B0604020202020204" pitchFamily="34" charset="0"/>
                <a:cs typeface="Arial" panose="020B0604020202020204" pitchFamily="34" charset="0"/>
              </a:rPr>
              <a:t>Data science is a field of study that aims to use a scientific approach to extract meaning and insights from data. Dr. Thomas Miller of Northwestern University describes data science as “a combination of information technology, modeling, and business management”. Universities have acknowledged the importance of the data science field and have created online data science graduate programs.</a:t>
            </a:r>
          </a:p>
          <a:p>
            <a:pPr marL="0" indent="0" algn="just">
              <a:buNone/>
            </a:pPr>
            <a:endParaRPr lang="en-US" b="0" i="0" dirty="0">
              <a:solidFill>
                <a:srgbClr val="333333"/>
              </a:solidFill>
              <a:effectLst/>
              <a:latin typeface="Arial" panose="020B0604020202020204" pitchFamily="34" charset="0"/>
              <a:cs typeface="Arial" panose="020B0604020202020204" pitchFamily="34" charset="0"/>
            </a:endParaRPr>
          </a:p>
          <a:p>
            <a:pPr algn="just">
              <a:buFont typeface="Wingdings" panose="05000000000000000000" pitchFamily="2" charset="2"/>
              <a:buChar char="Ø"/>
            </a:pPr>
            <a:r>
              <a:rPr lang="en-US" b="0" i="0" dirty="0">
                <a:solidFill>
                  <a:srgbClr val="0070C0"/>
                </a:solidFill>
                <a:effectLst/>
                <a:latin typeface="Arial" panose="020B0604020202020204" pitchFamily="34" charset="0"/>
                <a:cs typeface="Arial" panose="020B0604020202020204" pitchFamily="34" charset="0"/>
              </a:rPr>
              <a:t>Machine learning, on the other hand, refers to a group of techniques used by data scientists that allow computers to learn from data. These techniques produce results that perform well without programming explicit rules.</a:t>
            </a:r>
          </a:p>
          <a:p>
            <a:pPr algn="just"/>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98843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C7024-7008-4BAC-BACB-936F215CA583}"/>
              </a:ext>
            </a:extLst>
          </p:cNvPr>
          <p:cNvSpPr>
            <a:spLocks noGrp="1"/>
          </p:cNvSpPr>
          <p:nvPr>
            <p:ph type="title"/>
          </p:nvPr>
        </p:nvSpPr>
        <p:spPr/>
        <p:txBody>
          <a:bodyPr>
            <a:normAutofit/>
          </a:bodyPr>
          <a:lstStyle/>
          <a:p>
            <a:r>
              <a:rPr lang="en-US" sz="3200" dirty="0">
                <a:solidFill>
                  <a:srgbClr val="000000"/>
                </a:solidFill>
                <a:latin typeface="Cambria" panose="02040503050406030204" pitchFamily="18" charset="0"/>
              </a:rPr>
              <a:t>Unit 5. Automated data preparation		Duration: 1 hour</a:t>
            </a:r>
            <a:r>
              <a:rPr lang="en-US" sz="3200" dirty="0">
                <a:solidFill>
                  <a:srgbClr val="FF0000"/>
                </a:solidFill>
                <a:latin typeface="Cambria" panose="02040503050406030204" pitchFamily="18" charset="0"/>
              </a:rPr>
              <a:t> </a:t>
            </a:r>
            <a:endParaRPr lang="en-US" sz="8000" dirty="0"/>
          </a:p>
        </p:txBody>
      </p:sp>
      <p:sp>
        <p:nvSpPr>
          <p:cNvPr id="3" name="Content Placeholder 2">
            <a:extLst>
              <a:ext uri="{FF2B5EF4-FFF2-40B4-BE49-F238E27FC236}">
                <a16:creationId xmlns:a16="http://schemas.microsoft.com/office/drawing/2014/main" id="{7B55A217-3C35-4ED6-8B02-CC4CB5812E05}"/>
              </a:ext>
            </a:extLst>
          </p:cNvPr>
          <p:cNvSpPr>
            <a:spLocks noGrp="1"/>
          </p:cNvSpPr>
          <p:nvPr>
            <p:ph idx="1"/>
          </p:nvPr>
        </p:nvSpPr>
        <p:spPr/>
        <p:txBody>
          <a:bodyPr>
            <a:noAutofit/>
          </a:bodyPr>
          <a:lstStyle/>
          <a:p>
            <a:r>
              <a:rPr lang="en-US" sz="2200" dirty="0">
                <a:solidFill>
                  <a:srgbClr val="000000"/>
                </a:solidFill>
                <a:latin typeface="Cambria" panose="02040503050406030204" pitchFamily="18" charset="0"/>
              </a:rPr>
              <a:t>Overview In this unit you will learn how to apply automated data preparation to the telecommunications customer data to continue the process of data preparation.   </a:t>
            </a:r>
          </a:p>
          <a:p>
            <a:r>
              <a:rPr lang="en-US" sz="2200" dirty="0">
                <a:solidFill>
                  <a:srgbClr val="000000"/>
                </a:solidFill>
                <a:latin typeface="Cambria" panose="02040503050406030204" pitchFamily="18" charset="0"/>
              </a:rPr>
              <a:t>Learning objectives After completing this unit, you should be able to:</a:t>
            </a:r>
          </a:p>
          <a:p>
            <a:r>
              <a:rPr lang="en-US" sz="2200" dirty="0">
                <a:solidFill>
                  <a:srgbClr val="000000"/>
                </a:solidFill>
                <a:latin typeface="Symbol" panose="05050102010706020507" pitchFamily="18" charset="2"/>
              </a:rPr>
              <a:t></a:t>
            </a:r>
            <a:r>
              <a:rPr lang="en-US" sz="2200" dirty="0">
                <a:solidFill>
                  <a:srgbClr val="000000"/>
                </a:solidFill>
                <a:latin typeface="Arial" panose="020B0604020202020204" pitchFamily="34" charset="0"/>
              </a:rPr>
              <a:t> Use the automated data prep node to further prepare data modeling</a:t>
            </a:r>
          </a:p>
          <a:p>
            <a:r>
              <a:rPr lang="en-US" sz="2200" dirty="0">
                <a:solidFill>
                  <a:srgbClr val="000000"/>
                </a:solidFill>
                <a:latin typeface="Symbol" panose="05050102010706020507" pitchFamily="18" charset="2"/>
              </a:rPr>
              <a:t></a:t>
            </a:r>
            <a:r>
              <a:rPr lang="en-US" sz="2200" dirty="0">
                <a:solidFill>
                  <a:srgbClr val="000000"/>
                </a:solidFill>
                <a:latin typeface="Arial" panose="020B0604020202020204" pitchFamily="34" charset="0"/>
              </a:rPr>
              <a:t> Use the type node to set characteristics for fields</a:t>
            </a:r>
          </a:p>
          <a:p>
            <a:r>
              <a:rPr lang="en-US" sz="2200" dirty="0">
                <a:solidFill>
                  <a:srgbClr val="000000"/>
                </a:solidFill>
                <a:latin typeface="Symbol" panose="05050102010706020507" pitchFamily="18" charset="2"/>
              </a:rPr>
              <a:t></a:t>
            </a:r>
            <a:r>
              <a:rPr lang="en-US" sz="2200" dirty="0">
                <a:solidFill>
                  <a:srgbClr val="000000"/>
                </a:solidFill>
                <a:latin typeface="Arial" panose="020B0604020202020204" pitchFamily="34" charset="0"/>
              </a:rPr>
              <a:t> Describe the various features and capabilities of the automated data prep node</a:t>
            </a:r>
          </a:p>
          <a:p>
            <a:r>
              <a:rPr lang="en-US" sz="2200" dirty="0">
                <a:solidFill>
                  <a:srgbClr val="000000"/>
                </a:solidFill>
                <a:latin typeface="Symbol" panose="05050102010706020507" pitchFamily="18" charset="2"/>
              </a:rPr>
              <a:t></a:t>
            </a:r>
            <a:r>
              <a:rPr lang="en-US" sz="2200" dirty="0">
                <a:solidFill>
                  <a:srgbClr val="000000"/>
                </a:solidFill>
                <a:latin typeface="Arial" panose="020B0604020202020204" pitchFamily="34" charset="0"/>
              </a:rPr>
              <a:t> Use settings of the automated data prep node that are appropriate for the data and </a:t>
            </a:r>
          </a:p>
          <a:p>
            <a:r>
              <a:rPr lang="en-US" sz="2200" dirty="0">
                <a:solidFill>
                  <a:srgbClr val="000000"/>
                </a:solidFill>
                <a:latin typeface="Arial" panose="020B0604020202020204" pitchFamily="34" charset="0"/>
              </a:rPr>
              <a:t>modeling objectives</a:t>
            </a:r>
          </a:p>
          <a:p>
            <a:r>
              <a:rPr lang="en-US" sz="2200" dirty="0">
                <a:solidFill>
                  <a:srgbClr val="000000"/>
                </a:solidFill>
                <a:latin typeface="Symbol" panose="05050102010706020507" pitchFamily="18" charset="2"/>
              </a:rPr>
              <a:t></a:t>
            </a:r>
            <a:r>
              <a:rPr lang="en-US" sz="2200" dirty="0">
                <a:solidFill>
                  <a:srgbClr val="000000"/>
                </a:solidFill>
                <a:latin typeface="Arial" panose="020B0604020202020204" pitchFamily="34" charset="0"/>
              </a:rPr>
              <a:t> Describe the types of output produced by the automated data prep node </a:t>
            </a:r>
            <a:endParaRPr lang="en-US" sz="2200" dirty="0"/>
          </a:p>
        </p:txBody>
      </p:sp>
    </p:spTree>
    <p:extLst>
      <p:ext uri="{BB962C8B-B14F-4D97-AF65-F5344CB8AC3E}">
        <p14:creationId xmlns:p14="http://schemas.microsoft.com/office/powerpoint/2010/main" val="32474056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8D2A3-7ACD-4DC4-9284-54CE64CA25CF}"/>
              </a:ext>
            </a:extLst>
          </p:cNvPr>
          <p:cNvSpPr>
            <a:spLocks noGrp="1"/>
          </p:cNvSpPr>
          <p:nvPr>
            <p:ph type="title"/>
          </p:nvPr>
        </p:nvSpPr>
        <p:spPr/>
        <p:txBody>
          <a:bodyPr>
            <a:normAutofit/>
          </a:bodyPr>
          <a:lstStyle/>
          <a:p>
            <a:r>
              <a:rPr lang="en-US" sz="2400" dirty="0">
                <a:solidFill>
                  <a:srgbClr val="000000"/>
                </a:solidFill>
                <a:latin typeface="Cambria" panose="02040503050406030204" pitchFamily="18" charset="0"/>
              </a:rPr>
              <a:t>Exercise 4. Practice using the ADP node to prepare data for modeling	Duration: 20 minutes</a:t>
            </a:r>
            <a:endParaRPr lang="en-US" sz="6600" dirty="0"/>
          </a:p>
        </p:txBody>
      </p:sp>
      <p:sp>
        <p:nvSpPr>
          <p:cNvPr id="3" name="Content Placeholder 2">
            <a:extLst>
              <a:ext uri="{FF2B5EF4-FFF2-40B4-BE49-F238E27FC236}">
                <a16:creationId xmlns:a16="http://schemas.microsoft.com/office/drawing/2014/main" id="{FCA208E3-B83C-4A35-B7F4-3A6C7FE6A237}"/>
              </a:ext>
            </a:extLst>
          </p:cNvPr>
          <p:cNvSpPr>
            <a:spLocks noGrp="1"/>
          </p:cNvSpPr>
          <p:nvPr>
            <p:ph idx="1"/>
          </p:nvPr>
        </p:nvSpPr>
        <p:spPr/>
        <p:txBody>
          <a:bodyPr>
            <a:normAutofit/>
          </a:bodyPr>
          <a:lstStyle/>
          <a:p>
            <a:r>
              <a:rPr lang="en-US" sz="2800" dirty="0">
                <a:solidFill>
                  <a:srgbClr val="000000"/>
                </a:solidFill>
                <a:latin typeface="Cambria" panose="02040503050406030204" pitchFamily="18" charset="0"/>
              </a:rPr>
              <a:t>Overview In this exercise, you will learn how to use the ADP node to prepare data for modeling.</a:t>
            </a:r>
          </a:p>
          <a:p>
            <a:r>
              <a:rPr lang="en-US" sz="2800" dirty="0">
                <a:solidFill>
                  <a:srgbClr val="000000"/>
                </a:solidFill>
                <a:latin typeface="Cambria" panose="02040503050406030204" pitchFamily="18" charset="0"/>
              </a:rPr>
              <a:t>Learning objectives After completing this exercise, you should be able to: </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Add an ADP node to the stream</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Edit the ADP node</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Run analysis on the ADP node </a:t>
            </a:r>
            <a:endParaRPr lang="en-US" sz="3600" dirty="0"/>
          </a:p>
        </p:txBody>
      </p:sp>
    </p:spTree>
    <p:extLst>
      <p:ext uri="{BB962C8B-B14F-4D97-AF65-F5344CB8AC3E}">
        <p14:creationId xmlns:p14="http://schemas.microsoft.com/office/powerpoint/2010/main" val="13045898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A6E83-800F-4A57-A84A-4220083A94DF}"/>
              </a:ext>
            </a:extLst>
          </p:cNvPr>
          <p:cNvSpPr>
            <a:spLocks noGrp="1"/>
          </p:cNvSpPr>
          <p:nvPr>
            <p:ph type="title"/>
          </p:nvPr>
        </p:nvSpPr>
        <p:spPr/>
        <p:txBody>
          <a:bodyPr>
            <a:normAutofit/>
          </a:bodyPr>
          <a:lstStyle/>
          <a:p>
            <a:r>
              <a:rPr lang="en-US" sz="3200" dirty="0">
                <a:solidFill>
                  <a:srgbClr val="000000"/>
                </a:solidFill>
                <a:latin typeface="Cambria" panose="02040503050406030204" pitchFamily="18" charset="0"/>
              </a:rPr>
              <a:t>Unit 6. Data partitioning		Duration: 45 minutes</a:t>
            </a:r>
            <a:r>
              <a:rPr lang="en-US" sz="3200" dirty="0">
                <a:solidFill>
                  <a:srgbClr val="FF0000"/>
                </a:solidFill>
                <a:latin typeface="Cambria" panose="02040503050406030204" pitchFamily="18" charset="0"/>
              </a:rPr>
              <a:t> </a:t>
            </a:r>
            <a:endParaRPr lang="en-US" sz="8000" dirty="0"/>
          </a:p>
        </p:txBody>
      </p:sp>
      <p:sp>
        <p:nvSpPr>
          <p:cNvPr id="3" name="Content Placeholder 2">
            <a:extLst>
              <a:ext uri="{FF2B5EF4-FFF2-40B4-BE49-F238E27FC236}">
                <a16:creationId xmlns:a16="http://schemas.microsoft.com/office/drawing/2014/main" id="{ACBB12AF-87E1-4366-80F4-CD5F3E2CE624}"/>
              </a:ext>
            </a:extLst>
          </p:cNvPr>
          <p:cNvSpPr>
            <a:spLocks noGrp="1"/>
          </p:cNvSpPr>
          <p:nvPr>
            <p:ph idx="1"/>
          </p:nvPr>
        </p:nvSpPr>
        <p:spPr/>
        <p:txBody>
          <a:bodyPr>
            <a:normAutofit fontScale="92500"/>
          </a:bodyPr>
          <a:lstStyle/>
          <a:p>
            <a:r>
              <a:rPr lang="en-US" sz="2800" dirty="0">
                <a:solidFill>
                  <a:srgbClr val="000000"/>
                </a:solidFill>
                <a:latin typeface="Cambria" panose="02040503050406030204" pitchFamily="18" charset="0"/>
              </a:rPr>
              <a:t>Overview In this unit you will learn how to add a partition node to the stream. </a:t>
            </a:r>
          </a:p>
          <a:p>
            <a:r>
              <a:rPr lang="en-US" sz="2800" dirty="0">
                <a:solidFill>
                  <a:srgbClr val="000000"/>
                </a:solidFill>
                <a:latin typeface="Cambria" panose="02040503050406030204" pitchFamily="18" charset="0"/>
              </a:rPr>
              <a:t>Learning objectives After completing this unit, you should be able to: </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Use a partition node to create training and testing data subsets</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Describe rationale and use of a partition node to create data subsets</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Set sizes of the training and testing partitions and other partition characteristics</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Use a distribution node to view the distribution of a categorical field </a:t>
            </a:r>
            <a:endParaRPr lang="en-US" sz="3600" dirty="0"/>
          </a:p>
        </p:txBody>
      </p:sp>
    </p:spTree>
    <p:extLst>
      <p:ext uri="{BB962C8B-B14F-4D97-AF65-F5344CB8AC3E}">
        <p14:creationId xmlns:p14="http://schemas.microsoft.com/office/powerpoint/2010/main" val="95009077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39BCA-0A52-4D59-A73E-4805B2D5E83C}"/>
              </a:ext>
            </a:extLst>
          </p:cNvPr>
          <p:cNvSpPr>
            <a:spLocks noGrp="1"/>
          </p:cNvSpPr>
          <p:nvPr>
            <p:ph type="title"/>
          </p:nvPr>
        </p:nvSpPr>
        <p:spPr/>
        <p:txBody>
          <a:bodyPr>
            <a:normAutofit/>
          </a:bodyPr>
          <a:lstStyle/>
          <a:p>
            <a:r>
              <a:rPr lang="en-US" sz="2400" dirty="0">
                <a:solidFill>
                  <a:srgbClr val="000000"/>
                </a:solidFill>
                <a:latin typeface="Cambria" panose="02040503050406030204" pitchFamily="18" charset="0"/>
              </a:rPr>
              <a:t>Exercise 5. Use a partition node to split the charity data for modeling</a:t>
            </a:r>
            <a:br>
              <a:rPr lang="en-US" sz="2400" dirty="0">
                <a:solidFill>
                  <a:srgbClr val="000000"/>
                </a:solidFill>
                <a:latin typeface="Cambria" panose="02040503050406030204" pitchFamily="18" charset="0"/>
              </a:rPr>
            </a:br>
            <a:r>
              <a:rPr lang="en-US" sz="2400" dirty="0">
                <a:solidFill>
                  <a:srgbClr val="000000"/>
                </a:solidFill>
                <a:latin typeface="Cambria" panose="02040503050406030204" pitchFamily="18" charset="0"/>
              </a:rPr>
              <a:t>Duration: 20 minutes</a:t>
            </a:r>
            <a:r>
              <a:rPr lang="en-US" sz="2400" dirty="0">
                <a:solidFill>
                  <a:srgbClr val="FF0000"/>
                </a:solidFill>
                <a:latin typeface="Cambria" panose="02040503050406030204" pitchFamily="18" charset="0"/>
              </a:rPr>
              <a:t> </a:t>
            </a:r>
            <a:endParaRPr lang="en-US" sz="6600" dirty="0"/>
          </a:p>
        </p:txBody>
      </p:sp>
      <p:sp>
        <p:nvSpPr>
          <p:cNvPr id="3" name="Content Placeholder 2">
            <a:extLst>
              <a:ext uri="{FF2B5EF4-FFF2-40B4-BE49-F238E27FC236}">
                <a16:creationId xmlns:a16="http://schemas.microsoft.com/office/drawing/2014/main" id="{79A94E5B-8664-4D85-92AD-369D89F630F8}"/>
              </a:ext>
            </a:extLst>
          </p:cNvPr>
          <p:cNvSpPr>
            <a:spLocks noGrp="1"/>
          </p:cNvSpPr>
          <p:nvPr>
            <p:ph idx="1"/>
          </p:nvPr>
        </p:nvSpPr>
        <p:spPr/>
        <p:txBody>
          <a:bodyPr>
            <a:normAutofit fontScale="92500"/>
          </a:bodyPr>
          <a:lstStyle/>
          <a:p>
            <a:r>
              <a:rPr lang="en-US" sz="2800" dirty="0">
                <a:solidFill>
                  <a:srgbClr val="000000"/>
                </a:solidFill>
                <a:latin typeface="Cambria" panose="02040503050406030204" pitchFamily="18" charset="0"/>
              </a:rPr>
              <a:t>Overview In this exercise, you will learn how to create training and testing partitions.</a:t>
            </a:r>
          </a:p>
          <a:p>
            <a:r>
              <a:rPr lang="en-US" sz="2800" dirty="0">
                <a:solidFill>
                  <a:srgbClr val="000000"/>
                </a:solidFill>
                <a:latin typeface="Cambria" panose="02040503050406030204" pitchFamily="18" charset="0"/>
              </a:rPr>
              <a:t>Learning objectives After completing this exercise, you should be able to: </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Use a partition node to create training and testing data subsets</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Describe rationale and use of a partition node to create data subsets</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Set sizes of the training and testing partitions</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Use a distribution node to view the distribution of a categorical field </a:t>
            </a:r>
            <a:endParaRPr lang="en-US" sz="3600" dirty="0"/>
          </a:p>
        </p:txBody>
      </p:sp>
    </p:spTree>
    <p:extLst>
      <p:ext uri="{BB962C8B-B14F-4D97-AF65-F5344CB8AC3E}">
        <p14:creationId xmlns:p14="http://schemas.microsoft.com/office/powerpoint/2010/main" val="58194947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92718-B60D-4E79-A20C-21CBD3776916}"/>
              </a:ext>
            </a:extLst>
          </p:cNvPr>
          <p:cNvSpPr>
            <a:spLocks noGrp="1"/>
          </p:cNvSpPr>
          <p:nvPr>
            <p:ph type="title"/>
          </p:nvPr>
        </p:nvSpPr>
        <p:spPr/>
        <p:txBody>
          <a:bodyPr>
            <a:normAutofit/>
          </a:bodyPr>
          <a:lstStyle/>
          <a:p>
            <a:r>
              <a:rPr lang="en-US" sz="3200" dirty="0">
                <a:solidFill>
                  <a:srgbClr val="000000"/>
                </a:solidFill>
                <a:latin typeface="Cambria" panose="02040503050406030204" pitchFamily="18" charset="0"/>
              </a:rPr>
              <a:t>Unit 7. Predictor selection for modeling		Duration: 1 hour</a:t>
            </a:r>
            <a:r>
              <a:rPr lang="en-US" sz="3200" dirty="0">
                <a:solidFill>
                  <a:srgbClr val="FF0000"/>
                </a:solidFill>
                <a:latin typeface="Cambria" panose="02040503050406030204" pitchFamily="18" charset="0"/>
              </a:rPr>
              <a:t> </a:t>
            </a:r>
            <a:endParaRPr lang="en-US" sz="8000" dirty="0"/>
          </a:p>
        </p:txBody>
      </p:sp>
      <p:sp>
        <p:nvSpPr>
          <p:cNvPr id="3" name="Content Placeholder 2">
            <a:extLst>
              <a:ext uri="{FF2B5EF4-FFF2-40B4-BE49-F238E27FC236}">
                <a16:creationId xmlns:a16="http://schemas.microsoft.com/office/drawing/2014/main" id="{7E8C0DA6-FCAC-4778-BDA4-91AC88557761}"/>
              </a:ext>
            </a:extLst>
          </p:cNvPr>
          <p:cNvSpPr>
            <a:spLocks noGrp="1"/>
          </p:cNvSpPr>
          <p:nvPr>
            <p:ph idx="1"/>
          </p:nvPr>
        </p:nvSpPr>
        <p:spPr/>
        <p:txBody>
          <a:bodyPr>
            <a:normAutofit/>
          </a:bodyPr>
          <a:lstStyle/>
          <a:p>
            <a:r>
              <a:rPr lang="en-US" sz="2800" dirty="0">
                <a:solidFill>
                  <a:srgbClr val="000000"/>
                </a:solidFill>
                <a:latin typeface="Cambria" panose="02040503050406030204" pitchFamily="18" charset="0"/>
              </a:rPr>
              <a:t>Overview In this unit you will learn about the feature selection node and how it can help in data modeling.</a:t>
            </a:r>
          </a:p>
          <a:p>
            <a:r>
              <a:rPr lang="en-US" sz="2800" dirty="0">
                <a:solidFill>
                  <a:srgbClr val="000000"/>
                </a:solidFill>
                <a:latin typeface="Cambria" panose="02040503050406030204" pitchFamily="18" charset="0"/>
              </a:rPr>
              <a:t>Learning objectives After completing this unit, you should be able to: </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Use the feature selection node to select inputs for modeling</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Describe the features and settings of the feature selection node</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Describe the model output from feature selection</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Generate a filter node to use the selected fields </a:t>
            </a:r>
            <a:endParaRPr lang="en-US" sz="3600" dirty="0"/>
          </a:p>
        </p:txBody>
      </p:sp>
    </p:spTree>
    <p:extLst>
      <p:ext uri="{BB962C8B-B14F-4D97-AF65-F5344CB8AC3E}">
        <p14:creationId xmlns:p14="http://schemas.microsoft.com/office/powerpoint/2010/main" val="80667198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6822C-F116-4922-9008-23C558E8C1E9}"/>
              </a:ext>
            </a:extLst>
          </p:cNvPr>
          <p:cNvSpPr>
            <a:spLocks noGrp="1"/>
          </p:cNvSpPr>
          <p:nvPr>
            <p:ph type="title"/>
          </p:nvPr>
        </p:nvSpPr>
        <p:spPr/>
        <p:txBody>
          <a:bodyPr>
            <a:normAutofit/>
          </a:bodyPr>
          <a:lstStyle/>
          <a:p>
            <a:r>
              <a:rPr lang="en-US" sz="2400" dirty="0">
                <a:solidFill>
                  <a:srgbClr val="000000"/>
                </a:solidFill>
                <a:latin typeface="Cambria" panose="02040503050406030204" pitchFamily="18" charset="0"/>
              </a:rPr>
              <a:t>Exercise 6. Use the feature selection node to select fields and predict a response</a:t>
            </a:r>
            <a:br>
              <a:rPr lang="en-US" sz="2400" dirty="0">
                <a:solidFill>
                  <a:srgbClr val="000000"/>
                </a:solidFill>
                <a:latin typeface="Cambria" panose="02040503050406030204" pitchFamily="18" charset="0"/>
              </a:rPr>
            </a:br>
            <a:r>
              <a:rPr lang="en-US" sz="2400" dirty="0">
                <a:solidFill>
                  <a:srgbClr val="000000"/>
                </a:solidFill>
                <a:latin typeface="Cambria" panose="02040503050406030204" pitchFamily="18" charset="0"/>
              </a:rPr>
              <a:t>Duration: 20 minutes</a:t>
            </a:r>
            <a:r>
              <a:rPr lang="en-US" sz="2400" dirty="0">
                <a:solidFill>
                  <a:srgbClr val="FF0000"/>
                </a:solidFill>
                <a:latin typeface="Cambria" panose="02040503050406030204" pitchFamily="18" charset="0"/>
              </a:rPr>
              <a:t> </a:t>
            </a:r>
            <a:endParaRPr lang="en-US" sz="6600" dirty="0"/>
          </a:p>
        </p:txBody>
      </p:sp>
      <p:sp>
        <p:nvSpPr>
          <p:cNvPr id="3" name="Content Placeholder 2">
            <a:extLst>
              <a:ext uri="{FF2B5EF4-FFF2-40B4-BE49-F238E27FC236}">
                <a16:creationId xmlns:a16="http://schemas.microsoft.com/office/drawing/2014/main" id="{310C2034-5581-4AA0-9050-246DB13656DB}"/>
              </a:ext>
            </a:extLst>
          </p:cNvPr>
          <p:cNvSpPr>
            <a:spLocks noGrp="1"/>
          </p:cNvSpPr>
          <p:nvPr>
            <p:ph idx="1"/>
          </p:nvPr>
        </p:nvSpPr>
        <p:spPr/>
        <p:txBody>
          <a:bodyPr>
            <a:normAutofit/>
          </a:bodyPr>
          <a:lstStyle/>
          <a:p>
            <a:r>
              <a:rPr lang="en-US" sz="2800" dirty="0">
                <a:solidFill>
                  <a:srgbClr val="000000"/>
                </a:solidFill>
                <a:latin typeface="Cambria" panose="02040503050406030204" pitchFamily="18" charset="0"/>
              </a:rPr>
              <a:t>Overview In this exercise, you will use the feature selection node to select fields and predict a response.</a:t>
            </a:r>
          </a:p>
          <a:p>
            <a:r>
              <a:rPr lang="en-US" sz="2800" dirty="0">
                <a:solidFill>
                  <a:srgbClr val="000000"/>
                </a:solidFill>
                <a:latin typeface="Cambria" panose="02040503050406030204" pitchFamily="18" charset="0"/>
              </a:rPr>
              <a:t>Learning objectives After completing this exercise, you should be able to: </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Use the feature selection node to select fields</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Predict a response </a:t>
            </a:r>
            <a:endParaRPr lang="en-US" sz="3600" dirty="0"/>
          </a:p>
        </p:txBody>
      </p:sp>
    </p:spTree>
    <p:extLst>
      <p:ext uri="{BB962C8B-B14F-4D97-AF65-F5344CB8AC3E}">
        <p14:creationId xmlns:p14="http://schemas.microsoft.com/office/powerpoint/2010/main" val="345104388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4D2F9-5A57-4C2A-AFDF-1A9C8641C6A0}"/>
              </a:ext>
            </a:extLst>
          </p:cNvPr>
          <p:cNvSpPr>
            <a:spLocks noGrp="1"/>
          </p:cNvSpPr>
          <p:nvPr>
            <p:ph type="title"/>
          </p:nvPr>
        </p:nvSpPr>
        <p:spPr/>
        <p:txBody>
          <a:bodyPr>
            <a:normAutofit/>
          </a:bodyPr>
          <a:lstStyle/>
          <a:p>
            <a:r>
              <a:rPr lang="en-US" sz="2800" dirty="0">
                <a:solidFill>
                  <a:srgbClr val="000000"/>
                </a:solidFill>
                <a:latin typeface="Cambria" panose="02040503050406030204" pitchFamily="18" charset="0"/>
              </a:rPr>
              <a:t>Unit 8. Automated models for categorical targets		Duration: 1 hour</a:t>
            </a:r>
            <a:r>
              <a:rPr lang="en-US" sz="2800" dirty="0">
                <a:solidFill>
                  <a:srgbClr val="FF0000"/>
                </a:solidFill>
                <a:latin typeface="Cambria" panose="02040503050406030204" pitchFamily="18" charset="0"/>
              </a:rPr>
              <a:t> </a:t>
            </a:r>
            <a:endParaRPr lang="en-US" sz="7200" dirty="0"/>
          </a:p>
        </p:txBody>
      </p:sp>
      <p:sp>
        <p:nvSpPr>
          <p:cNvPr id="3" name="Content Placeholder 2">
            <a:extLst>
              <a:ext uri="{FF2B5EF4-FFF2-40B4-BE49-F238E27FC236}">
                <a16:creationId xmlns:a16="http://schemas.microsoft.com/office/drawing/2014/main" id="{4F2A05A9-99E8-46F2-B518-1003279A5304}"/>
              </a:ext>
            </a:extLst>
          </p:cNvPr>
          <p:cNvSpPr>
            <a:spLocks noGrp="1"/>
          </p:cNvSpPr>
          <p:nvPr>
            <p:ph idx="1"/>
          </p:nvPr>
        </p:nvSpPr>
        <p:spPr/>
        <p:txBody>
          <a:bodyPr>
            <a:normAutofit/>
          </a:bodyPr>
          <a:lstStyle/>
          <a:p>
            <a:r>
              <a:rPr lang="en-US" sz="2800" dirty="0">
                <a:solidFill>
                  <a:srgbClr val="000000"/>
                </a:solidFill>
                <a:latin typeface="Cambria" panose="02040503050406030204" pitchFamily="18" charset="0"/>
              </a:rPr>
              <a:t>Overview In this unit you will learn how to use the auto classifier node to create an ensemble model that predicts a categorical target. </a:t>
            </a:r>
          </a:p>
          <a:p>
            <a:endParaRPr lang="en-US" sz="2800" dirty="0">
              <a:solidFill>
                <a:srgbClr val="000000"/>
              </a:solidFill>
              <a:latin typeface="Cambria" panose="02040503050406030204" pitchFamily="18" charset="0"/>
            </a:endParaRPr>
          </a:p>
          <a:p>
            <a:r>
              <a:rPr lang="en-US" sz="2800" dirty="0">
                <a:solidFill>
                  <a:srgbClr val="000000"/>
                </a:solidFill>
                <a:latin typeface="Cambria" panose="02040503050406030204" pitchFamily="18" charset="0"/>
              </a:rPr>
              <a:t>Learning objectives After completing this unit, you should be able to:</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Describe the features and settings of the auto classifier node</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Describe and use the components of the model output from the auto classifier node </a:t>
            </a:r>
            <a:endParaRPr lang="en-US" sz="3600" dirty="0"/>
          </a:p>
        </p:txBody>
      </p:sp>
    </p:spTree>
    <p:extLst>
      <p:ext uri="{BB962C8B-B14F-4D97-AF65-F5344CB8AC3E}">
        <p14:creationId xmlns:p14="http://schemas.microsoft.com/office/powerpoint/2010/main" val="350383544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4BC01-EEEB-4AC0-8FF4-6725ECE18F72}"/>
              </a:ext>
            </a:extLst>
          </p:cNvPr>
          <p:cNvSpPr>
            <a:spLocks noGrp="1"/>
          </p:cNvSpPr>
          <p:nvPr>
            <p:ph type="title"/>
          </p:nvPr>
        </p:nvSpPr>
        <p:spPr/>
        <p:txBody>
          <a:bodyPr>
            <a:normAutofit/>
          </a:bodyPr>
          <a:lstStyle/>
          <a:p>
            <a:r>
              <a:rPr lang="en-US" sz="2400" dirty="0">
                <a:solidFill>
                  <a:srgbClr val="000000"/>
                </a:solidFill>
                <a:latin typeface="Cambria" panose="02040503050406030204" pitchFamily="18" charset="0"/>
              </a:rPr>
              <a:t>Exercise 7. Using the auto classifier node to construct a model in order to predict a response</a:t>
            </a:r>
            <a:br>
              <a:rPr lang="en-US" sz="2400" dirty="0">
                <a:solidFill>
                  <a:srgbClr val="000000"/>
                </a:solidFill>
                <a:latin typeface="Cambria" panose="02040503050406030204" pitchFamily="18" charset="0"/>
              </a:rPr>
            </a:br>
            <a:r>
              <a:rPr lang="en-US" sz="2400" dirty="0">
                <a:solidFill>
                  <a:srgbClr val="000000"/>
                </a:solidFill>
                <a:latin typeface="Cambria" panose="02040503050406030204" pitchFamily="18" charset="0"/>
              </a:rPr>
              <a:t>Duration: 20 minutes</a:t>
            </a:r>
            <a:r>
              <a:rPr lang="en-US" sz="2400" dirty="0">
                <a:solidFill>
                  <a:srgbClr val="FF0000"/>
                </a:solidFill>
                <a:latin typeface="Cambria" panose="02040503050406030204" pitchFamily="18" charset="0"/>
              </a:rPr>
              <a:t> </a:t>
            </a:r>
            <a:endParaRPr lang="en-US" sz="6600" dirty="0"/>
          </a:p>
        </p:txBody>
      </p:sp>
      <p:sp>
        <p:nvSpPr>
          <p:cNvPr id="3" name="Content Placeholder 2">
            <a:extLst>
              <a:ext uri="{FF2B5EF4-FFF2-40B4-BE49-F238E27FC236}">
                <a16:creationId xmlns:a16="http://schemas.microsoft.com/office/drawing/2014/main" id="{9B809CD9-E7C7-4461-8C25-7204E99E2AD5}"/>
              </a:ext>
            </a:extLst>
          </p:cNvPr>
          <p:cNvSpPr>
            <a:spLocks noGrp="1"/>
          </p:cNvSpPr>
          <p:nvPr>
            <p:ph idx="1"/>
          </p:nvPr>
        </p:nvSpPr>
        <p:spPr/>
        <p:txBody>
          <a:bodyPr>
            <a:normAutofit/>
          </a:bodyPr>
          <a:lstStyle/>
          <a:p>
            <a:r>
              <a:rPr lang="en-US" sz="2800" dirty="0">
                <a:solidFill>
                  <a:srgbClr val="000000"/>
                </a:solidFill>
                <a:latin typeface="Cambria" panose="02040503050406030204" pitchFamily="18" charset="0"/>
              </a:rPr>
              <a:t>Overview In this exercise, you will learn how to use the auto classifier node to construct a model in order to predict a response. </a:t>
            </a:r>
          </a:p>
          <a:p>
            <a:r>
              <a:rPr lang="en-US" sz="2800" dirty="0">
                <a:solidFill>
                  <a:srgbClr val="000000"/>
                </a:solidFill>
                <a:latin typeface="Cambria" panose="02040503050406030204" pitchFamily="18" charset="0"/>
              </a:rPr>
              <a:t>Learning objectives After completing this exercise, you should be able to:</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Use the auto classifier node to construct a model in order to predict a response </a:t>
            </a:r>
            <a:endParaRPr lang="en-US" sz="3600" dirty="0"/>
          </a:p>
        </p:txBody>
      </p:sp>
    </p:spTree>
    <p:extLst>
      <p:ext uri="{BB962C8B-B14F-4D97-AF65-F5344CB8AC3E}">
        <p14:creationId xmlns:p14="http://schemas.microsoft.com/office/powerpoint/2010/main" val="374959945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993FF-C865-4CAF-8BE4-84C141E93D1E}"/>
              </a:ext>
            </a:extLst>
          </p:cNvPr>
          <p:cNvSpPr>
            <a:spLocks noGrp="1"/>
          </p:cNvSpPr>
          <p:nvPr>
            <p:ph type="title"/>
          </p:nvPr>
        </p:nvSpPr>
        <p:spPr/>
        <p:txBody>
          <a:bodyPr>
            <a:normAutofit/>
          </a:bodyPr>
          <a:lstStyle/>
          <a:p>
            <a:r>
              <a:rPr lang="en-US" sz="3200" dirty="0">
                <a:solidFill>
                  <a:srgbClr val="000000"/>
                </a:solidFill>
                <a:latin typeface="Cambria" panose="02040503050406030204" pitchFamily="18" charset="0"/>
              </a:rPr>
              <a:t>Unit 9. Model evaluation		Duration: 1 hour</a:t>
            </a:r>
            <a:r>
              <a:rPr lang="en-US" sz="3200" dirty="0">
                <a:solidFill>
                  <a:srgbClr val="FF0000"/>
                </a:solidFill>
                <a:latin typeface="Cambria" panose="02040503050406030204" pitchFamily="18" charset="0"/>
              </a:rPr>
              <a:t> </a:t>
            </a:r>
            <a:endParaRPr lang="en-US" sz="8000" dirty="0"/>
          </a:p>
        </p:txBody>
      </p:sp>
      <p:sp>
        <p:nvSpPr>
          <p:cNvPr id="3" name="Content Placeholder 2">
            <a:extLst>
              <a:ext uri="{FF2B5EF4-FFF2-40B4-BE49-F238E27FC236}">
                <a16:creationId xmlns:a16="http://schemas.microsoft.com/office/drawing/2014/main" id="{C8A585D0-238E-400E-9269-43D896A7095E}"/>
              </a:ext>
            </a:extLst>
          </p:cNvPr>
          <p:cNvSpPr>
            <a:spLocks noGrp="1"/>
          </p:cNvSpPr>
          <p:nvPr>
            <p:ph idx="1"/>
          </p:nvPr>
        </p:nvSpPr>
        <p:spPr/>
        <p:txBody>
          <a:bodyPr>
            <a:normAutofit fontScale="85000" lnSpcReduction="10000"/>
          </a:bodyPr>
          <a:lstStyle/>
          <a:p>
            <a:r>
              <a:rPr lang="en-US" dirty="0">
                <a:solidFill>
                  <a:srgbClr val="000000"/>
                </a:solidFill>
                <a:latin typeface="Cambria" panose="02040503050406030204" pitchFamily="18" charset="0"/>
              </a:rPr>
              <a:t>Overview In this unit, you will learn how to evaluate and understand the predictions of a model.</a:t>
            </a:r>
          </a:p>
          <a:p>
            <a:r>
              <a:rPr lang="en-US" dirty="0">
                <a:solidFill>
                  <a:srgbClr val="000000"/>
                </a:solidFill>
                <a:latin typeface="Cambria" panose="02040503050406030204" pitchFamily="18" charset="0"/>
              </a:rPr>
              <a:t>Learning objectives After completing this unit, you should be able to: </a:t>
            </a:r>
          </a:p>
          <a:p>
            <a:r>
              <a:rPr lang="en-US" dirty="0">
                <a:solidFill>
                  <a:srgbClr val="000000"/>
                </a:solidFill>
                <a:latin typeface="Symbol" panose="05050102010706020507" pitchFamily="18" charset="2"/>
              </a:rPr>
              <a:t></a:t>
            </a:r>
            <a:r>
              <a:rPr lang="en-US" dirty="0">
                <a:solidFill>
                  <a:srgbClr val="000000"/>
                </a:solidFill>
                <a:latin typeface="Arial" panose="020B0604020202020204" pitchFamily="34" charset="0"/>
              </a:rPr>
              <a:t> Use the analysis mode to get a summary of predictions</a:t>
            </a:r>
          </a:p>
          <a:p>
            <a:r>
              <a:rPr lang="en-US" dirty="0">
                <a:solidFill>
                  <a:srgbClr val="000000"/>
                </a:solidFill>
                <a:latin typeface="Symbol" panose="05050102010706020507" pitchFamily="18" charset="2"/>
              </a:rPr>
              <a:t></a:t>
            </a:r>
            <a:r>
              <a:rPr lang="en-US" dirty="0">
                <a:solidFill>
                  <a:srgbClr val="000000"/>
                </a:solidFill>
                <a:latin typeface="Arial" panose="020B0604020202020204" pitchFamily="34" charset="0"/>
              </a:rPr>
              <a:t> Use the select node to analyze the testing partition data</a:t>
            </a:r>
          </a:p>
          <a:p>
            <a:r>
              <a:rPr lang="en-US" dirty="0">
                <a:solidFill>
                  <a:srgbClr val="000000"/>
                </a:solidFill>
                <a:latin typeface="Symbol" panose="05050102010706020507" pitchFamily="18" charset="2"/>
              </a:rPr>
              <a:t></a:t>
            </a:r>
            <a:r>
              <a:rPr lang="en-US" dirty="0">
                <a:solidFill>
                  <a:srgbClr val="000000"/>
                </a:solidFill>
                <a:latin typeface="Arial" panose="020B0604020202020204" pitchFamily="34" charset="0"/>
              </a:rPr>
              <a:t> Use a matrix node to examine the percent accuracy of predictions</a:t>
            </a:r>
          </a:p>
          <a:p>
            <a:r>
              <a:rPr lang="en-US" dirty="0">
                <a:solidFill>
                  <a:srgbClr val="000000"/>
                </a:solidFill>
                <a:latin typeface="Symbol" panose="05050102010706020507" pitchFamily="18" charset="2"/>
              </a:rPr>
              <a:t></a:t>
            </a:r>
            <a:r>
              <a:rPr lang="en-US" dirty="0">
                <a:solidFill>
                  <a:srgbClr val="000000"/>
                </a:solidFill>
                <a:latin typeface="Arial" panose="020B0604020202020204" pitchFamily="34" charset="0"/>
              </a:rPr>
              <a:t> Use a distribution node to graphically display the relationship between a categorical </a:t>
            </a:r>
          </a:p>
          <a:p>
            <a:r>
              <a:rPr lang="en-US" dirty="0">
                <a:solidFill>
                  <a:srgbClr val="000000"/>
                </a:solidFill>
                <a:latin typeface="Arial" panose="020B0604020202020204" pitchFamily="34" charset="0"/>
              </a:rPr>
              <a:t>prediction and the target</a:t>
            </a:r>
          </a:p>
          <a:p>
            <a:r>
              <a:rPr lang="en-US" dirty="0">
                <a:solidFill>
                  <a:srgbClr val="000000"/>
                </a:solidFill>
                <a:latin typeface="Symbol" panose="05050102010706020507" pitchFamily="18" charset="2"/>
              </a:rPr>
              <a:t></a:t>
            </a:r>
            <a:r>
              <a:rPr lang="en-US" dirty="0">
                <a:solidFill>
                  <a:srgbClr val="000000"/>
                </a:solidFill>
                <a:latin typeface="Arial" panose="020B0604020202020204" pitchFamily="34" charset="0"/>
              </a:rPr>
              <a:t> Use a histogram node to graphically display the relationship between a continuous </a:t>
            </a:r>
          </a:p>
          <a:p>
            <a:r>
              <a:rPr lang="en-US" dirty="0">
                <a:solidFill>
                  <a:srgbClr val="000000"/>
                </a:solidFill>
                <a:latin typeface="Arial" panose="020B0604020202020204" pitchFamily="34" charset="0"/>
              </a:rPr>
              <a:t>predictor and the target </a:t>
            </a:r>
            <a:endParaRPr lang="en-US" sz="2800" dirty="0"/>
          </a:p>
        </p:txBody>
      </p:sp>
    </p:spTree>
    <p:extLst>
      <p:ext uri="{BB962C8B-B14F-4D97-AF65-F5344CB8AC3E}">
        <p14:creationId xmlns:p14="http://schemas.microsoft.com/office/powerpoint/2010/main" val="412333038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6C4E9-ACBD-4E0E-B480-46A17C5E8655}"/>
              </a:ext>
            </a:extLst>
          </p:cNvPr>
          <p:cNvSpPr>
            <a:spLocks noGrp="1"/>
          </p:cNvSpPr>
          <p:nvPr>
            <p:ph type="title"/>
          </p:nvPr>
        </p:nvSpPr>
        <p:spPr/>
        <p:txBody>
          <a:bodyPr>
            <a:normAutofit/>
          </a:bodyPr>
          <a:lstStyle/>
          <a:p>
            <a:r>
              <a:rPr lang="en-US" sz="2000" dirty="0">
                <a:solidFill>
                  <a:srgbClr val="000000"/>
                </a:solidFill>
                <a:latin typeface="Cambria" panose="02040503050406030204" pitchFamily="18" charset="0"/>
              </a:rPr>
              <a:t>Exercise 8. Evaluate the model created to predict the field response		Duration: 30 minutes</a:t>
            </a:r>
            <a:endParaRPr lang="en-US" sz="6000" dirty="0"/>
          </a:p>
        </p:txBody>
      </p:sp>
      <p:sp>
        <p:nvSpPr>
          <p:cNvPr id="3" name="Content Placeholder 2">
            <a:extLst>
              <a:ext uri="{FF2B5EF4-FFF2-40B4-BE49-F238E27FC236}">
                <a16:creationId xmlns:a16="http://schemas.microsoft.com/office/drawing/2014/main" id="{D59544EC-5201-4A01-91CB-F87E412C2264}"/>
              </a:ext>
            </a:extLst>
          </p:cNvPr>
          <p:cNvSpPr>
            <a:spLocks noGrp="1"/>
          </p:cNvSpPr>
          <p:nvPr>
            <p:ph idx="1"/>
          </p:nvPr>
        </p:nvSpPr>
        <p:spPr/>
        <p:txBody>
          <a:bodyPr>
            <a:normAutofit/>
          </a:bodyPr>
          <a:lstStyle/>
          <a:p>
            <a:r>
              <a:rPr lang="en-US" sz="2800" dirty="0">
                <a:solidFill>
                  <a:srgbClr val="000000"/>
                </a:solidFill>
                <a:latin typeface="Cambria" panose="02040503050406030204" pitchFamily="18" charset="0"/>
              </a:rPr>
              <a:t>Overview In this exercise, you will learn how to evaluate the model created in order to predict the field response.</a:t>
            </a:r>
            <a:r>
              <a:rPr lang="en-US" sz="2800" dirty="0">
                <a:solidFill>
                  <a:srgbClr val="FF0000"/>
                </a:solidFill>
                <a:latin typeface="Cambria" panose="02040503050406030204" pitchFamily="18" charset="0"/>
              </a:rPr>
              <a:t> </a:t>
            </a:r>
          </a:p>
          <a:p>
            <a:r>
              <a:rPr lang="en-US" sz="2800" dirty="0">
                <a:solidFill>
                  <a:srgbClr val="000000"/>
                </a:solidFill>
                <a:latin typeface="Cambria" panose="02040503050406030204" pitchFamily="18" charset="0"/>
              </a:rPr>
              <a:t>Learning objectives After completing this exercise, you should be able to:</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Use an analysis node to evaluate model predictions</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Use a distribution node to evaluate model predictions</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Use a histogram node to evaluate model predictions</a:t>
            </a:r>
            <a:endParaRPr lang="en-US" sz="3600" dirty="0"/>
          </a:p>
        </p:txBody>
      </p:sp>
    </p:spTree>
    <p:extLst>
      <p:ext uri="{BB962C8B-B14F-4D97-AF65-F5344CB8AC3E}">
        <p14:creationId xmlns:p14="http://schemas.microsoft.com/office/powerpoint/2010/main" val="3679640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B2BF2-8A39-484A-87A4-42A421472D8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918AA9D-A64E-4AD7-8084-288A46BA292D}"/>
              </a:ext>
            </a:extLst>
          </p:cNvPr>
          <p:cNvSpPr>
            <a:spLocks noGrp="1"/>
          </p:cNvSpPr>
          <p:nvPr>
            <p:ph idx="1"/>
          </p:nvPr>
        </p:nvSpPr>
        <p:spPr/>
        <p:txBody>
          <a:bodyPr/>
          <a:lstStyle/>
          <a:p>
            <a:endParaRPr lang="en-US"/>
          </a:p>
        </p:txBody>
      </p:sp>
      <p:pic>
        <p:nvPicPr>
          <p:cNvPr id="1026" name="Picture 2" descr="Data Science Fig 1">
            <a:extLst>
              <a:ext uri="{FF2B5EF4-FFF2-40B4-BE49-F238E27FC236}">
                <a16:creationId xmlns:a16="http://schemas.microsoft.com/office/drawing/2014/main" id="{1714FCE8-E05F-4C7E-BC89-30D9ED305E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
            <a:ext cx="12192000" cy="6827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234512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BF861-3F17-4566-9BF5-69B015CDBE3F}"/>
              </a:ext>
            </a:extLst>
          </p:cNvPr>
          <p:cNvSpPr>
            <a:spLocks noGrp="1"/>
          </p:cNvSpPr>
          <p:nvPr>
            <p:ph type="title"/>
          </p:nvPr>
        </p:nvSpPr>
        <p:spPr/>
        <p:txBody>
          <a:bodyPr>
            <a:normAutofit/>
          </a:bodyPr>
          <a:lstStyle/>
          <a:p>
            <a:r>
              <a:rPr lang="en-US" sz="2800" dirty="0">
                <a:solidFill>
                  <a:srgbClr val="000000"/>
                </a:solidFill>
                <a:latin typeface="Cambria" panose="02040503050406030204" pitchFamily="18" charset="0"/>
              </a:rPr>
              <a:t>Unit 10. Automated models for continuous targets		Duration: 1 hour</a:t>
            </a:r>
            <a:r>
              <a:rPr lang="en-US" sz="2800" dirty="0">
                <a:solidFill>
                  <a:srgbClr val="FF0000"/>
                </a:solidFill>
                <a:latin typeface="Cambria" panose="02040503050406030204" pitchFamily="18" charset="0"/>
              </a:rPr>
              <a:t> </a:t>
            </a:r>
            <a:endParaRPr lang="en-US" sz="7200" dirty="0"/>
          </a:p>
        </p:txBody>
      </p:sp>
      <p:sp>
        <p:nvSpPr>
          <p:cNvPr id="3" name="Content Placeholder 2">
            <a:extLst>
              <a:ext uri="{FF2B5EF4-FFF2-40B4-BE49-F238E27FC236}">
                <a16:creationId xmlns:a16="http://schemas.microsoft.com/office/drawing/2014/main" id="{04458D1C-08B9-4EA6-BC13-38DB2EB0F196}"/>
              </a:ext>
            </a:extLst>
          </p:cNvPr>
          <p:cNvSpPr>
            <a:spLocks noGrp="1"/>
          </p:cNvSpPr>
          <p:nvPr>
            <p:ph idx="1"/>
          </p:nvPr>
        </p:nvSpPr>
        <p:spPr/>
        <p:txBody>
          <a:bodyPr>
            <a:normAutofit/>
          </a:bodyPr>
          <a:lstStyle/>
          <a:p>
            <a:r>
              <a:rPr lang="en-US" sz="2800" dirty="0">
                <a:solidFill>
                  <a:srgbClr val="000000"/>
                </a:solidFill>
                <a:latin typeface="Cambria" panose="02040503050406030204" pitchFamily="18" charset="0"/>
              </a:rPr>
              <a:t>Overview In this unit you will learn how to use the auto numeric node to create an ensemble model to predict a continuous target. </a:t>
            </a:r>
          </a:p>
          <a:p>
            <a:r>
              <a:rPr lang="en-US" sz="2800" dirty="0">
                <a:solidFill>
                  <a:srgbClr val="000000"/>
                </a:solidFill>
                <a:latin typeface="Cambria" panose="02040503050406030204" pitchFamily="18" charset="0"/>
              </a:rPr>
              <a:t>Learning objectives After completing this unit, you should be able to:</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Describe and use the features of the auto numeric node</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Describe and use the components of the model output from the auto numeric node</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Use various nodes for model evaluation </a:t>
            </a:r>
            <a:endParaRPr lang="en-US" sz="3600" dirty="0"/>
          </a:p>
        </p:txBody>
      </p:sp>
    </p:spTree>
    <p:extLst>
      <p:ext uri="{BB962C8B-B14F-4D97-AF65-F5344CB8AC3E}">
        <p14:creationId xmlns:p14="http://schemas.microsoft.com/office/powerpoint/2010/main" val="280078780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21FF9-CB96-4085-8108-35DFB16A469C}"/>
              </a:ext>
            </a:extLst>
          </p:cNvPr>
          <p:cNvSpPr>
            <a:spLocks noGrp="1"/>
          </p:cNvSpPr>
          <p:nvPr>
            <p:ph type="title"/>
          </p:nvPr>
        </p:nvSpPr>
        <p:spPr/>
        <p:txBody>
          <a:bodyPr>
            <a:normAutofit/>
          </a:bodyPr>
          <a:lstStyle/>
          <a:p>
            <a:r>
              <a:rPr lang="en-US" sz="2400" dirty="0">
                <a:solidFill>
                  <a:srgbClr val="000000"/>
                </a:solidFill>
                <a:latin typeface="Cambria" panose="02040503050406030204" pitchFamily="18" charset="0"/>
              </a:rPr>
              <a:t>Exercise 9. Develop a model to predict the total spending	Duration: 30 minutes</a:t>
            </a:r>
            <a:r>
              <a:rPr lang="en-US" sz="2400" dirty="0">
                <a:solidFill>
                  <a:srgbClr val="FF0000"/>
                </a:solidFill>
                <a:latin typeface="Cambria" panose="02040503050406030204" pitchFamily="18" charset="0"/>
              </a:rPr>
              <a:t> </a:t>
            </a:r>
            <a:endParaRPr lang="en-US" sz="6600" dirty="0"/>
          </a:p>
        </p:txBody>
      </p:sp>
      <p:sp>
        <p:nvSpPr>
          <p:cNvPr id="3" name="Content Placeholder 2">
            <a:extLst>
              <a:ext uri="{FF2B5EF4-FFF2-40B4-BE49-F238E27FC236}">
                <a16:creationId xmlns:a16="http://schemas.microsoft.com/office/drawing/2014/main" id="{B0A90DD3-7468-4711-94BF-5762285384D3}"/>
              </a:ext>
            </a:extLst>
          </p:cNvPr>
          <p:cNvSpPr>
            <a:spLocks noGrp="1"/>
          </p:cNvSpPr>
          <p:nvPr>
            <p:ph idx="1"/>
          </p:nvPr>
        </p:nvSpPr>
        <p:spPr/>
        <p:txBody>
          <a:bodyPr>
            <a:normAutofit/>
          </a:bodyPr>
          <a:lstStyle/>
          <a:p>
            <a:r>
              <a:rPr lang="en-US" dirty="0">
                <a:solidFill>
                  <a:srgbClr val="000000"/>
                </a:solidFill>
                <a:latin typeface="Cambria" panose="02040503050406030204" pitchFamily="18" charset="0"/>
              </a:rPr>
              <a:t>Overview In this exercise, you will learn how to develop a model to predict total spending by the</a:t>
            </a:r>
          </a:p>
          <a:p>
            <a:r>
              <a:rPr lang="en-US" dirty="0">
                <a:solidFill>
                  <a:srgbClr val="000000"/>
                </a:solidFill>
                <a:latin typeface="Cambria" panose="02040503050406030204" pitchFamily="18" charset="0"/>
              </a:rPr>
              <a:t>respondent.</a:t>
            </a:r>
            <a:r>
              <a:rPr lang="en-US" dirty="0">
                <a:solidFill>
                  <a:srgbClr val="FF0000"/>
                </a:solidFill>
                <a:latin typeface="Cambria" panose="02040503050406030204" pitchFamily="18" charset="0"/>
              </a:rPr>
              <a:t> </a:t>
            </a:r>
          </a:p>
          <a:p>
            <a:r>
              <a:rPr lang="en-US" dirty="0">
                <a:solidFill>
                  <a:srgbClr val="000000"/>
                </a:solidFill>
                <a:latin typeface="Cambria" panose="02040503050406030204" pitchFamily="18" charset="0"/>
              </a:rPr>
              <a:t>Learning objectives After completing this exercise, you should be able to:</a:t>
            </a:r>
          </a:p>
          <a:p>
            <a:r>
              <a:rPr lang="en-US" dirty="0">
                <a:solidFill>
                  <a:srgbClr val="000000"/>
                </a:solidFill>
                <a:latin typeface="Symbol" panose="05050102010706020507" pitchFamily="18" charset="2"/>
              </a:rPr>
              <a:t></a:t>
            </a:r>
            <a:r>
              <a:rPr lang="en-US" dirty="0">
                <a:solidFill>
                  <a:srgbClr val="000000"/>
                </a:solidFill>
                <a:latin typeface="Arial" panose="020B0604020202020204" pitchFamily="34" charset="0"/>
              </a:rPr>
              <a:t> </a:t>
            </a:r>
            <a:r>
              <a:rPr lang="en-US" dirty="0">
                <a:solidFill>
                  <a:srgbClr val="000000"/>
                </a:solidFill>
                <a:latin typeface="Cambria" panose="02040503050406030204" pitchFamily="18" charset="0"/>
              </a:rPr>
              <a:t>Add an auto numeric node to the stream</a:t>
            </a:r>
          </a:p>
          <a:p>
            <a:r>
              <a:rPr lang="en-US" dirty="0">
                <a:solidFill>
                  <a:srgbClr val="000000"/>
                </a:solidFill>
                <a:latin typeface="Symbol" panose="05050102010706020507" pitchFamily="18" charset="2"/>
              </a:rPr>
              <a:t></a:t>
            </a:r>
            <a:r>
              <a:rPr lang="en-US" dirty="0">
                <a:solidFill>
                  <a:srgbClr val="000000"/>
                </a:solidFill>
                <a:latin typeface="Arial" panose="020B0604020202020204" pitchFamily="34" charset="0"/>
              </a:rPr>
              <a:t> </a:t>
            </a:r>
            <a:r>
              <a:rPr lang="en-US" dirty="0">
                <a:solidFill>
                  <a:srgbClr val="000000"/>
                </a:solidFill>
                <a:latin typeface="Cambria" panose="02040503050406030204" pitchFamily="18" charset="0"/>
              </a:rPr>
              <a:t>Use an analysis node to evaluate the auto numeric model </a:t>
            </a:r>
            <a:endParaRPr lang="en-US" sz="3200" dirty="0"/>
          </a:p>
        </p:txBody>
      </p:sp>
    </p:spTree>
    <p:extLst>
      <p:ext uri="{BB962C8B-B14F-4D97-AF65-F5344CB8AC3E}">
        <p14:creationId xmlns:p14="http://schemas.microsoft.com/office/powerpoint/2010/main" val="218551315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C7FC2-4918-42E9-9F22-9D6999CFEEDE}"/>
              </a:ext>
            </a:extLst>
          </p:cNvPr>
          <p:cNvSpPr>
            <a:spLocks noGrp="1"/>
          </p:cNvSpPr>
          <p:nvPr>
            <p:ph type="title"/>
          </p:nvPr>
        </p:nvSpPr>
        <p:spPr/>
        <p:txBody>
          <a:bodyPr>
            <a:normAutofit/>
          </a:bodyPr>
          <a:lstStyle/>
          <a:p>
            <a:r>
              <a:rPr lang="en-US" sz="2800" dirty="0">
                <a:solidFill>
                  <a:srgbClr val="000000"/>
                </a:solidFill>
                <a:latin typeface="Cambria" panose="02040503050406030204" pitchFamily="18" charset="0"/>
              </a:rPr>
              <a:t>Unit 10. Deploying models		Duration: 50 minutes</a:t>
            </a:r>
            <a:r>
              <a:rPr lang="en-US" sz="2800" dirty="0">
                <a:solidFill>
                  <a:srgbClr val="FF0000"/>
                </a:solidFill>
                <a:latin typeface="Cambria" panose="02040503050406030204" pitchFamily="18" charset="0"/>
              </a:rPr>
              <a:t> </a:t>
            </a:r>
            <a:endParaRPr lang="en-US" sz="7200" dirty="0"/>
          </a:p>
        </p:txBody>
      </p:sp>
      <p:sp>
        <p:nvSpPr>
          <p:cNvPr id="3" name="Content Placeholder 2">
            <a:extLst>
              <a:ext uri="{FF2B5EF4-FFF2-40B4-BE49-F238E27FC236}">
                <a16:creationId xmlns:a16="http://schemas.microsoft.com/office/drawing/2014/main" id="{8694F7CC-8EA7-41B4-BAF0-AE987F70D6A8}"/>
              </a:ext>
            </a:extLst>
          </p:cNvPr>
          <p:cNvSpPr>
            <a:spLocks noGrp="1"/>
          </p:cNvSpPr>
          <p:nvPr>
            <p:ph idx="1"/>
          </p:nvPr>
        </p:nvSpPr>
        <p:spPr/>
        <p:txBody>
          <a:bodyPr>
            <a:normAutofit/>
          </a:bodyPr>
          <a:lstStyle/>
          <a:p>
            <a:r>
              <a:rPr lang="en-US" sz="2800" dirty="0">
                <a:solidFill>
                  <a:srgbClr val="000000"/>
                </a:solidFill>
                <a:latin typeface="Cambria" panose="02040503050406030204" pitchFamily="18" charset="0"/>
              </a:rPr>
              <a:t>Overview In this unit you will learn how to use a model to score new data.</a:t>
            </a:r>
          </a:p>
          <a:p>
            <a:r>
              <a:rPr lang="en-US" sz="2800" dirty="0">
                <a:solidFill>
                  <a:srgbClr val="000000"/>
                </a:solidFill>
                <a:latin typeface="Cambria" panose="02040503050406030204" pitchFamily="18" charset="0"/>
              </a:rPr>
              <a:t>Learning objectives After completing this unit, you should be able to: </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Describe what needs to be modified to create a scoring stream for new data</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Describe the deployment options in modeler</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Export scored data to another file format </a:t>
            </a:r>
            <a:endParaRPr lang="en-US" sz="3600" dirty="0"/>
          </a:p>
        </p:txBody>
      </p:sp>
    </p:spTree>
    <p:extLst>
      <p:ext uri="{BB962C8B-B14F-4D97-AF65-F5344CB8AC3E}">
        <p14:creationId xmlns:p14="http://schemas.microsoft.com/office/powerpoint/2010/main" val="385968902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E1833-45AE-49D0-B9C0-B6FEB4329858}"/>
              </a:ext>
            </a:extLst>
          </p:cNvPr>
          <p:cNvSpPr>
            <a:spLocks noGrp="1"/>
          </p:cNvSpPr>
          <p:nvPr>
            <p:ph type="title"/>
          </p:nvPr>
        </p:nvSpPr>
        <p:spPr/>
        <p:txBody>
          <a:bodyPr>
            <a:normAutofit/>
          </a:bodyPr>
          <a:lstStyle/>
          <a:p>
            <a:r>
              <a:rPr lang="en-US" sz="2400" dirty="0">
                <a:solidFill>
                  <a:srgbClr val="000000"/>
                </a:solidFill>
                <a:latin typeface="Cambria" panose="02040503050406030204" pitchFamily="18" charset="0"/>
              </a:rPr>
              <a:t>Exercise 11. Use a scoring stream to make predictions		Duration: 20 minutes</a:t>
            </a:r>
            <a:endParaRPr lang="en-US" sz="6600" dirty="0"/>
          </a:p>
        </p:txBody>
      </p:sp>
      <p:sp>
        <p:nvSpPr>
          <p:cNvPr id="3" name="Content Placeholder 2">
            <a:extLst>
              <a:ext uri="{FF2B5EF4-FFF2-40B4-BE49-F238E27FC236}">
                <a16:creationId xmlns:a16="http://schemas.microsoft.com/office/drawing/2014/main" id="{F8A7DFD5-A552-4228-8AA0-1042265683C4}"/>
              </a:ext>
            </a:extLst>
          </p:cNvPr>
          <p:cNvSpPr>
            <a:spLocks noGrp="1"/>
          </p:cNvSpPr>
          <p:nvPr>
            <p:ph idx="1"/>
          </p:nvPr>
        </p:nvSpPr>
        <p:spPr/>
        <p:txBody>
          <a:bodyPr>
            <a:normAutofit/>
          </a:bodyPr>
          <a:lstStyle/>
          <a:p>
            <a:r>
              <a:rPr lang="en-US" sz="2800" dirty="0">
                <a:solidFill>
                  <a:srgbClr val="000000"/>
                </a:solidFill>
                <a:latin typeface="Cambria" panose="02040503050406030204" pitchFamily="18" charset="0"/>
              </a:rPr>
              <a:t>Overview In this exercise, you will learn how to use a scoring stream to make predictions. </a:t>
            </a:r>
            <a:endParaRPr lang="en-US" sz="2800" dirty="0">
              <a:solidFill>
                <a:srgbClr val="FF0000"/>
              </a:solidFill>
              <a:latin typeface="Cambria" panose="02040503050406030204" pitchFamily="18" charset="0"/>
            </a:endParaRPr>
          </a:p>
          <a:p>
            <a:r>
              <a:rPr lang="en-US" sz="2800" dirty="0">
                <a:solidFill>
                  <a:srgbClr val="000000"/>
                </a:solidFill>
                <a:latin typeface="Cambria" panose="02040503050406030204" pitchFamily="18" charset="0"/>
              </a:rPr>
              <a:t>Learning objectives After completing this exercise, you should be able to: </a:t>
            </a:r>
          </a:p>
          <a:p>
            <a:r>
              <a:rPr lang="en-US" sz="2800" dirty="0">
                <a:solidFill>
                  <a:srgbClr val="000000"/>
                </a:solidFill>
                <a:latin typeface="Symbol" panose="05050102010706020507" pitchFamily="18" charset="2"/>
              </a:rPr>
              <a:t></a:t>
            </a:r>
            <a:r>
              <a:rPr lang="en-US" sz="2800" dirty="0">
                <a:solidFill>
                  <a:srgbClr val="000000"/>
                </a:solidFill>
                <a:latin typeface="Arial" panose="020B0604020202020204" pitchFamily="34" charset="0"/>
              </a:rPr>
              <a:t> </a:t>
            </a:r>
            <a:r>
              <a:rPr lang="en-US" sz="2800" dirty="0">
                <a:solidFill>
                  <a:srgbClr val="000000"/>
                </a:solidFill>
                <a:latin typeface="Cambria" panose="02040503050406030204" pitchFamily="18" charset="0"/>
              </a:rPr>
              <a:t>Use a scoring stream to make predictions</a:t>
            </a:r>
            <a:endParaRPr lang="en-US" sz="3600" dirty="0"/>
          </a:p>
        </p:txBody>
      </p:sp>
    </p:spTree>
    <p:extLst>
      <p:ext uri="{BB962C8B-B14F-4D97-AF65-F5344CB8AC3E}">
        <p14:creationId xmlns:p14="http://schemas.microsoft.com/office/powerpoint/2010/main" val="47406656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BC28E-EBB5-45BD-A4D1-7C35CA9474C2}"/>
              </a:ext>
            </a:extLst>
          </p:cNvPr>
          <p:cNvSpPr>
            <a:spLocks noGrp="1"/>
          </p:cNvSpPr>
          <p:nvPr>
            <p:ph type="title"/>
          </p:nvPr>
        </p:nvSpPr>
        <p:spPr>
          <a:xfrm>
            <a:off x="657224" y="499533"/>
            <a:ext cx="10772775" cy="772055"/>
          </a:xfrm>
        </p:spPr>
        <p:txBody>
          <a:bodyPr>
            <a:normAutofit/>
          </a:bodyPr>
          <a:lstStyle/>
          <a:p>
            <a:r>
              <a:rPr lang="en-US" sz="2400" dirty="0">
                <a:solidFill>
                  <a:srgbClr val="000000"/>
                </a:solidFill>
                <a:latin typeface="Cambria" panose="02040503050406030204" pitchFamily="18" charset="0"/>
              </a:rPr>
              <a:t>Unit 12. Course summary		Duration: 45 minutes</a:t>
            </a:r>
            <a:endParaRPr lang="en-US" sz="6600" dirty="0"/>
          </a:p>
        </p:txBody>
      </p:sp>
      <p:sp>
        <p:nvSpPr>
          <p:cNvPr id="3" name="Content Placeholder 2">
            <a:extLst>
              <a:ext uri="{FF2B5EF4-FFF2-40B4-BE49-F238E27FC236}">
                <a16:creationId xmlns:a16="http://schemas.microsoft.com/office/drawing/2014/main" id="{21FDEB6E-4D9B-455A-97C8-E452A66B56F3}"/>
              </a:ext>
            </a:extLst>
          </p:cNvPr>
          <p:cNvSpPr>
            <a:spLocks noGrp="1"/>
          </p:cNvSpPr>
          <p:nvPr>
            <p:ph idx="1"/>
          </p:nvPr>
        </p:nvSpPr>
        <p:spPr>
          <a:xfrm>
            <a:off x="657224" y="1600200"/>
            <a:ext cx="10773157" cy="4758267"/>
          </a:xfrm>
        </p:spPr>
        <p:txBody>
          <a:bodyPr>
            <a:normAutofit/>
          </a:bodyPr>
          <a:lstStyle/>
          <a:p>
            <a:r>
              <a:rPr lang="en-US" sz="1800" dirty="0">
                <a:solidFill>
                  <a:srgbClr val="000000"/>
                </a:solidFill>
                <a:latin typeface="Cambria" panose="02040503050406030204" pitchFamily="18" charset="0"/>
              </a:rPr>
              <a:t>Overview In this unit you will learn how to use modeler to perform an automated data mining project. </a:t>
            </a:r>
          </a:p>
          <a:p>
            <a:r>
              <a:rPr lang="en-US" sz="1800" dirty="0">
                <a:solidFill>
                  <a:srgbClr val="000000"/>
                </a:solidFill>
                <a:latin typeface="Cambria" panose="02040503050406030204" pitchFamily="18" charset="0"/>
              </a:rPr>
              <a:t>Learning objectives After completing this unit, you should be able to: </a:t>
            </a:r>
          </a:p>
          <a:p>
            <a:r>
              <a:rPr lang="en-US" sz="1800" dirty="0">
                <a:solidFill>
                  <a:srgbClr val="000000"/>
                </a:solidFill>
                <a:latin typeface="Symbol" panose="05050102010706020507" pitchFamily="18" charset="2"/>
              </a:rPr>
              <a:t></a:t>
            </a:r>
            <a:r>
              <a:rPr lang="en-US" sz="1800" dirty="0">
                <a:solidFill>
                  <a:srgbClr val="000000"/>
                </a:solidFill>
                <a:latin typeface="Arial" panose="020B0604020202020204" pitchFamily="34" charset="0"/>
              </a:rPr>
              <a:t> Understand the principles of data mining</a:t>
            </a:r>
          </a:p>
          <a:p>
            <a:r>
              <a:rPr lang="en-US" sz="1800" dirty="0">
                <a:solidFill>
                  <a:srgbClr val="000000"/>
                </a:solidFill>
                <a:latin typeface="Symbol" panose="05050102010706020507" pitchFamily="18" charset="2"/>
              </a:rPr>
              <a:t></a:t>
            </a:r>
            <a:r>
              <a:rPr lang="en-US" sz="1800" dirty="0">
                <a:solidFill>
                  <a:srgbClr val="000000"/>
                </a:solidFill>
                <a:latin typeface="Arial" panose="020B0604020202020204" pitchFamily="34" charset="0"/>
              </a:rPr>
              <a:t> Use the user interface of modeler to create basic program streams</a:t>
            </a:r>
          </a:p>
          <a:p>
            <a:r>
              <a:rPr lang="en-US" sz="1800" dirty="0">
                <a:solidFill>
                  <a:srgbClr val="000000"/>
                </a:solidFill>
                <a:latin typeface="Symbol" panose="05050102010706020507" pitchFamily="18" charset="2"/>
              </a:rPr>
              <a:t></a:t>
            </a:r>
            <a:r>
              <a:rPr lang="en-US" sz="1800" dirty="0">
                <a:solidFill>
                  <a:srgbClr val="000000"/>
                </a:solidFill>
                <a:latin typeface="Arial" panose="020B0604020202020204" pitchFamily="34" charset="0"/>
              </a:rPr>
              <a:t> Read a statistics data file into modeler and define data characteristics</a:t>
            </a:r>
          </a:p>
          <a:p>
            <a:r>
              <a:rPr lang="en-US" sz="1800" dirty="0">
                <a:solidFill>
                  <a:srgbClr val="000000"/>
                </a:solidFill>
                <a:latin typeface="Symbol" panose="05050102010706020507" pitchFamily="18" charset="2"/>
              </a:rPr>
              <a:t></a:t>
            </a:r>
            <a:r>
              <a:rPr lang="en-US" sz="1800" dirty="0">
                <a:solidFill>
                  <a:srgbClr val="000000"/>
                </a:solidFill>
                <a:latin typeface="Arial" panose="020B0604020202020204" pitchFamily="34" charset="0"/>
              </a:rPr>
              <a:t> Review and explore data to look at data distributions and to identify data problems, including missing values</a:t>
            </a:r>
          </a:p>
          <a:p>
            <a:r>
              <a:rPr lang="en-US" sz="1800" dirty="0">
                <a:solidFill>
                  <a:srgbClr val="000000"/>
                </a:solidFill>
                <a:latin typeface="Symbol" panose="05050102010706020507" pitchFamily="18" charset="2"/>
              </a:rPr>
              <a:t></a:t>
            </a:r>
            <a:r>
              <a:rPr lang="en-US" sz="1800" dirty="0">
                <a:solidFill>
                  <a:srgbClr val="000000"/>
                </a:solidFill>
                <a:latin typeface="Arial" panose="020B0604020202020204" pitchFamily="34" charset="0"/>
              </a:rPr>
              <a:t> Use the automated data prep node to further prepare data for modeling</a:t>
            </a:r>
          </a:p>
          <a:p>
            <a:r>
              <a:rPr lang="en-US" sz="1800" dirty="0">
                <a:solidFill>
                  <a:srgbClr val="000000"/>
                </a:solidFill>
                <a:latin typeface="Symbol" panose="05050102010706020507" pitchFamily="18" charset="2"/>
              </a:rPr>
              <a:t></a:t>
            </a:r>
            <a:r>
              <a:rPr lang="en-US" sz="1800" dirty="0">
                <a:solidFill>
                  <a:srgbClr val="000000"/>
                </a:solidFill>
                <a:latin typeface="Arial" panose="020B0604020202020204" pitchFamily="34" charset="0"/>
              </a:rPr>
              <a:t> User a partition node to create training and testing data subsets</a:t>
            </a:r>
          </a:p>
          <a:p>
            <a:r>
              <a:rPr lang="en-US" sz="1800" dirty="0">
                <a:solidFill>
                  <a:srgbClr val="000000"/>
                </a:solidFill>
                <a:latin typeface="Symbol" panose="05050102010706020507" pitchFamily="18" charset="2"/>
              </a:rPr>
              <a:t></a:t>
            </a:r>
            <a:r>
              <a:rPr lang="en-US" sz="1800" dirty="0">
                <a:solidFill>
                  <a:srgbClr val="000000"/>
                </a:solidFill>
                <a:latin typeface="Arial" panose="020B0604020202020204" pitchFamily="34" charset="0"/>
              </a:rPr>
              <a:t> Use the feature selection node to select inputs for modeling</a:t>
            </a:r>
          </a:p>
          <a:p>
            <a:r>
              <a:rPr lang="en-US" sz="1800" dirty="0">
                <a:solidFill>
                  <a:srgbClr val="000000"/>
                </a:solidFill>
                <a:latin typeface="Symbol" panose="05050102010706020507" pitchFamily="18" charset="2"/>
              </a:rPr>
              <a:t></a:t>
            </a:r>
            <a:r>
              <a:rPr lang="en-US" sz="1800" dirty="0">
                <a:solidFill>
                  <a:srgbClr val="000000"/>
                </a:solidFill>
                <a:latin typeface="Arial" panose="020B0604020202020204" pitchFamily="34" charset="0"/>
              </a:rPr>
              <a:t> Use the auto classifier node to create an ensemble model to predict a continuous target</a:t>
            </a:r>
          </a:p>
          <a:p>
            <a:r>
              <a:rPr lang="en-US" sz="1800" dirty="0">
                <a:solidFill>
                  <a:srgbClr val="000000"/>
                </a:solidFill>
                <a:latin typeface="Symbol" panose="05050102010706020507" pitchFamily="18" charset="2"/>
              </a:rPr>
              <a:t></a:t>
            </a:r>
            <a:r>
              <a:rPr lang="en-US" sz="1800" dirty="0">
                <a:solidFill>
                  <a:srgbClr val="000000"/>
                </a:solidFill>
                <a:latin typeface="Arial" panose="020B0604020202020204" pitchFamily="34" charset="0"/>
              </a:rPr>
              <a:t> Use a model to score new data </a:t>
            </a:r>
            <a:endParaRPr lang="en-US" sz="2800" dirty="0"/>
          </a:p>
        </p:txBody>
      </p:sp>
    </p:spTree>
    <p:extLst>
      <p:ext uri="{BB962C8B-B14F-4D97-AF65-F5344CB8AC3E}">
        <p14:creationId xmlns:p14="http://schemas.microsoft.com/office/powerpoint/2010/main" val="2597831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71BED-6A36-4335-9945-17CFA7BEA03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7F8FE8-4315-4038-8FC8-B3B216FE0617}"/>
              </a:ext>
            </a:extLst>
          </p:cNvPr>
          <p:cNvSpPr>
            <a:spLocks noGrp="1"/>
          </p:cNvSpPr>
          <p:nvPr>
            <p:ph idx="1"/>
          </p:nvPr>
        </p:nvSpPr>
        <p:spPr/>
        <p:txBody>
          <a:bodyPr/>
          <a:lstStyle/>
          <a:p>
            <a:endParaRPr lang="en-US"/>
          </a:p>
        </p:txBody>
      </p:sp>
      <p:pic>
        <p:nvPicPr>
          <p:cNvPr id="2054" name="Picture 6">
            <a:extLst>
              <a:ext uri="{FF2B5EF4-FFF2-40B4-BE49-F238E27FC236}">
                <a16:creationId xmlns:a16="http://schemas.microsoft.com/office/drawing/2014/main" id="{8E26745F-9FF2-4ECE-B0F2-ECEA5458D3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8788" y="-125238"/>
            <a:ext cx="8720983" cy="7097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9880994"/>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
  <TotalTime>210</TotalTime>
  <Words>6183</Words>
  <Application>Microsoft Office PowerPoint</Application>
  <PresentationFormat>Widescreen</PresentationFormat>
  <Paragraphs>504</Paragraphs>
  <Slides>84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84</vt:i4>
      </vt:variant>
    </vt:vector>
  </HeadingPairs>
  <TitlesOfParts>
    <vt:vector size="90" baseType="lpstr">
      <vt:lpstr>Arial</vt:lpstr>
      <vt:lpstr>Calibri Light</vt:lpstr>
      <vt:lpstr>Cambria</vt:lpstr>
      <vt:lpstr>Symbol</vt:lpstr>
      <vt:lpstr>Wingdings</vt:lpstr>
      <vt:lpstr>Metropolitan</vt:lpstr>
      <vt:lpstr>Predictive  Analytics SPSS Modeler</vt:lpstr>
      <vt:lpstr>https://www.naukri.com/mba-analytics-data-analytics-predictive-modeling-jobs-in-bangalore-bengaluru?k=mba%2C%20analytics%2C%20data%20analytics%2C%20predictive%20modeling&amp;l=bangalore%2Fbengaluru&amp;experience=0</vt:lpstr>
      <vt:lpstr>PowerPoint Presentation</vt:lpstr>
      <vt:lpstr>Unit 1. Analytics overview    Duration: 10 minutes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Unit 2. Analytics trends: Past, present &amp; future   Duration: 15 minutes </vt:lpstr>
      <vt:lpstr>Unit 3. Towards a predictive enterprise Duration: 5 minutes</vt:lpstr>
      <vt:lpstr>Unit 4. Analytics: Industry domains  Duration: 5 minutes </vt:lpstr>
      <vt:lpstr>Unit 5. Case studies and solutions  Duration: 15 minutes </vt:lpstr>
      <vt:lpstr>Business Intelligence and Analytics 101  Duration: 1 hour</vt:lpstr>
      <vt:lpstr>PowerPoint Presentation</vt:lpstr>
      <vt:lpstr>Unit 1. Introduction to data mining  Duration: 1 hour </vt:lpstr>
      <vt:lpstr>Unit 2. Working with modeler  Duration: 1 hour</vt:lpstr>
      <vt:lpstr>Exercise 2. Working with modeler  Duration: 45 minutes</vt:lpstr>
      <vt:lpstr>Exercise 3. Working with modeler (workshop)  Duration: 1 hour </vt:lpstr>
      <vt:lpstr>Unit 3. A Data-mining tour  Duration: 1 hour </vt:lpstr>
      <vt:lpstr>Exercise 4. A Data-mining tour  Duration: 45 minutes</vt:lpstr>
      <vt:lpstr>Exercise 5. A Data-mining tour (Workshop)  Duration: 1 hour </vt:lpstr>
      <vt:lpstr>Unit 4. Collecting initial data   Duration: 1 hour </vt:lpstr>
      <vt:lpstr>Exercise 6. Collecting initial data Duration: 45 minutes </vt:lpstr>
      <vt:lpstr>Exercise 7. Collecting initial data (workshop)  Duration: 1 hour</vt:lpstr>
      <vt:lpstr>Unit 5. Understanding your data  Duration: 1 hour </vt:lpstr>
      <vt:lpstr>Exercise 8. Understanding your data  Duration: 1 hour</vt:lpstr>
      <vt:lpstr>Exercise 9. Understanding your data (Workshop)  Duration: 1 hour</vt:lpstr>
      <vt:lpstr>Unit 6. Setting the unit of analysis  Duration: 1 hour</vt:lpstr>
      <vt:lpstr>Exercise 10. Setting the unit of analysis  Duration: 45 minutes</vt:lpstr>
      <vt:lpstr>Exercise 11. Setting the unit of analysis (Workshop)  Duration: 1 hour</vt:lpstr>
      <vt:lpstr>Unit 7. Integrating data  Duration: 1 hour </vt:lpstr>
      <vt:lpstr>Exercise 12. Integrating data  Duration: 45 minutes </vt:lpstr>
      <vt:lpstr>Exercise 13. Integrating data (Workshop)  Duration: 1 hour</vt:lpstr>
      <vt:lpstr>Unit 8. Deriving and reclassifying fields  Duration: 1 hour</vt:lpstr>
      <vt:lpstr>Exercise 14. Deriving and reclassifying fields  Duration: 45 minutes</vt:lpstr>
      <vt:lpstr>Exercise 15. Deriving and reclassifying fields (Workshop)  Duration: 1 hour </vt:lpstr>
      <vt:lpstr>Unit 9. Looking for relationships  Duration: 1 hour </vt:lpstr>
      <vt:lpstr>Exercise 16. Looking for relationships  Duration: 45 minutes</vt:lpstr>
      <vt:lpstr>Exercise 17. Looking for relationships (Workshop)  Duration: 1 hour </vt:lpstr>
      <vt:lpstr>Unit 10. Introduction to modeling  Duration: 1 hour</vt:lpstr>
      <vt:lpstr>Exercise 18. Introduction to modeling Duration: 45 minutes </vt:lpstr>
      <vt:lpstr>Exercise 19. Introduction to modeling (Workshop)  Duration: 1 hour </vt:lpstr>
      <vt:lpstr>PowerPoint Presentation</vt:lpstr>
      <vt:lpstr>Unit 1. Using functions  Duration: 1 hour </vt:lpstr>
      <vt:lpstr>Exercise 1. Using functions  Duration: 30 minutes </vt:lpstr>
      <vt:lpstr>Exercise 2. Using functions (Workshop)  Duration: 1 hour </vt:lpstr>
      <vt:lpstr>Unit 2. Data transformations  Duration: 1 hour </vt:lpstr>
      <vt:lpstr>Exercise 3. Data transformations  Duration: 1 hour</vt:lpstr>
      <vt:lpstr>Exercise 4. Data transformations (Workshop)  Duration: 1 hour</vt:lpstr>
      <vt:lpstr>Unit 3. Working with sequence data  Duration: 1 hour </vt:lpstr>
      <vt:lpstr>Exercise 5. Working with sequence data  Duration: 45 minutes </vt:lpstr>
      <vt:lpstr>Exercise 6. Working with sequence data (Workshop)  Duration: 1 hour</vt:lpstr>
      <vt:lpstr>Unit 4. Sampling records     Duration: 1 hour</vt:lpstr>
      <vt:lpstr>Exercise 7. Sampling records   Duration: 45 minutes</vt:lpstr>
      <vt:lpstr>Exercise 8. Sampling records  Duration: 1 hour </vt:lpstr>
      <vt:lpstr>Unit 5. Improving efficiency  Duration: 1 hour </vt:lpstr>
      <vt:lpstr>Exercise 9. Improving efficiency  Duration: 45 minutes </vt:lpstr>
      <vt:lpstr>Exercise 10. Improving efficiency (Workshop)  Duration: 1 hour </vt:lpstr>
      <vt:lpstr>PowerPoint Presentation</vt:lpstr>
      <vt:lpstr>Unit 1. Introduction to data mining  Duration: 45minutes</vt:lpstr>
      <vt:lpstr>Unit 2. The basics of using a modeler  Duration: 1 hour</vt:lpstr>
      <vt:lpstr>Exercise 1. Adding nodes and creating streams in the modeler Duration: 15 minutes </vt:lpstr>
      <vt:lpstr>Unit 3. Reading data files  Duration: 1 hour </vt:lpstr>
      <vt:lpstr>Exercise 2. Reading a data file and typing the data in the source node Duration: 20 minutes</vt:lpstr>
      <vt:lpstr>Unit 4. Data exploration  Duration: 1 hour </vt:lpstr>
      <vt:lpstr>Exercise 3. Review missing values in modeler and use the data audit node on the charity data     Duration: 30 minutes</vt:lpstr>
      <vt:lpstr>Unit 5. Automated data preparation  Duration: 1 hour </vt:lpstr>
      <vt:lpstr>Exercise 4. Practice using the ADP node to prepare data for modeling Duration: 20 minutes</vt:lpstr>
      <vt:lpstr>Unit 6. Data partitioning  Duration: 45 minutes </vt:lpstr>
      <vt:lpstr>Exercise 5. Use a partition node to split the charity data for modeling Duration: 20 minutes </vt:lpstr>
      <vt:lpstr>Unit 7. Predictor selection for modeling  Duration: 1 hour </vt:lpstr>
      <vt:lpstr>Exercise 6. Use the feature selection node to select fields and predict a response Duration: 20 minutes </vt:lpstr>
      <vt:lpstr>Unit 8. Automated models for categorical targets  Duration: 1 hour </vt:lpstr>
      <vt:lpstr>Exercise 7. Using the auto classifier node to construct a model in order to predict a response Duration: 20 minutes </vt:lpstr>
      <vt:lpstr>Unit 9. Model evaluation  Duration: 1 hour </vt:lpstr>
      <vt:lpstr>Exercise 8. Evaluate the model created to predict the field response  Duration: 30 minutes</vt:lpstr>
      <vt:lpstr>Unit 10. Automated models for continuous targets  Duration: 1 hour </vt:lpstr>
      <vt:lpstr>Exercise 9. Develop a model to predict the total spending Duration: 30 minutes </vt:lpstr>
      <vt:lpstr>Unit 10. Deploying models  Duration: 50 minutes </vt:lpstr>
      <vt:lpstr>Exercise 11. Use a scoring stream to make predictions  Duration: 20 minutes</vt:lpstr>
      <vt:lpstr>Unit 12. Course summary  Duration: 45 minutes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Analytics SPSS Modeler</dc:title>
  <dc:creator>New Era</dc:creator>
  <cp:lastModifiedBy>New Era</cp:lastModifiedBy>
  <cp:revision>22</cp:revision>
  <dcterms:created xsi:type="dcterms:W3CDTF">2021-12-17T14:45:43Z</dcterms:created>
  <dcterms:modified xsi:type="dcterms:W3CDTF">2021-12-28T08:33:27Z</dcterms:modified>
</cp:coreProperties>
</file>