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Canva Sans Bold" panose="020B0604020202020204" charset="0"/>
      <p:regular r:id="rId16"/>
    </p:embeddedFont>
    <p:embeddedFont>
      <p:font typeface="DM Sans" pitchFamily="2" charset="0"/>
      <p:regular r:id="rId17"/>
    </p:embeddedFont>
    <p:embeddedFont>
      <p:font typeface="Montserrat Classic Bold" panose="020B0604020202020204" charset="0"/>
      <p:regular r:id="rId18"/>
    </p:embeddedFont>
    <p:embeddedFont>
      <p:font typeface="Oswald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AutoShape 2"/>
          <p:cNvSpPr/>
          <p:nvPr/>
        </p:nvSpPr>
        <p:spPr>
          <a:xfrm>
            <a:off x="10770985" y="0"/>
            <a:ext cx="7539025" cy="10287000"/>
          </a:xfrm>
          <a:prstGeom prst="rect">
            <a:avLst/>
          </a:prstGeom>
          <a:solidFill>
            <a:srgbClr val="F7F7F7"/>
          </a:solidFill>
        </p:spPr>
      </p:sp>
      <p:sp>
        <p:nvSpPr>
          <p:cNvPr id="3" name="Freeform 3"/>
          <p:cNvSpPr/>
          <p:nvPr/>
        </p:nvSpPr>
        <p:spPr>
          <a:xfrm>
            <a:off x="11824729" y="1028700"/>
            <a:ext cx="5431536" cy="8229600"/>
          </a:xfrm>
          <a:custGeom>
            <a:avLst/>
            <a:gdLst/>
            <a:ahLst/>
            <a:cxnLst/>
            <a:rect l="l" t="t" r="r" b="b"/>
            <a:pathLst>
              <a:path w="5431536" h="8229600">
                <a:moveTo>
                  <a:pt x="0" y="0"/>
                </a:moveTo>
                <a:lnTo>
                  <a:pt x="5431536" y="0"/>
                </a:lnTo>
                <a:lnTo>
                  <a:pt x="5431536"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295400" y="3543300"/>
            <a:ext cx="9166009" cy="3005456"/>
          </a:xfrm>
          <a:prstGeom prst="rect">
            <a:avLst/>
          </a:prstGeom>
        </p:spPr>
        <p:txBody>
          <a:bodyPr lIns="0" tIns="0" rIns="0" bIns="0" rtlCol="0" anchor="t">
            <a:spAutoFit/>
          </a:bodyPr>
          <a:lstStyle/>
          <a:p>
            <a:pPr marL="0" lvl="0" indent="0">
              <a:lnSpc>
                <a:spcPts val="7760"/>
              </a:lnSpc>
            </a:pPr>
            <a:r>
              <a:rPr lang="en-US" sz="8000" spc="424" dirty="0">
                <a:solidFill>
                  <a:srgbClr val="F7F7F7"/>
                </a:solidFill>
                <a:latin typeface="Montserrat Classic Bold"/>
              </a:rPr>
              <a:t>TEMPERATURE MONITORING </a:t>
            </a:r>
          </a:p>
          <a:p>
            <a:pPr marL="0" lvl="0" indent="0">
              <a:lnSpc>
                <a:spcPts val="7760"/>
              </a:lnSpc>
            </a:pPr>
            <a:r>
              <a:rPr lang="en-US" sz="8000" spc="424" dirty="0">
                <a:solidFill>
                  <a:srgbClr val="F7F7F7"/>
                </a:solidFill>
                <a:latin typeface="Montserrat Classic Bold"/>
              </a:rPr>
              <a:t>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AutoShape 2"/>
          <p:cNvSpPr/>
          <p:nvPr/>
        </p:nvSpPr>
        <p:spPr>
          <a:xfrm rot="1751319">
            <a:off x="-4261500" y="2872817"/>
            <a:ext cx="24034089" cy="11161790"/>
          </a:xfrm>
          <a:prstGeom prst="rect">
            <a:avLst/>
          </a:prstGeom>
          <a:solidFill>
            <a:srgbClr val="365B6D"/>
          </a:solidFill>
        </p:spPr>
      </p:sp>
      <p:sp>
        <p:nvSpPr>
          <p:cNvPr id="3" name="AutoShape 3"/>
          <p:cNvSpPr/>
          <p:nvPr/>
        </p:nvSpPr>
        <p:spPr>
          <a:xfrm>
            <a:off x="1028700" y="1028700"/>
            <a:ext cx="16230600" cy="8229600"/>
          </a:xfrm>
          <a:prstGeom prst="rect">
            <a:avLst/>
          </a:prstGeom>
          <a:solidFill>
            <a:srgbClr val="93BAAE"/>
          </a:solidFill>
        </p:spPr>
      </p:sp>
      <p:sp>
        <p:nvSpPr>
          <p:cNvPr id="4" name="TextBox 4"/>
          <p:cNvSpPr txBox="1"/>
          <p:nvPr/>
        </p:nvSpPr>
        <p:spPr>
          <a:xfrm>
            <a:off x="3112620" y="4704058"/>
            <a:ext cx="11322157" cy="1021759"/>
          </a:xfrm>
          <a:prstGeom prst="rect">
            <a:avLst/>
          </a:prstGeom>
        </p:spPr>
        <p:txBody>
          <a:bodyPr lIns="0" tIns="0" rIns="0" bIns="0" rtlCol="0" anchor="t">
            <a:spAutoFit/>
          </a:bodyPr>
          <a:lstStyle/>
          <a:p>
            <a:pPr marL="0" lvl="0" indent="0" algn="ctr">
              <a:lnSpc>
                <a:spcPts val="7641"/>
              </a:lnSpc>
            </a:pPr>
            <a:r>
              <a:rPr lang="en-US" sz="7641">
                <a:solidFill>
                  <a:srgbClr val="000000"/>
                </a:solidFill>
                <a:latin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TextBox 2"/>
          <p:cNvSpPr txBox="1"/>
          <p:nvPr/>
        </p:nvSpPr>
        <p:spPr>
          <a:xfrm>
            <a:off x="9829800" y="6362700"/>
            <a:ext cx="7222003" cy="1736725"/>
          </a:xfrm>
          <a:prstGeom prst="rect">
            <a:avLst/>
          </a:prstGeom>
        </p:spPr>
        <p:txBody>
          <a:bodyPr lIns="0" tIns="0" rIns="0" bIns="0" rtlCol="0" anchor="t">
            <a:spAutoFit/>
          </a:bodyPr>
          <a:lstStyle/>
          <a:p>
            <a:pPr marL="0" lvl="0" indent="0">
              <a:lnSpc>
                <a:spcPts val="3499"/>
              </a:lnSpc>
              <a:spcBef>
                <a:spcPct val="0"/>
              </a:spcBef>
            </a:pPr>
            <a:r>
              <a:rPr lang="en-US" sz="2499" dirty="0">
                <a:solidFill>
                  <a:srgbClr val="F7F7F7"/>
                </a:solidFill>
                <a:latin typeface="Canva Sans Bold"/>
              </a:rPr>
              <a:t>The project aims to design and implement a temperature monitoring system which keeps the temperature of the given system into a given range.</a:t>
            </a:r>
          </a:p>
        </p:txBody>
      </p:sp>
      <p:grpSp>
        <p:nvGrpSpPr>
          <p:cNvPr id="3" name="Group 3"/>
          <p:cNvGrpSpPr>
            <a:grpSpLocks noChangeAspect="1"/>
          </p:cNvGrpSpPr>
          <p:nvPr/>
        </p:nvGrpSpPr>
        <p:grpSpPr>
          <a:xfrm>
            <a:off x="1028700" y="1270241"/>
            <a:ext cx="7998718" cy="7988059"/>
            <a:chOff x="0" y="0"/>
            <a:chExt cx="6671310" cy="6662420"/>
          </a:xfrm>
        </p:grpSpPr>
        <p:sp>
          <p:nvSpPr>
            <p:cNvPr id="4" name="Freeform 4"/>
            <p:cNvSpPr/>
            <p:nvPr/>
          </p:nvSpPr>
          <p:spPr>
            <a:xfrm>
              <a:off x="0" y="0"/>
              <a:ext cx="6671310" cy="6662420"/>
            </a:xfrm>
            <a:custGeom>
              <a:avLst/>
              <a:gdLst/>
              <a:ahLst/>
              <a:cxnLst/>
              <a:rect l="l" t="t" r="r" b="b"/>
              <a:pathLst>
                <a:path w="6671310" h="6662420">
                  <a:moveTo>
                    <a:pt x="3340100" y="3331210"/>
                  </a:moveTo>
                  <a:lnTo>
                    <a:pt x="3329940" y="3331210"/>
                  </a:lnTo>
                  <a:lnTo>
                    <a:pt x="3329940" y="0"/>
                  </a:lnTo>
                  <a:cubicBezTo>
                    <a:pt x="1490980" y="0"/>
                    <a:pt x="0" y="1490980"/>
                    <a:pt x="0" y="3331210"/>
                  </a:cubicBezTo>
                  <a:cubicBezTo>
                    <a:pt x="0" y="5171440"/>
                    <a:pt x="1490980" y="6662420"/>
                    <a:pt x="3331210" y="6662420"/>
                  </a:cubicBezTo>
                  <a:lnTo>
                    <a:pt x="3340100" y="6662420"/>
                  </a:lnTo>
                  <a:cubicBezTo>
                    <a:pt x="5180330" y="6662420"/>
                    <a:pt x="6671310" y="5171440"/>
                    <a:pt x="6671310" y="3331210"/>
                  </a:cubicBezTo>
                  <a:lnTo>
                    <a:pt x="3340100" y="3331210"/>
                  </a:lnTo>
                  <a:close/>
                </a:path>
              </a:pathLst>
            </a:custGeom>
            <a:blipFill>
              <a:blip r:embed="rId2"/>
              <a:stretch>
                <a:fillRect l="-49613"/>
              </a:stretch>
            </a:blipFill>
          </p:spPr>
        </p:sp>
      </p:grpSp>
      <p:sp>
        <p:nvSpPr>
          <p:cNvPr id="5" name="TextBox 5"/>
          <p:cNvSpPr txBox="1"/>
          <p:nvPr/>
        </p:nvSpPr>
        <p:spPr>
          <a:xfrm>
            <a:off x="5965030" y="2008482"/>
            <a:ext cx="10087402" cy="2384425"/>
          </a:xfrm>
          <a:prstGeom prst="rect">
            <a:avLst/>
          </a:prstGeom>
        </p:spPr>
        <p:txBody>
          <a:bodyPr lIns="0" tIns="0" rIns="0" bIns="0" rtlCol="0" anchor="t">
            <a:spAutoFit/>
          </a:bodyPr>
          <a:lstStyle/>
          <a:p>
            <a:pPr marL="0" lvl="0" indent="0">
              <a:lnSpc>
                <a:spcPts val="9349"/>
              </a:lnSpc>
            </a:pPr>
            <a:r>
              <a:rPr lang="en-US" sz="8499" spc="832">
                <a:solidFill>
                  <a:srgbClr val="F7F7F7"/>
                </a:solidFill>
                <a:latin typeface="Oswald Bold"/>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TextBox 2"/>
          <p:cNvSpPr txBox="1"/>
          <p:nvPr/>
        </p:nvSpPr>
        <p:spPr>
          <a:xfrm>
            <a:off x="2216683" y="3994704"/>
            <a:ext cx="12212878" cy="2643981"/>
          </a:xfrm>
          <a:prstGeom prst="rect">
            <a:avLst/>
          </a:prstGeom>
        </p:spPr>
        <p:txBody>
          <a:bodyPr lIns="0" tIns="0" rIns="0" bIns="0" rtlCol="0" anchor="t">
            <a:spAutoFit/>
          </a:bodyPr>
          <a:lstStyle/>
          <a:p>
            <a:pPr algn="just">
              <a:lnSpc>
                <a:spcPts val="2356"/>
              </a:lnSpc>
            </a:pPr>
            <a:r>
              <a:rPr lang="en-US" sz="1812">
                <a:solidFill>
                  <a:srgbClr val="000000"/>
                </a:solidFill>
                <a:latin typeface="Canva Sans Bold"/>
              </a:rPr>
              <a:t>This project presents a versatile and cost-effective temperature monitoring system implemented using the Intel 8086 microprocessor. Utilizing hardware components such as the LM35 temperature sensor, ADC0804, and 7-segment display, the system accurately reads and displays temperature data. The software functionalities include high/low-temperature alarms. </a:t>
            </a:r>
          </a:p>
          <a:p>
            <a:pPr algn="just">
              <a:lnSpc>
                <a:spcPts val="2356"/>
              </a:lnSpc>
            </a:pPr>
            <a:endParaRPr lang="en-US" sz="1812">
              <a:solidFill>
                <a:srgbClr val="000000"/>
              </a:solidFill>
              <a:latin typeface="Canva Sans Bold"/>
            </a:endParaRPr>
          </a:p>
          <a:p>
            <a:pPr marL="0" lvl="0" indent="0" algn="just">
              <a:lnSpc>
                <a:spcPts val="2356"/>
              </a:lnSpc>
              <a:spcBef>
                <a:spcPct val="0"/>
              </a:spcBef>
            </a:pPr>
            <a:r>
              <a:rPr lang="en-US" sz="1812">
                <a:solidFill>
                  <a:srgbClr val="000000"/>
                </a:solidFill>
                <a:latin typeface="Canva Sans Bold"/>
              </a:rPr>
              <a:t>The 8086 microprocessor orchestrates these features through efficient algorithms, providing a simple yet effective solution for diverse industrial and scientific applications. The project ensures optimal performance and safety by continuously monitoring temperature and reacting to predefined thresholds, demonstrating its adaptability and affordability in real-world scenarios.</a:t>
            </a:r>
          </a:p>
        </p:txBody>
      </p:sp>
      <p:sp>
        <p:nvSpPr>
          <p:cNvPr id="3" name="TextBox 3"/>
          <p:cNvSpPr txBox="1"/>
          <p:nvPr/>
        </p:nvSpPr>
        <p:spPr>
          <a:xfrm>
            <a:off x="2078909" y="1670604"/>
            <a:ext cx="14130182" cy="1371600"/>
          </a:xfrm>
          <a:prstGeom prst="rect">
            <a:avLst/>
          </a:prstGeom>
        </p:spPr>
        <p:txBody>
          <a:bodyPr lIns="0" tIns="0" rIns="0" bIns="0" rtlCol="0" anchor="t">
            <a:spAutoFit/>
          </a:bodyPr>
          <a:lstStyle/>
          <a:p>
            <a:pPr marL="0" lvl="0" indent="0" algn="ctr">
              <a:lnSpc>
                <a:spcPts val="10800"/>
              </a:lnSpc>
              <a:spcBef>
                <a:spcPct val="0"/>
              </a:spcBef>
            </a:pPr>
            <a:r>
              <a:rPr lang="en-US" sz="9000" spc="882">
                <a:solidFill>
                  <a:srgbClr val="000000"/>
                </a:solidFill>
                <a:latin typeface="Oswald Bold"/>
              </a:rPr>
              <a:t>DESCRIPTION</a:t>
            </a:r>
          </a:p>
        </p:txBody>
      </p:sp>
      <p:grpSp>
        <p:nvGrpSpPr>
          <p:cNvPr id="4" name="Group 4"/>
          <p:cNvGrpSpPr/>
          <p:nvPr/>
        </p:nvGrpSpPr>
        <p:grpSpPr>
          <a:xfrm>
            <a:off x="286538" y="8430042"/>
            <a:ext cx="17601802" cy="1508358"/>
            <a:chOff x="0" y="0"/>
            <a:chExt cx="4635866" cy="397263"/>
          </a:xfrm>
        </p:grpSpPr>
        <p:sp>
          <p:nvSpPr>
            <p:cNvPr id="5" name="Freeform 5"/>
            <p:cNvSpPr/>
            <p:nvPr/>
          </p:nvSpPr>
          <p:spPr>
            <a:xfrm>
              <a:off x="0" y="0"/>
              <a:ext cx="4635865" cy="397263"/>
            </a:xfrm>
            <a:custGeom>
              <a:avLst/>
              <a:gdLst/>
              <a:ahLst/>
              <a:cxnLst/>
              <a:rect l="l" t="t" r="r" b="b"/>
              <a:pathLst>
                <a:path w="4635865" h="397263">
                  <a:moveTo>
                    <a:pt x="10996" y="0"/>
                  </a:moveTo>
                  <a:lnTo>
                    <a:pt x="4624870" y="0"/>
                  </a:lnTo>
                  <a:cubicBezTo>
                    <a:pt x="4627786" y="0"/>
                    <a:pt x="4630583" y="1158"/>
                    <a:pt x="4632645" y="3221"/>
                  </a:cubicBezTo>
                  <a:cubicBezTo>
                    <a:pt x="4634707" y="5283"/>
                    <a:pt x="4635865" y="8080"/>
                    <a:pt x="4635865" y="10996"/>
                  </a:cubicBezTo>
                  <a:lnTo>
                    <a:pt x="4635865" y="386267"/>
                  </a:lnTo>
                  <a:cubicBezTo>
                    <a:pt x="4635865" y="389183"/>
                    <a:pt x="4634707" y="391980"/>
                    <a:pt x="4632645" y="394042"/>
                  </a:cubicBezTo>
                  <a:cubicBezTo>
                    <a:pt x="4630583" y="396105"/>
                    <a:pt x="4627786" y="397263"/>
                    <a:pt x="4624870" y="397263"/>
                  </a:cubicBezTo>
                  <a:lnTo>
                    <a:pt x="10996" y="397263"/>
                  </a:lnTo>
                  <a:cubicBezTo>
                    <a:pt x="8080" y="397263"/>
                    <a:pt x="5283" y="396105"/>
                    <a:pt x="3221" y="394042"/>
                  </a:cubicBezTo>
                  <a:cubicBezTo>
                    <a:pt x="1158" y="391980"/>
                    <a:pt x="0" y="389183"/>
                    <a:pt x="0" y="386267"/>
                  </a:cubicBezTo>
                  <a:lnTo>
                    <a:pt x="0" y="10996"/>
                  </a:lnTo>
                  <a:cubicBezTo>
                    <a:pt x="0" y="8080"/>
                    <a:pt x="1158" y="5283"/>
                    <a:pt x="3221" y="3221"/>
                  </a:cubicBezTo>
                  <a:cubicBezTo>
                    <a:pt x="5283" y="1158"/>
                    <a:pt x="8080" y="0"/>
                    <a:pt x="10996" y="0"/>
                  </a:cubicBezTo>
                  <a:close/>
                </a:path>
              </a:pathLst>
            </a:custGeom>
            <a:solidFill>
              <a:srgbClr val="000000">
                <a:alpha val="0"/>
              </a:srgbClr>
            </a:solidFill>
            <a:ln w="19050" cap="rnd">
              <a:solidFill>
                <a:srgbClr val="000000"/>
              </a:solidFill>
              <a:prstDash val="solid"/>
              <a:round/>
            </a:ln>
          </p:spPr>
        </p:sp>
        <p:sp>
          <p:nvSpPr>
            <p:cNvPr id="6" name="TextBox 6"/>
            <p:cNvSpPr txBox="1"/>
            <p:nvPr/>
          </p:nvSpPr>
          <p:spPr>
            <a:xfrm>
              <a:off x="0" y="-57150"/>
              <a:ext cx="4635866" cy="454413"/>
            </a:xfrm>
            <a:prstGeom prst="rect">
              <a:avLst/>
            </a:prstGeom>
          </p:spPr>
          <p:txBody>
            <a:bodyPr lIns="50800" tIns="50800" rIns="50800" bIns="50800" rtlCol="0" anchor="ctr"/>
            <a:lstStyle/>
            <a:p>
              <a:pPr algn="ctr">
                <a:lnSpc>
                  <a:spcPts val="3150"/>
                </a:lnSpc>
              </a:pPr>
              <a:endParaRPr/>
            </a:p>
          </p:txBody>
        </p:sp>
      </p:grpSp>
      <p:grpSp>
        <p:nvGrpSpPr>
          <p:cNvPr id="7" name="Group 7"/>
          <p:cNvGrpSpPr/>
          <p:nvPr/>
        </p:nvGrpSpPr>
        <p:grpSpPr>
          <a:xfrm>
            <a:off x="-12700" y="0"/>
            <a:ext cx="18300700" cy="704643"/>
            <a:chOff x="0" y="0"/>
            <a:chExt cx="4819937" cy="185585"/>
          </a:xfrm>
        </p:grpSpPr>
        <p:sp>
          <p:nvSpPr>
            <p:cNvPr id="8" name="Freeform 8"/>
            <p:cNvSpPr/>
            <p:nvPr/>
          </p:nvSpPr>
          <p:spPr>
            <a:xfrm>
              <a:off x="0" y="0"/>
              <a:ext cx="4819938" cy="185585"/>
            </a:xfrm>
            <a:custGeom>
              <a:avLst/>
              <a:gdLst/>
              <a:ahLst/>
              <a:cxnLst/>
              <a:rect l="l" t="t" r="r" b="b"/>
              <a:pathLst>
                <a:path w="4819938" h="185585">
                  <a:moveTo>
                    <a:pt x="0" y="0"/>
                  </a:moveTo>
                  <a:lnTo>
                    <a:pt x="4819938" y="0"/>
                  </a:lnTo>
                  <a:lnTo>
                    <a:pt x="4819938" y="185585"/>
                  </a:lnTo>
                  <a:lnTo>
                    <a:pt x="0" y="185585"/>
                  </a:lnTo>
                  <a:close/>
                </a:path>
              </a:pathLst>
            </a:custGeom>
            <a:solidFill>
              <a:srgbClr val="476C60"/>
            </a:solidFill>
          </p:spPr>
        </p:sp>
        <p:sp>
          <p:nvSpPr>
            <p:cNvPr id="9" name="TextBox 9"/>
            <p:cNvSpPr txBox="1"/>
            <p:nvPr/>
          </p:nvSpPr>
          <p:spPr>
            <a:xfrm>
              <a:off x="0" y="-57150"/>
              <a:ext cx="4819937" cy="242735"/>
            </a:xfrm>
            <a:prstGeom prst="rect">
              <a:avLst/>
            </a:prstGeom>
          </p:spPr>
          <p:txBody>
            <a:bodyPr lIns="50800" tIns="50800" rIns="50800" bIns="50800" rtlCol="0" anchor="ctr"/>
            <a:lstStyle/>
            <a:p>
              <a:pPr algn="ctr">
                <a:lnSpc>
                  <a:spcPts val="3150"/>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TextBox 2"/>
          <p:cNvSpPr txBox="1"/>
          <p:nvPr/>
        </p:nvSpPr>
        <p:spPr>
          <a:xfrm>
            <a:off x="2210699" y="1902477"/>
            <a:ext cx="8022194" cy="1742467"/>
          </a:xfrm>
          <a:prstGeom prst="rect">
            <a:avLst/>
          </a:prstGeom>
        </p:spPr>
        <p:txBody>
          <a:bodyPr lIns="0" tIns="0" rIns="0" bIns="0" rtlCol="0" anchor="t">
            <a:spAutoFit/>
          </a:bodyPr>
          <a:lstStyle/>
          <a:p>
            <a:pPr marL="0" lvl="0" indent="0">
              <a:lnSpc>
                <a:spcPts val="6791"/>
              </a:lnSpc>
            </a:pPr>
            <a:r>
              <a:rPr lang="en-US" sz="6468" spc="633">
                <a:solidFill>
                  <a:srgbClr val="F7F7F7"/>
                </a:solidFill>
                <a:latin typeface="Oswald Bold"/>
              </a:rPr>
              <a:t>HARDWARE REQUIREMENTS</a:t>
            </a:r>
          </a:p>
        </p:txBody>
      </p:sp>
      <p:sp>
        <p:nvSpPr>
          <p:cNvPr id="3" name="TextBox 3"/>
          <p:cNvSpPr txBox="1"/>
          <p:nvPr/>
        </p:nvSpPr>
        <p:spPr>
          <a:xfrm>
            <a:off x="2210699" y="4719291"/>
            <a:ext cx="13866603" cy="4389760"/>
          </a:xfrm>
          <a:prstGeom prst="rect">
            <a:avLst/>
          </a:prstGeom>
        </p:spPr>
        <p:txBody>
          <a:bodyPr lIns="0" tIns="0" rIns="0" bIns="0" rtlCol="0" anchor="t">
            <a:spAutoFit/>
          </a:bodyPr>
          <a:lstStyle/>
          <a:p>
            <a:pPr marL="0" lvl="0" indent="0">
              <a:lnSpc>
                <a:spcPts val="3219"/>
              </a:lnSpc>
            </a:pPr>
            <a:r>
              <a:rPr lang="en-US" sz="2299" spc="225">
                <a:solidFill>
                  <a:srgbClr val="F7F7F7"/>
                </a:solidFill>
                <a:latin typeface="DM Sans"/>
              </a:rPr>
              <a:t>1. 8086 MICROPROCESSOR</a:t>
            </a:r>
          </a:p>
          <a:p>
            <a:pPr marL="0" lvl="0" indent="0">
              <a:lnSpc>
                <a:spcPts val="3219"/>
              </a:lnSpc>
            </a:pPr>
            <a:r>
              <a:rPr lang="en-US" sz="2299" spc="225">
                <a:solidFill>
                  <a:srgbClr val="F7F7F7"/>
                </a:solidFill>
                <a:latin typeface="DM Sans"/>
              </a:rPr>
              <a:t>2. 8255A</a:t>
            </a:r>
          </a:p>
          <a:p>
            <a:pPr marL="0" lvl="0" indent="0">
              <a:lnSpc>
                <a:spcPts val="3219"/>
              </a:lnSpc>
            </a:pPr>
            <a:r>
              <a:rPr lang="en-US" sz="2299" spc="225">
                <a:solidFill>
                  <a:srgbClr val="F7F7F7"/>
                </a:solidFill>
                <a:latin typeface="DM Sans"/>
              </a:rPr>
              <a:t>3. 74HC373 LATCH</a:t>
            </a:r>
          </a:p>
          <a:p>
            <a:pPr marL="0" lvl="0" indent="0">
              <a:lnSpc>
                <a:spcPts val="3219"/>
              </a:lnSpc>
            </a:pPr>
            <a:r>
              <a:rPr lang="en-US" sz="2299" spc="225">
                <a:solidFill>
                  <a:srgbClr val="F7F7F7"/>
                </a:solidFill>
                <a:latin typeface="DM Sans"/>
              </a:rPr>
              <a:t>4. SEVEN SEGMENT DISPLAY</a:t>
            </a:r>
          </a:p>
          <a:p>
            <a:pPr marL="0" lvl="0" indent="0">
              <a:lnSpc>
                <a:spcPts val="3219"/>
              </a:lnSpc>
            </a:pPr>
            <a:r>
              <a:rPr lang="en-US" sz="2299" spc="225">
                <a:solidFill>
                  <a:srgbClr val="F7F7F7"/>
                </a:solidFill>
                <a:latin typeface="DM Sans"/>
              </a:rPr>
              <a:t>5. RED LED LIGHT</a:t>
            </a:r>
          </a:p>
          <a:p>
            <a:pPr marL="0" lvl="0" indent="0">
              <a:lnSpc>
                <a:spcPts val="3219"/>
              </a:lnSpc>
            </a:pPr>
            <a:r>
              <a:rPr lang="en-US" sz="2299" spc="225">
                <a:solidFill>
                  <a:srgbClr val="F7F7F7"/>
                </a:solidFill>
                <a:latin typeface="DM Sans"/>
              </a:rPr>
              <a:t>6. ADC0804</a:t>
            </a:r>
          </a:p>
          <a:p>
            <a:pPr marL="0" lvl="0" indent="0">
              <a:lnSpc>
                <a:spcPts val="3219"/>
              </a:lnSpc>
            </a:pPr>
            <a:r>
              <a:rPr lang="en-US" sz="2299" spc="225">
                <a:solidFill>
                  <a:srgbClr val="F7F7F7"/>
                </a:solidFill>
                <a:latin typeface="DM Sans"/>
              </a:rPr>
              <a:t>7. LM35 TEMPERATURE CONTROLLER</a:t>
            </a:r>
          </a:p>
          <a:p>
            <a:pPr marL="0" lvl="0" indent="0">
              <a:lnSpc>
                <a:spcPts val="3219"/>
              </a:lnSpc>
            </a:pPr>
            <a:r>
              <a:rPr lang="en-US" sz="2299" spc="225">
                <a:solidFill>
                  <a:srgbClr val="F7F7F7"/>
                </a:solidFill>
                <a:latin typeface="DM Sans"/>
              </a:rPr>
              <a:t>8. REGISTER</a:t>
            </a:r>
          </a:p>
          <a:p>
            <a:pPr marL="0" lvl="0" indent="0">
              <a:lnSpc>
                <a:spcPts val="3219"/>
              </a:lnSpc>
            </a:pPr>
            <a:r>
              <a:rPr lang="en-US" sz="2299" spc="225">
                <a:solidFill>
                  <a:srgbClr val="F7F7F7"/>
                </a:solidFill>
                <a:latin typeface="DM Sans"/>
              </a:rPr>
              <a:t>9. CAPACITOR</a:t>
            </a:r>
          </a:p>
          <a:p>
            <a:pPr marL="0" lvl="0" indent="0">
              <a:lnSpc>
                <a:spcPts val="3219"/>
              </a:lnSpc>
            </a:pPr>
            <a:r>
              <a:rPr lang="en-US" sz="2299" spc="225">
                <a:solidFill>
                  <a:srgbClr val="F7F7F7"/>
                </a:solidFill>
                <a:latin typeface="DM Sans"/>
              </a:rPr>
              <a:t>10. D CLOCK</a:t>
            </a:r>
          </a:p>
          <a:p>
            <a:pPr marL="0" lvl="0" indent="0">
              <a:lnSpc>
                <a:spcPts val="3219"/>
              </a:lnSpc>
            </a:pPr>
            <a:r>
              <a:rPr lang="en-US" sz="2299" spc="225">
                <a:solidFill>
                  <a:srgbClr val="F7F7F7"/>
                </a:solidFill>
                <a:latin typeface="DM Sans"/>
              </a:rPr>
              <a:t>11. POWER SUPPLY</a:t>
            </a:r>
          </a:p>
        </p:txBody>
      </p:sp>
      <p:sp>
        <p:nvSpPr>
          <p:cNvPr id="4" name="AutoShape 4"/>
          <p:cNvSpPr/>
          <p:nvPr/>
        </p:nvSpPr>
        <p:spPr>
          <a:xfrm>
            <a:off x="2210699" y="4069111"/>
            <a:ext cx="13844095" cy="0"/>
          </a:xfrm>
          <a:prstGeom prst="line">
            <a:avLst/>
          </a:prstGeom>
          <a:ln w="38100" cap="flat">
            <a:solidFill>
              <a:srgbClr val="F7F7F7"/>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TextBox 2"/>
          <p:cNvSpPr txBox="1"/>
          <p:nvPr/>
        </p:nvSpPr>
        <p:spPr>
          <a:xfrm>
            <a:off x="1992146" y="1840778"/>
            <a:ext cx="14303707" cy="1200150"/>
          </a:xfrm>
          <a:prstGeom prst="rect">
            <a:avLst/>
          </a:prstGeom>
        </p:spPr>
        <p:txBody>
          <a:bodyPr lIns="0" tIns="0" rIns="0" bIns="0" rtlCol="0" anchor="t">
            <a:spAutoFit/>
          </a:bodyPr>
          <a:lstStyle/>
          <a:p>
            <a:pPr marL="0" lvl="0" indent="0" algn="ctr">
              <a:lnSpc>
                <a:spcPts val="9480"/>
              </a:lnSpc>
            </a:pPr>
            <a:r>
              <a:rPr lang="en-US" sz="7900" spc="774">
                <a:solidFill>
                  <a:srgbClr val="F7F7F7"/>
                </a:solidFill>
                <a:latin typeface="Oswald Bold"/>
              </a:rPr>
              <a:t>SOFTWARE REQUIREMENTS</a:t>
            </a:r>
          </a:p>
        </p:txBody>
      </p:sp>
      <p:grpSp>
        <p:nvGrpSpPr>
          <p:cNvPr id="3" name="Group 3"/>
          <p:cNvGrpSpPr/>
          <p:nvPr/>
        </p:nvGrpSpPr>
        <p:grpSpPr>
          <a:xfrm>
            <a:off x="2027188" y="4638480"/>
            <a:ext cx="6863894" cy="3948798"/>
            <a:chOff x="0" y="0"/>
            <a:chExt cx="9151859" cy="5265064"/>
          </a:xfrm>
        </p:grpSpPr>
        <p:grpSp>
          <p:nvGrpSpPr>
            <p:cNvPr id="4" name="Group 4"/>
            <p:cNvGrpSpPr/>
            <p:nvPr/>
          </p:nvGrpSpPr>
          <p:grpSpPr>
            <a:xfrm>
              <a:off x="254000" y="254000"/>
              <a:ext cx="8897859" cy="5011064"/>
              <a:chOff x="0" y="0"/>
              <a:chExt cx="1508954" cy="849807"/>
            </a:xfrm>
          </p:grpSpPr>
          <p:sp>
            <p:nvSpPr>
              <p:cNvPr id="5" name="Freeform 5"/>
              <p:cNvSpPr/>
              <p:nvPr/>
            </p:nvSpPr>
            <p:spPr>
              <a:xfrm>
                <a:off x="0" y="0"/>
                <a:ext cx="1508954" cy="849808"/>
              </a:xfrm>
              <a:custGeom>
                <a:avLst/>
                <a:gdLst/>
                <a:ahLst/>
                <a:cxnLst/>
                <a:rect l="l" t="t" r="r" b="b"/>
                <a:pathLst>
                  <a:path w="1508954" h="849808">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8"/>
                      <a:pt x="1384494" y="849808"/>
                    </a:cubicBezTo>
                    <a:close/>
                  </a:path>
                </a:pathLst>
              </a:custGeom>
              <a:solidFill>
                <a:srgbClr val="365B6D">
                  <a:alpha val="33725"/>
                </a:srgbClr>
              </a:solidFill>
            </p:spPr>
          </p:sp>
        </p:grpSp>
        <p:grpSp>
          <p:nvGrpSpPr>
            <p:cNvPr id="6" name="Group 6"/>
            <p:cNvGrpSpPr/>
            <p:nvPr/>
          </p:nvGrpSpPr>
          <p:grpSpPr>
            <a:xfrm>
              <a:off x="0" y="0"/>
              <a:ext cx="8897859" cy="5011064"/>
              <a:chOff x="0" y="0"/>
              <a:chExt cx="1508954" cy="849807"/>
            </a:xfrm>
          </p:grpSpPr>
          <p:sp>
            <p:nvSpPr>
              <p:cNvPr id="7" name="Freeform 7"/>
              <p:cNvSpPr/>
              <p:nvPr/>
            </p:nvSpPr>
            <p:spPr>
              <a:xfrm>
                <a:off x="0" y="0"/>
                <a:ext cx="1508954" cy="849808"/>
              </a:xfrm>
              <a:custGeom>
                <a:avLst/>
                <a:gdLst/>
                <a:ahLst/>
                <a:cxnLst/>
                <a:rect l="l" t="t" r="r" b="b"/>
                <a:pathLst>
                  <a:path w="1508954" h="849808">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8"/>
                      <a:pt x="1384494" y="849808"/>
                    </a:cubicBezTo>
                    <a:close/>
                  </a:path>
                </a:pathLst>
              </a:custGeom>
              <a:solidFill>
                <a:srgbClr val="365B6D"/>
              </a:solidFill>
            </p:spPr>
          </p:sp>
        </p:grpSp>
        <p:sp>
          <p:nvSpPr>
            <p:cNvPr id="8" name="TextBox 8"/>
            <p:cNvSpPr txBox="1"/>
            <p:nvPr/>
          </p:nvSpPr>
          <p:spPr>
            <a:xfrm>
              <a:off x="1176101" y="2054682"/>
              <a:ext cx="6545657" cy="901700"/>
            </a:xfrm>
            <a:prstGeom prst="rect">
              <a:avLst/>
            </a:prstGeom>
          </p:spPr>
          <p:txBody>
            <a:bodyPr lIns="0" tIns="0" rIns="0" bIns="0" rtlCol="0" anchor="t">
              <a:spAutoFit/>
            </a:bodyPr>
            <a:lstStyle/>
            <a:p>
              <a:pPr marL="0" lvl="0" indent="0" algn="ctr">
                <a:lnSpc>
                  <a:spcPts val="5332"/>
                </a:lnSpc>
              </a:pPr>
              <a:r>
                <a:rPr lang="en-US" sz="4443" spc="435">
                  <a:solidFill>
                    <a:srgbClr val="F7F7F7"/>
                  </a:solidFill>
                  <a:latin typeface="DM Sans"/>
                </a:rPr>
                <a:t>PROTEUS</a:t>
              </a:r>
            </a:p>
          </p:txBody>
        </p:sp>
      </p:grpSp>
      <p:grpSp>
        <p:nvGrpSpPr>
          <p:cNvPr id="9" name="Group 9"/>
          <p:cNvGrpSpPr/>
          <p:nvPr/>
        </p:nvGrpSpPr>
        <p:grpSpPr>
          <a:xfrm>
            <a:off x="9396918" y="4638480"/>
            <a:ext cx="6863894" cy="3948798"/>
            <a:chOff x="0" y="0"/>
            <a:chExt cx="9151859" cy="5265064"/>
          </a:xfrm>
        </p:grpSpPr>
        <p:grpSp>
          <p:nvGrpSpPr>
            <p:cNvPr id="10" name="Group 10"/>
            <p:cNvGrpSpPr/>
            <p:nvPr/>
          </p:nvGrpSpPr>
          <p:grpSpPr>
            <a:xfrm>
              <a:off x="254000" y="254000"/>
              <a:ext cx="8897859" cy="5011064"/>
              <a:chOff x="0" y="0"/>
              <a:chExt cx="1508954" cy="849807"/>
            </a:xfrm>
          </p:grpSpPr>
          <p:sp>
            <p:nvSpPr>
              <p:cNvPr id="11" name="Freeform 11"/>
              <p:cNvSpPr/>
              <p:nvPr/>
            </p:nvSpPr>
            <p:spPr>
              <a:xfrm>
                <a:off x="0" y="0"/>
                <a:ext cx="1508954" cy="849808"/>
              </a:xfrm>
              <a:custGeom>
                <a:avLst/>
                <a:gdLst/>
                <a:ahLst/>
                <a:cxnLst/>
                <a:rect l="l" t="t" r="r" b="b"/>
                <a:pathLst>
                  <a:path w="1508954" h="849808">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8"/>
                      <a:pt x="1384494" y="849808"/>
                    </a:cubicBezTo>
                    <a:close/>
                  </a:path>
                </a:pathLst>
              </a:custGeom>
              <a:solidFill>
                <a:srgbClr val="365B6D">
                  <a:alpha val="33725"/>
                </a:srgbClr>
              </a:solidFill>
            </p:spPr>
          </p:sp>
        </p:grpSp>
        <p:grpSp>
          <p:nvGrpSpPr>
            <p:cNvPr id="12" name="Group 12"/>
            <p:cNvGrpSpPr/>
            <p:nvPr/>
          </p:nvGrpSpPr>
          <p:grpSpPr>
            <a:xfrm>
              <a:off x="0" y="0"/>
              <a:ext cx="8897859" cy="5011064"/>
              <a:chOff x="0" y="0"/>
              <a:chExt cx="1508954" cy="849807"/>
            </a:xfrm>
          </p:grpSpPr>
          <p:sp>
            <p:nvSpPr>
              <p:cNvPr id="13" name="Freeform 13"/>
              <p:cNvSpPr/>
              <p:nvPr/>
            </p:nvSpPr>
            <p:spPr>
              <a:xfrm>
                <a:off x="0" y="0"/>
                <a:ext cx="1508954" cy="849808"/>
              </a:xfrm>
              <a:custGeom>
                <a:avLst/>
                <a:gdLst/>
                <a:ahLst/>
                <a:cxnLst/>
                <a:rect l="l" t="t" r="r" b="b"/>
                <a:pathLst>
                  <a:path w="1508954" h="849808">
                    <a:moveTo>
                      <a:pt x="1384494" y="849807"/>
                    </a:moveTo>
                    <a:lnTo>
                      <a:pt x="124460" y="849807"/>
                    </a:lnTo>
                    <a:cubicBezTo>
                      <a:pt x="55880" y="849807"/>
                      <a:pt x="0" y="793927"/>
                      <a:pt x="0" y="725347"/>
                    </a:cubicBezTo>
                    <a:lnTo>
                      <a:pt x="0" y="124460"/>
                    </a:lnTo>
                    <a:cubicBezTo>
                      <a:pt x="0" y="55880"/>
                      <a:pt x="55880" y="0"/>
                      <a:pt x="124460" y="0"/>
                    </a:cubicBezTo>
                    <a:lnTo>
                      <a:pt x="1384494" y="0"/>
                    </a:lnTo>
                    <a:cubicBezTo>
                      <a:pt x="1453074" y="0"/>
                      <a:pt x="1508954" y="55880"/>
                      <a:pt x="1508954" y="124460"/>
                    </a:cubicBezTo>
                    <a:lnTo>
                      <a:pt x="1508954" y="725347"/>
                    </a:lnTo>
                    <a:cubicBezTo>
                      <a:pt x="1508954" y="793927"/>
                      <a:pt x="1453074" y="849808"/>
                      <a:pt x="1384494" y="849808"/>
                    </a:cubicBezTo>
                    <a:close/>
                  </a:path>
                </a:pathLst>
              </a:custGeom>
              <a:solidFill>
                <a:srgbClr val="365B6D"/>
              </a:solidFill>
            </p:spPr>
          </p:sp>
        </p:grpSp>
        <p:sp>
          <p:nvSpPr>
            <p:cNvPr id="14" name="TextBox 14"/>
            <p:cNvSpPr txBox="1"/>
            <p:nvPr/>
          </p:nvSpPr>
          <p:spPr>
            <a:xfrm>
              <a:off x="1176101" y="2054682"/>
              <a:ext cx="6545657" cy="901700"/>
            </a:xfrm>
            <a:prstGeom prst="rect">
              <a:avLst/>
            </a:prstGeom>
          </p:spPr>
          <p:txBody>
            <a:bodyPr lIns="0" tIns="0" rIns="0" bIns="0" rtlCol="0" anchor="t">
              <a:spAutoFit/>
            </a:bodyPr>
            <a:lstStyle/>
            <a:p>
              <a:pPr marL="0" lvl="0" indent="0" algn="ctr">
                <a:lnSpc>
                  <a:spcPts val="5332"/>
                </a:lnSpc>
              </a:pPr>
              <a:r>
                <a:rPr lang="en-US" sz="4443" spc="435">
                  <a:solidFill>
                    <a:srgbClr val="F7F7F7"/>
                  </a:solidFill>
                  <a:latin typeface="DM Sans"/>
                </a:rPr>
                <a:t>EMU8086</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TextBox 2"/>
          <p:cNvSpPr txBox="1"/>
          <p:nvPr/>
        </p:nvSpPr>
        <p:spPr>
          <a:xfrm>
            <a:off x="1562580" y="4178622"/>
            <a:ext cx="7030331" cy="1219200"/>
          </a:xfrm>
          <a:prstGeom prst="rect">
            <a:avLst/>
          </a:prstGeom>
        </p:spPr>
        <p:txBody>
          <a:bodyPr lIns="0" tIns="0" rIns="0" bIns="0" rtlCol="0" anchor="t">
            <a:spAutoFit/>
          </a:bodyPr>
          <a:lstStyle/>
          <a:p>
            <a:pPr marL="0" lvl="0" indent="0">
              <a:lnSpc>
                <a:spcPts val="9600"/>
              </a:lnSpc>
            </a:pPr>
            <a:r>
              <a:rPr lang="en-US" sz="8000" u="none">
                <a:solidFill>
                  <a:srgbClr val="000000"/>
                </a:solidFill>
                <a:latin typeface="Canva Sans Bold"/>
              </a:rPr>
              <a:t>FLOWCHART</a:t>
            </a:r>
          </a:p>
        </p:txBody>
      </p:sp>
      <p:sp>
        <p:nvSpPr>
          <p:cNvPr id="3" name="TextBox 3"/>
          <p:cNvSpPr txBox="1"/>
          <p:nvPr/>
        </p:nvSpPr>
        <p:spPr>
          <a:xfrm>
            <a:off x="1562580" y="5340672"/>
            <a:ext cx="7030331" cy="1047750"/>
          </a:xfrm>
          <a:prstGeom prst="rect">
            <a:avLst/>
          </a:prstGeom>
        </p:spPr>
        <p:txBody>
          <a:bodyPr lIns="0" tIns="0" rIns="0" bIns="0" rtlCol="0" anchor="t">
            <a:spAutoFit/>
          </a:bodyPr>
          <a:lstStyle/>
          <a:p>
            <a:pPr marL="0" lvl="0" indent="0">
              <a:lnSpc>
                <a:spcPts val="4200"/>
              </a:lnSpc>
              <a:spcBef>
                <a:spcPct val="0"/>
              </a:spcBef>
            </a:pPr>
            <a:r>
              <a:rPr lang="en-US" sz="3000">
                <a:solidFill>
                  <a:srgbClr val="000000"/>
                </a:solidFill>
                <a:latin typeface="Canva Sans Bold"/>
              </a:rPr>
              <a:t>This flowchart displays the flow of events.</a:t>
            </a:r>
          </a:p>
        </p:txBody>
      </p:sp>
      <p:sp>
        <p:nvSpPr>
          <p:cNvPr id="4" name="Freeform 4"/>
          <p:cNvSpPr/>
          <p:nvPr/>
        </p:nvSpPr>
        <p:spPr>
          <a:xfrm>
            <a:off x="11938992" y="0"/>
            <a:ext cx="6349008" cy="10287000"/>
          </a:xfrm>
          <a:custGeom>
            <a:avLst/>
            <a:gdLst/>
            <a:ahLst/>
            <a:cxnLst/>
            <a:rect l="l" t="t" r="r" b="b"/>
            <a:pathLst>
              <a:path w="6349008" h="10287000">
                <a:moveTo>
                  <a:pt x="0" y="0"/>
                </a:moveTo>
                <a:lnTo>
                  <a:pt x="6349008" y="0"/>
                </a:lnTo>
                <a:lnTo>
                  <a:pt x="6349008" y="10287000"/>
                </a:lnTo>
                <a:lnTo>
                  <a:pt x="0" y="10287000"/>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91" b="-5910"/>
            </a:stretch>
          </a:blipFill>
        </p:spPr>
      </p:sp>
      <p:sp>
        <p:nvSpPr>
          <p:cNvPr id="3" name="TextBox 3"/>
          <p:cNvSpPr txBox="1"/>
          <p:nvPr/>
        </p:nvSpPr>
        <p:spPr>
          <a:xfrm>
            <a:off x="1250654" y="451484"/>
            <a:ext cx="12801600" cy="1221106"/>
          </a:xfrm>
          <a:prstGeom prst="rect">
            <a:avLst/>
          </a:prstGeom>
        </p:spPr>
        <p:txBody>
          <a:bodyPr lIns="0" tIns="0" rIns="0" bIns="0" rtlCol="0" anchor="t">
            <a:spAutoFit/>
          </a:bodyPr>
          <a:lstStyle/>
          <a:p>
            <a:pPr marL="0" lvl="0" indent="0" algn="ctr">
              <a:lnSpc>
                <a:spcPts val="9435"/>
              </a:lnSpc>
            </a:pPr>
            <a:r>
              <a:rPr lang="en-US" sz="8500">
                <a:solidFill>
                  <a:srgbClr val="000000"/>
                </a:solidFill>
                <a:latin typeface="Canva Sans Bold"/>
              </a:rPr>
              <a:t>INTERFACING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Freeform 2"/>
          <p:cNvSpPr/>
          <p:nvPr/>
        </p:nvSpPr>
        <p:spPr>
          <a:xfrm>
            <a:off x="1698975" y="3050094"/>
            <a:ext cx="3681878" cy="1888587"/>
          </a:xfrm>
          <a:custGeom>
            <a:avLst/>
            <a:gdLst/>
            <a:ahLst/>
            <a:cxnLst/>
            <a:rect l="l" t="t" r="r" b="b"/>
            <a:pathLst>
              <a:path w="3681878" h="1888587">
                <a:moveTo>
                  <a:pt x="0" y="0"/>
                </a:moveTo>
                <a:lnTo>
                  <a:pt x="3681878" y="0"/>
                </a:lnTo>
                <a:lnTo>
                  <a:pt x="3681878" y="1888587"/>
                </a:lnTo>
                <a:lnTo>
                  <a:pt x="0" y="1888587"/>
                </a:lnTo>
                <a:lnTo>
                  <a:pt x="0" y="0"/>
                </a:lnTo>
                <a:close/>
              </a:path>
            </a:pathLst>
          </a:custGeom>
          <a:blipFill>
            <a:blip r:embed="rId2"/>
            <a:stretch>
              <a:fillRect/>
            </a:stretch>
          </a:blipFill>
        </p:spPr>
      </p:sp>
      <p:sp>
        <p:nvSpPr>
          <p:cNvPr id="3" name="Freeform 3"/>
          <p:cNvSpPr/>
          <p:nvPr/>
        </p:nvSpPr>
        <p:spPr>
          <a:xfrm>
            <a:off x="12357286" y="3050094"/>
            <a:ext cx="4231738" cy="6881671"/>
          </a:xfrm>
          <a:custGeom>
            <a:avLst/>
            <a:gdLst/>
            <a:ahLst/>
            <a:cxnLst/>
            <a:rect l="l" t="t" r="r" b="b"/>
            <a:pathLst>
              <a:path w="4231738" h="6881671">
                <a:moveTo>
                  <a:pt x="0" y="0"/>
                </a:moveTo>
                <a:lnTo>
                  <a:pt x="4231739" y="0"/>
                </a:lnTo>
                <a:lnTo>
                  <a:pt x="4231739" y="6881671"/>
                </a:lnTo>
                <a:lnTo>
                  <a:pt x="0" y="6881671"/>
                </a:lnTo>
                <a:lnTo>
                  <a:pt x="0" y="0"/>
                </a:lnTo>
                <a:close/>
              </a:path>
            </a:pathLst>
          </a:custGeom>
          <a:blipFill>
            <a:blip r:embed="rId3"/>
            <a:stretch>
              <a:fillRect/>
            </a:stretch>
          </a:blipFill>
        </p:spPr>
      </p:sp>
      <p:sp>
        <p:nvSpPr>
          <p:cNvPr id="4" name="Freeform 4"/>
          <p:cNvSpPr/>
          <p:nvPr/>
        </p:nvSpPr>
        <p:spPr>
          <a:xfrm>
            <a:off x="6997899" y="3050094"/>
            <a:ext cx="3997484" cy="6244107"/>
          </a:xfrm>
          <a:custGeom>
            <a:avLst/>
            <a:gdLst/>
            <a:ahLst/>
            <a:cxnLst/>
            <a:rect l="l" t="t" r="r" b="b"/>
            <a:pathLst>
              <a:path w="3997484" h="6244107">
                <a:moveTo>
                  <a:pt x="0" y="0"/>
                </a:moveTo>
                <a:lnTo>
                  <a:pt x="3997483" y="0"/>
                </a:lnTo>
                <a:lnTo>
                  <a:pt x="3997483" y="6244107"/>
                </a:lnTo>
                <a:lnTo>
                  <a:pt x="0" y="6244107"/>
                </a:lnTo>
                <a:lnTo>
                  <a:pt x="0" y="0"/>
                </a:lnTo>
                <a:close/>
              </a:path>
            </a:pathLst>
          </a:custGeom>
          <a:blipFill>
            <a:blip r:embed="rId4"/>
            <a:stretch>
              <a:fillRect/>
            </a:stretch>
          </a:blipFill>
        </p:spPr>
      </p:sp>
      <p:sp>
        <p:nvSpPr>
          <p:cNvPr id="5" name="TextBox 5"/>
          <p:cNvSpPr txBox="1"/>
          <p:nvPr/>
        </p:nvSpPr>
        <p:spPr>
          <a:xfrm>
            <a:off x="1698975" y="2317659"/>
            <a:ext cx="3030434" cy="519241"/>
          </a:xfrm>
          <a:prstGeom prst="rect">
            <a:avLst/>
          </a:prstGeom>
        </p:spPr>
        <p:txBody>
          <a:bodyPr lIns="0" tIns="0" rIns="0" bIns="0" rtlCol="0" anchor="t">
            <a:spAutoFit/>
          </a:bodyPr>
          <a:lstStyle/>
          <a:p>
            <a:pPr algn="ctr">
              <a:lnSpc>
                <a:spcPts val="4248"/>
              </a:lnSpc>
            </a:pPr>
            <a:r>
              <a:rPr lang="en-US" sz="3034">
                <a:solidFill>
                  <a:srgbClr val="000000"/>
                </a:solidFill>
                <a:latin typeface="Canva Sans Bold"/>
              </a:rPr>
              <a:t>DATA SEGMENT</a:t>
            </a:r>
          </a:p>
        </p:txBody>
      </p:sp>
      <p:sp>
        <p:nvSpPr>
          <p:cNvPr id="6" name="TextBox 6"/>
          <p:cNvSpPr txBox="1"/>
          <p:nvPr/>
        </p:nvSpPr>
        <p:spPr>
          <a:xfrm>
            <a:off x="6977011" y="2317659"/>
            <a:ext cx="3072209" cy="519241"/>
          </a:xfrm>
          <a:prstGeom prst="rect">
            <a:avLst/>
          </a:prstGeom>
        </p:spPr>
        <p:txBody>
          <a:bodyPr lIns="0" tIns="0" rIns="0" bIns="0" rtlCol="0" anchor="t">
            <a:spAutoFit/>
          </a:bodyPr>
          <a:lstStyle/>
          <a:p>
            <a:pPr algn="ctr">
              <a:lnSpc>
                <a:spcPts val="4248"/>
              </a:lnSpc>
            </a:pPr>
            <a:r>
              <a:rPr lang="en-US" sz="3034">
                <a:solidFill>
                  <a:srgbClr val="000000"/>
                </a:solidFill>
                <a:latin typeface="Canva Sans Bold"/>
              </a:rPr>
              <a:t>CODE SEGMENT</a:t>
            </a:r>
          </a:p>
        </p:txBody>
      </p:sp>
      <p:sp>
        <p:nvSpPr>
          <p:cNvPr id="7" name="TextBox 7"/>
          <p:cNvSpPr txBox="1"/>
          <p:nvPr/>
        </p:nvSpPr>
        <p:spPr>
          <a:xfrm>
            <a:off x="12357286" y="2317659"/>
            <a:ext cx="3133178" cy="519241"/>
          </a:xfrm>
          <a:prstGeom prst="rect">
            <a:avLst/>
          </a:prstGeom>
        </p:spPr>
        <p:txBody>
          <a:bodyPr lIns="0" tIns="0" rIns="0" bIns="0" rtlCol="0" anchor="t">
            <a:spAutoFit/>
          </a:bodyPr>
          <a:lstStyle/>
          <a:p>
            <a:pPr algn="ctr">
              <a:lnSpc>
                <a:spcPts val="4248"/>
              </a:lnSpc>
            </a:pPr>
            <a:r>
              <a:rPr lang="en-US" sz="3034">
                <a:solidFill>
                  <a:srgbClr val="000000"/>
                </a:solidFill>
                <a:latin typeface="Canva Sans Bold"/>
              </a:rPr>
              <a:t>FUNCTIONALITY</a:t>
            </a:r>
          </a:p>
        </p:txBody>
      </p:sp>
      <p:sp>
        <p:nvSpPr>
          <p:cNvPr id="8" name="TextBox 8"/>
          <p:cNvSpPr txBox="1"/>
          <p:nvPr/>
        </p:nvSpPr>
        <p:spPr>
          <a:xfrm>
            <a:off x="4729409" y="435203"/>
            <a:ext cx="8948975" cy="779797"/>
          </a:xfrm>
          <a:prstGeom prst="rect">
            <a:avLst/>
          </a:prstGeom>
        </p:spPr>
        <p:txBody>
          <a:bodyPr lIns="0" tIns="0" rIns="0" bIns="0" rtlCol="0" anchor="t">
            <a:spAutoFit/>
          </a:bodyPr>
          <a:lstStyle/>
          <a:p>
            <a:pPr algn="ctr">
              <a:lnSpc>
                <a:spcPts val="6381"/>
              </a:lnSpc>
            </a:pPr>
            <a:r>
              <a:rPr lang="en-US" sz="4557">
                <a:solidFill>
                  <a:srgbClr val="000000"/>
                </a:solidFill>
                <a:latin typeface="Canva Sans Bold"/>
              </a:rPr>
              <a:t>8086- CODE 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C9286"/>
        </a:solidFill>
        <a:effectLst/>
      </p:bgPr>
    </p:bg>
    <p:spTree>
      <p:nvGrpSpPr>
        <p:cNvPr id="1" name=""/>
        <p:cNvGrpSpPr/>
        <p:nvPr/>
      </p:nvGrpSpPr>
      <p:grpSpPr>
        <a:xfrm>
          <a:off x="0" y="0"/>
          <a:ext cx="0" cy="0"/>
          <a:chOff x="0" y="0"/>
          <a:chExt cx="0" cy="0"/>
        </a:xfrm>
      </p:grpSpPr>
      <p:sp>
        <p:nvSpPr>
          <p:cNvPr id="2" name="Freeform 2"/>
          <p:cNvSpPr/>
          <p:nvPr/>
        </p:nvSpPr>
        <p:spPr>
          <a:xfrm>
            <a:off x="167076" y="3897720"/>
            <a:ext cx="8534178" cy="5099171"/>
          </a:xfrm>
          <a:custGeom>
            <a:avLst/>
            <a:gdLst/>
            <a:ahLst/>
            <a:cxnLst/>
            <a:rect l="l" t="t" r="r" b="b"/>
            <a:pathLst>
              <a:path w="8534178" h="5099171">
                <a:moveTo>
                  <a:pt x="0" y="0"/>
                </a:moveTo>
                <a:lnTo>
                  <a:pt x="8534178" y="0"/>
                </a:lnTo>
                <a:lnTo>
                  <a:pt x="8534178" y="5099172"/>
                </a:lnTo>
                <a:lnTo>
                  <a:pt x="0" y="5099172"/>
                </a:lnTo>
                <a:lnTo>
                  <a:pt x="0" y="0"/>
                </a:lnTo>
                <a:close/>
              </a:path>
            </a:pathLst>
          </a:custGeom>
          <a:blipFill>
            <a:blip r:embed="rId2"/>
            <a:stretch>
              <a:fillRect/>
            </a:stretch>
          </a:blipFill>
        </p:spPr>
      </p:sp>
      <p:sp>
        <p:nvSpPr>
          <p:cNvPr id="3" name="Freeform 3"/>
          <p:cNvSpPr/>
          <p:nvPr/>
        </p:nvSpPr>
        <p:spPr>
          <a:xfrm>
            <a:off x="9604562" y="3897720"/>
            <a:ext cx="8516361" cy="5099171"/>
          </a:xfrm>
          <a:custGeom>
            <a:avLst/>
            <a:gdLst/>
            <a:ahLst/>
            <a:cxnLst/>
            <a:rect l="l" t="t" r="r" b="b"/>
            <a:pathLst>
              <a:path w="8516361" h="5099171">
                <a:moveTo>
                  <a:pt x="0" y="0"/>
                </a:moveTo>
                <a:lnTo>
                  <a:pt x="8516362" y="0"/>
                </a:lnTo>
                <a:lnTo>
                  <a:pt x="8516362" y="5099172"/>
                </a:lnTo>
                <a:lnTo>
                  <a:pt x="0" y="5099172"/>
                </a:lnTo>
                <a:lnTo>
                  <a:pt x="0" y="0"/>
                </a:lnTo>
                <a:close/>
              </a:path>
            </a:pathLst>
          </a:custGeom>
          <a:blipFill>
            <a:blip r:embed="rId3"/>
            <a:stretch>
              <a:fillRect/>
            </a:stretch>
          </a:blipFill>
        </p:spPr>
      </p:sp>
      <p:sp>
        <p:nvSpPr>
          <p:cNvPr id="4" name="TextBox 4"/>
          <p:cNvSpPr txBox="1"/>
          <p:nvPr/>
        </p:nvSpPr>
        <p:spPr>
          <a:xfrm>
            <a:off x="4888477" y="453707"/>
            <a:ext cx="7619628" cy="1035686"/>
          </a:xfrm>
          <a:prstGeom prst="rect">
            <a:avLst/>
          </a:prstGeom>
        </p:spPr>
        <p:txBody>
          <a:bodyPr lIns="0" tIns="0" rIns="0" bIns="0" rtlCol="0" anchor="t">
            <a:spAutoFit/>
          </a:bodyPr>
          <a:lstStyle/>
          <a:p>
            <a:pPr algn="ctr">
              <a:lnSpc>
                <a:spcPts val="8539"/>
              </a:lnSpc>
            </a:pPr>
            <a:r>
              <a:rPr lang="en-US" sz="6099">
                <a:solidFill>
                  <a:srgbClr val="FFFFFF"/>
                </a:solidFill>
                <a:latin typeface="Canva Sans Bold"/>
              </a:rPr>
              <a:t>EXPECTED OUTPUT:</a:t>
            </a:r>
          </a:p>
        </p:txBody>
      </p:sp>
      <p:sp>
        <p:nvSpPr>
          <p:cNvPr id="5" name="TextBox 5"/>
          <p:cNvSpPr txBox="1"/>
          <p:nvPr/>
        </p:nvSpPr>
        <p:spPr>
          <a:xfrm>
            <a:off x="2042601" y="2899372"/>
            <a:ext cx="2672278" cy="579178"/>
          </a:xfrm>
          <a:prstGeom prst="rect">
            <a:avLst/>
          </a:prstGeom>
        </p:spPr>
        <p:txBody>
          <a:bodyPr lIns="0" tIns="0" rIns="0" bIns="0" rtlCol="0" anchor="t">
            <a:spAutoFit/>
          </a:bodyPr>
          <a:lstStyle/>
          <a:p>
            <a:pPr algn="ctr">
              <a:lnSpc>
                <a:spcPts val="4799"/>
              </a:lnSpc>
            </a:pPr>
            <a:r>
              <a:rPr lang="en-US" sz="3428">
                <a:solidFill>
                  <a:srgbClr val="FFFFFF"/>
                </a:solidFill>
                <a:latin typeface="Canva Sans Bold"/>
              </a:rPr>
              <a:t>HEATER OFF</a:t>
            </a:r>
          </a:p>
        </p:txBody>
      </p:sp>
      <p:sp>
        <p:nvSpPr>
          <p:cNvPr id="6" name="TextBox 6"/>
          <p:cNvSpPr txBox="1"/>
          <p:nvPr/>
        </p:nvSpPr>
        <p:spPr>
          <a:xfrm>
            <a:off x="13089683" y="2899372"/>
            <a:ext cx="2510535" cy="579178"/>
          </a:xfrm>
          <a:prstGeom prst="rect">
            <a:avLst/>
          </a:prstGeom>
        </p:spPr>
        <p:txBody>
          <a:bodyPr lIns="0" tIns="0" rIns="0" bIns="0" rtlCol="0" anchor="t">
            <a:spAutoFit/>
          </a:bodyPr>
          <a:lstStyle/>
          <a:p>
            <a:pPr algn="ctr">
              <a:lnSpc>
                <a:spcPts val="4799"/>
              </a:lnSpc>
            </a:pPr>
            <a:r>
              <a:rPr lang="en-US" sz="3428">
                <a:solidFill>
                  <a:srgbClr val="FFFFFF"/>
                </a:solidFill>
                <a:latin typeface="Canva Sans Bold"/>
              </a:rPr>
              <a:t>HEATER 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206</Words>
  <Application>Microsoft Office PowerPoint</Application>
  <PresentationFormat>Custom</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Canva Sans Bold</vt:lpstr>
      <vt:lpstr>Arial</vt:lpstr>
      <vt:lpstr>Calibri</vt:lpstr>
      <vt:lpstr>Oswald Bold</vt:lpstr>
      <vt:lpstr>Montserrat Classic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ece-project</dc:title>
  <cp:lastModifiedBy>Nitish kumar</cp:lastModifiedBy>
  <cp:revision>2</cp:revision>
  <dcterms:created xsi:type="dcterms:W3CDTF">2006-08-16T00:00:00Z</dcterms:created>
  <dcterms:modified xsi:type="dcterms:W3CDTF">2023-11-25T10:24:36Z</dcterms:modified>
  <dc:identifier>DAF07eYNDrQ</dc:identifier>
</cp:coreProperties>
</file>