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7.xml" ContentType="application/vnd.openxmlformats-officedocument.presentationml.comment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8.xml" ContentType="application/vnd.openxmlformats-officedocument.presentationml.comment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9.xml" ContentType="application/vnd.openxmlformats-officedocument.presentationml.comments+xml"/>
  <Override PartName="/ppt/notesSlides/notesSlide6.xml" ContentType="application/vnd.openxmlformats-officedocument.presentationml.notesSlide+xml"/>
  <Override PartName="/ppt/comments/comment10.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66" r:id="rId6"/>
    <p:sldId id="294" r:id="rId7"/>
    <p:sldId id="290" r:id="rId8"/>
    <p:sldId id="293" r:id="rId9"/>
    <p:sldId id="295" r:id="rId10"/>
    <p:sldId id="279" r:id="rId11"/>
    <p:sldId id="296" r:id="rId12"/>
    <p:sldId id="297" r:id="rId13"/>
    <p:sldId id="283" r:id="rId14"/>
    <p:sldId id="285" r:id="rId15"/>
    <p:sldId id="282" r:id="rId16"/>
    <p:sldId id="27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sh Deshpande" initials="ND" lastIdx="11" clrIdx="0">
    <p:extLst>
      <p:ext uri="{19B8F6BF-5375-455C-9EA6-DF929625EA0E}">
        <p15:presenceInfo xmlns:p15="http://schemas.microsoft.com/office/powerpoint/2012/main" userId="Nitish Deshpan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8295"/>
    <a:srgbClr val="CB7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0" autoAdjust="0"/>
    <p:restoredTop sz="94652" autoAdjust="0"/>
  </p:normalViewPr>
  <p:slideViewPr>
    <p:cSldViewPr snapToGrid="0" showGuides="1">
      <p:cViewPr varScale="1">
        <p:scale>
          <a:sx n="90" d="100"/>
          <a:sy n="90" d="100"/>
        </p:scale>
        <p:origin x="756" y="7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Overall Analysis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Prestaging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Sheet1!$B$2</c:f>
              <c:numCache>
                <c:formatCode>General</c:formatCode>
                <c:ptCount val="1"/>
                <c:pt idx="0">
                  <c:v>40</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Staging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Sheet1!$C$2</c:f>
              <c:numCache>
                <c:formatCode>General</c:formatCode>
                <c:ptCount val="1"/>
                <c:pt idx="0">
                  <c:v>40</c:v>
                </c:pt>
              </c:numCache>
            </c:numRef>
          </c:val>
          <c:extLst>
            <c:ext xmlns:c16="http://schemas.microsoft.com/office/drawing/2014/chart" uri="{C3380CC4-5D6E-409C-BE32-E72D297353CC}">
              <c16:uniqueId val="{00000001-5E28-4D48-B8B5-2251C346E41A}"/>
            </c:ext>
          </c:extLst>
        </c:ser>
        <c:ser>
          <c:idx val="2"/>
          <c:order val="2"/>
          <c:tx>
            <c:strRef>
              <c:f>Sheet1!$D$1</c:f>
              <c:strCache>
                <c:ptCount val="1"/>
                <c:pt idx="0">
                  <c:v>Archival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Sheet1!$D$2</c:f>
              <c:numCache>
                <c:formatCode>General</c:formatCode>
                <c:ptCount val="1"/>
                <c:pt idx="0">
                  <c:v>43</c:v>
                </c:pt>
              </c:numCache>
            </c:numRef>
          </c:val>
          <c:extLst>
            <c:ext xmlns:c16="http://schemas.microsoft.com/office/drawing/2014/chart" uri="{C3380CC4-5D6E-409C-BE32-E72D297353CC}">
              <c16:uniqueId val="{00000002-5E28-4D48-B8B5-2251C346E41A}"/>
            </c:ext>
          </c:extLst>
        </c:ser>
        <c:ser>
          <c:idx val="3"/>
          <c:order val="3"/>
          <c:tx>
            <c:strRef>
              <c:f>Sheet1!$E$1</c:f>
              <c:strCache>
                <c:ptCount val="1"/>
                <c:pt idx="0">
                  <c:v>Error Handling</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Sheet1!$E$2</c:f>
              <c:numCache>
                <c:formatCode>General</c:formatCode>
                <c:ptCount val="1"/>
                <c:pt idx="0">
                  <c:v>50</c:v>
                </c:pt>
              </c:numCache>
            </c:numRef>
          </c:val>
          <c:extLst>
            <c:ext xmlns:c16="http://schemas.microsoft.com/office/drawing/2014/chart" uri="{C3380CC4-5D6E-409C-BE32-E72D297353CC}">
              <c16:uniqueId val="{00000003-5E28-4D48-B8B5-2251C346E41A}"/>
            </c:ext>
          </c:extLst>
        </c:ser>
        <c:ser>
          <c:idx val="4"/>
          <c:order val="4"/>
          <c:tx>
            <c:strRef>
              <c:f>Sheet1!$F$1</c:f>
              <c:strCache>
                <c:ptCount val="1"/>
                <c:pt idx="0">
                  <c:v>SCD</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Sheet1!$F$2</c:f>
              <c:numCache>
                <c:formatCode>General</c:formatCode>
                <c:ptCount val="1"/>
                <c:pt idx="0">
                  <c:v>170</c:v>
                </c:pt>
              </c:numCache>
            </c:numRef>
          </c:val>
          <c:extLst>
            <c:ext xmlns:c16="http://schemas.microsoft.com/office/drawing/2014/chart" uri="{C3380CC4-5D6E-409C-BE32-E72D297353CC}">
              <c16:uniqueId val="{0000000D-5E28-4D48-B8B5-2251C346E41A}"/>
            </c:ext>
          </c:extLst>
        </c:ser>
        <c:ser>
          <c:idx val="5"/>
          <c:order val="5"/>
          <c:tx>
            <c:strRef>
              <c:f>Sheet1!$G$1</c:f>
              <c:strCache>
                <c:ptCount val="1"/>
                <c:pt idx="0">
                  <c:v>Main Tbale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Sheet1!$G$2</c:f>
              <c:numCache>
                <c:formatCode>General</c:formatCode>
                <c:ptCount val="1"/>
                <c:pt idx="0">
                  <c:v>110</c:v>
                </c:pt>
              </c:numCache>
            </c:numRef>
          </c:val>
          <c:extLst>
            <c:ext xmlns:c16="http://schemas.microsoft.com/office/drawing/2014/chart" uri="{C3380CC4-5D6E-409C-BE32-E72D297353CC}">
              <c16:uniqueId val="{0000000E-5E28-4D48-B8B5-2251C346E41A}"/>
            </c:ext>
          </c:extLst>
        </c:ser>
        <c:ser>
          <c:idx val="6"/>
          <c:order val="6"/>
          <c:tx>
            <c:strRef>
              <c:f>Sheet1!$H$1</c:f>
              <c:strCache>
                <c:ptCount val="1"/>
                <c:pt idx="0">
                  <c:v>R script</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Time Taken</c:v>
                </c:pt>
              </c:strCache>
            </c:strRef>
          </c:cat>
          <c:val>
            <c:numRef>
              <c:f>Sheet1!$H$2</c:f>
              <c:numCache>
                <c:formatCode>General</c:formatCode>
                <c:ptCount val="1"/>
                <c:pt idx="0">
                  <c:v>35</c:v>
                </c:pt>
              </c:numCache>
            </c:numRef>
          </c:val>
          <c:extLst>
            <c:ext xmlns:c16="http://schemas.microsoft.com/office/drawing/2014/chart" uri="{C3380CC4-5D6E-409C-BE32-E72D297353CC}">
              <c16:uniqueId val="{0000000F-5E28-4D48-B8B5-2251C346E41A}"/>
            </c:ext>
          </c:extLst>
        </c:ser>
        <c:dLbls>
          <c:dLblPos val="outEnd"/>
          <c:showLegendKey val="0"/>
          <c:showVal val="1"/>
          <c:showCatName val="0"/>
          <c:showSerName val="0"/>
          <c:showPercent val="0"/>
          <c:showBubbleSize val="0"/>
        </c:dLbls>
        <c:gapWidth val="219"/>
        <c:overlap val="-27"/>
        <c:axId val="389775312"/>
        <c:axId val="389775968"/>
      </c:barChart>
      <c:catAx>
        <c:axId val="38977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775968"/>
        <c:crosses val="autoZero"/>
        <c:auto val="0"/>
        <c:lblAlgn val="ctr"/>
        <c:lblOffset val="100"/>
        <c:noMultiLvlLbl val="0"/>
      </c:catAx>
      <c:valAx>
        <c:axId val="389775968"/>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775312"/>
        <c:crosses val="autoZero"/>
        <c:crossBetween val="between"/>
        <c:majorUnit val="60"/>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2-15T14:57:29.017" idx="1">
    <p:pos x="10" y="10"/>
    <p:text>Lekha</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5T14:58:38.209" idx="9">
    <p:pos x="10" y="10"/>
    <p:text>Lekha</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14:57:35.777" idx="2">
    <p:pos x="10" y="10"/>
    <p:text>Lekha</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5T14:57:41.464" idx="3">
    <p:pos x="10" y="10"/>
    <p:text>Lekha</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5T14:57:46.240" idx="4">
    <p:pos x="10" y="10"/>
    <p:text>Lekha</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15T14:57:51.513" idx="5">
    <p:pos x="10" y="10"/>
    <p:text>Nitish</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5T14:57:56.952" idx="6">
    <p:pos x="10" y="10"/>
    <p:text>Nitish and then hand it over to gaurav</p:text>
    <p:extLst>
      <p:ext uri="{C676402C-5697-4E1C-873F-D02D1690AC5C}">
        <p15:threadingInfo xmlns:p15="http://schemas.microsoft.com/office/powerpoint/2012/main" timeZoneBias="300"/>
      </p:ext>
    </p:extLst>
  </p:cm>
  <p:cm authorId="1" dt="2020-12-15T14:58:31.518" idx="7">
    <p:pos x="10" y="106"/>
    <p:text>Script will be running..</p:text>
    <p:extLst>
      <p:ext uri="{C676402C-5697-4E1C-873F-D02D1690AC5C}">
        <p15:threadingInfo xmlns:p15="http://schemas.microsoft.com/office/powerpoint/2012/main" timeZoneBias="300">
          <p15:parentCm authorId="1" idx="6"/>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5T14:58:33.080" idx="8">
    <p:pos x="10" y="10"/>
    <p:text>Pragya</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5T14:59:15.617" idx="10">
    <p:pos x="10" y="10"/>
    <p:text>pragya</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5T14:59:19.999" idx="11">
    <p:pos x="10" y="10"/>
    <p:text>pragya</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12/16/2020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09317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55316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132494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721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12/16/2020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12/16/2020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comments" Target="../comments/comment2.xml"/><Relationship Id="rId4" Type="http://schemas.openxmlformats.org/officeDocument/2006/relationships/image" Target="../media/image2.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5.wdp"/><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comments" Target="../comments/comment4.xml"/><Relationship Id="rId10" Type="http://schemas.openxmlformats.org/officeDocument/2006/relationships/image" Target="../media/image11.svg"/><Relationship Id="rId4" Type="http://schemas.openxmlformats.org/officeDocument/2006/relationships/image" Target="../media/image6.svg"/><Relationship Id="rId9" Type="http://schemas.openxmlformats.org/officeDocument/2006/relationships/image" Target="../media/image10.png"/><Relationship Id="rId14"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10" Type="http://schemas.openxmlformats.org/officeDocument/2006/relationships/comments" Target="../comments/comment5.xml"/><Relationship Id="rId4" Type="http://schemas.openxmlformats.org/officeDocument/2006/relationships/image" Target="../media/image18.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Austin Crime</a:t>
            </a:r>
            <a:br>
              <a:rPr lang="en-US" dirty="0">
                <a:solidFill>
                  <a:schemeClr val="bg1"/>
                </a:solidFill>
              </a:rPr>
            </a:br>
            <a:r>
              <a:rPr lang="en-US" sz="4000" dirty="0">
                <a:solidFill>
                  <a:schemeClr val="accent4"/>
                </a:solidFill>
              </a:rPr>
              <a:t>Analyze the Cause and Effects </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Title 1">
            <a:extLst>
              <a:ext uri="{FF2B5EF4-FFF2-40B4-BE49-F238E27FC236}">
                <a16:creationId xmlns:a16="http://schemas.microsoft.com/office/drawing/2014/main" id="{FE4A6795-0C58-45D9-938B-79FEF9EB34CC}"/>
              </a:ext>
            </a:extLst>
          </p:cNvPr>
          <p:cNvSpPr txBox="1">
            <a:spLocks/>
          </p:cNvSpPr>
          <p:nvPr/>
        </p:nvSpPr>
        <p:spPr>
          <a:xfrm>
            <a:off x="1524000" y="5068533"/>
            <a:ext cx="9144000" cy="1384995"/>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dirty="0">
                <a:solidFill>
                  <a:schemeClr val="bg1"/>
                </a:solidFill>
              </a:rPr>
            </a:br>
            <a:r>
              <a:rPr lang="en-US" sz="4000" dirty="0">
                <a:solidFill>
                  <a:schemeClr val="accent4"/>
                </a:solidFill>
              </a:rPr>
              <a:t>Group - 01</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Challenges Faced</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Challenges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Resolutions and Workarounds</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235475" y="3786364"/>
            <a:ext cx="1324426"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R-Script</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231104" y="2420612"/>
            <a:ext cx="1296879"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Haversine</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381" y="2616394"/>
            <a:ext cx="4162870" cy="646331"/>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location values in the Traffic Camera data set did not have Zip Codes which was necessary to map the data to Crime locations</a:t>
            </a:r>
          </a:p>
        </p:txBody>
      </p:sp>
      <p:sp>
        <p:nvSpPr>
          <p:cNvPr id="43" name="Rectangle 42">
            <a:extLst>
              <a:ext uri="{FF2B5EF4-FFF2-40B4-BE49-F238E27FC236}">
                <a16:creationId xmlns:a16="http://schemas.microsoft.com/office/drawing/2014/main" id="{6173DD7D-A9F5-4D7E-A942-64AE3F48B264}"/>
              </a:ext>
            </a:extLst>
          </p:cNvPr>
          <p:cNvSpPr/>
          <p:nvPr/>
        </p:nvSpPr>
        <p:spPr>
          <a:xfrm>
            <a:off x="1632372" y="2210097"/>
            <a:ext cx="4162870" cy="492443"/>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Finding Zip Codes using Latitude and Longitude</a:t>
            </a:r>
          </a:p>
          <a:p>
            <a:endParaRPr lang="en-US" sz="1600" b="1" dirty="0">
              <a:solidFill>
                <a:schemeClr val="tx1">
                  <a:lumMod val="75000"/>
                  <a:lumOff val="25000"/>
                </a:schemeClr>
              </a:solidFill>
              <a:cs typeface="Segoe UI" panose="020B0502040204020203" pitchFamily="34" charset="0"/>
            </a:endParaRPr>
          </a:p>
        </p:txBody>
      </p:sp>
      <p:sp>
        <p:nvSpPr>
          <p:cNvPr id="3" name="TextBox 2">
            <a:extLst>
              <a:ext uri="{FF2B5EF4-FFF2-40B4-BE49-F238E27FC236}">
                <a16:creationId xmlns:a16="http://schemas.microsoft.com/office/drawing/2014/main" id="{9160CAB3-E444-465F-B84C-30D84E671465}"/>
              </a:ext>
            </a:extLst>
          </p:cNvPr>
          <p:cNvSpPr txBox="1"/>
          <p:nvPr/>
        </p:nvSpPr>
        <p:spPr>
          <a:xfrm>
            <a:off x="10771574" y="30416"/>
            <a:ext cx="870751" cy="369332"/>
          </a:xfrm>
          <a:prstGeom prst="rect">
            <a:avLst/>
          </a:prstGeom>
          <a:noFill/>
        </p:spPr>
        <p:txBody>
          <a:bodyPr wrap="none" rtlCol="0">
            <a:spAutoFit/>
          </a:bodyPr>
          <a:lstStyle/>
          <a:p>
            <a:r>
              <a:rPr lang="en-US" dirty="0"/>
              <a:t>Gaurav</a:t>
            </a:r>
          </a:p>
        </p:txBody>
      </p:sp>
      <p:sp>
        <p:nvSpPr>
          <p:cNvPr id="19" name="Rectangle 18">
            <a:extLst>
              <a:ext uri="{FF2B5EF4-FFF2-40B4-BE49-F238E27FC236}">
                <a16:creationId xmlns:a16="http://schemas.microsoft.com/office/drawing/2014/main" id="{CC4E4A1C-AFB5-4572-9435-F0C8E4C56E0D}"/>
              </a:ext>
            </a:extLst>
          </p:cNvPr>
          <p:cNvSpPr/>
          <p:nvPr/>
        </p:nvSpPr>
        <p:spPr>
          <a:xfrm>
            <a:off x="1632381" y="3943027"/>
            <a:ext cx="4162870" cy="646331"/>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Bike Transportation Data set has locations saved as Multiline GEOM strings which are unrecognized by SSIS and SQL without reference coordinates</a:t>
            </a:r>
          </a:p>
        </p:txBody>
      </p:sp>
      <p:sp>
        <p:nvSpPr>
          <p:cNvPr id="20" name="Rectangle 19">
            <a:extLst>
              <a:ext uri="{FF2B5EF4-FFF2-40B4-BE49-F238E27FC236}">
                <a16:creationId xmlns:a16="http://schemas.microsoft.com/office/drawing/2014/main" id="{300C9D8F-D6C3-4578-A5ED-3C4A80B71F36}"/>
              </a:ext>
            </a:extLst>
          </p:cNvPr>
          <p:cNvSpPr/>
          <p:nvPr/>
        </p:nvSpPr>
        <p:spPr>
          <a:xfrm>
            <a:off x="1602470" y="3536730"/>
            <a:ext cx="4967509" cy="738664"/>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Loading and Plotting Multiline GEOM Points accurately</a:t>
            </a:r>
          </a:p>
          <a:p>
            <a:endParaRPr lang="en-US" sz="1600" b="1" dirty="0">
              <a:solidFill>
                <a:schemeClr val="tx1">
                  <a:lumMod val="75000"/>
                  <a:lumOff val="25000"/>
                </a:schemeClr>
              </a:solidFill>
              <a:cs typeface="Segoe UI" panose="020B0502040204020203" pitchFamily="34" charset="0"/>
            </a:endParaRPr>
          </a:p>
          <a:p>
            <a:endParaRPr lang="en-US" sz="1600" b="1" dirty="0">
              <a:solidFill>
                <a:schemeClr val="tx1">
                  <a:lumMod val="75000"/>
                  <a:lumOff val="25000"/>
                </a:schemeClr>
              </a:solidFill>
              <a:cs typeface="Segoe UI" panose="020B0502040204020203" pitchFamily="34" charset="0"/>
            </a:endParaRPr>
          </a:p>
        </p:txBody>
      </p:sp>
      <p:sp>
        <p:nvSpPr>
          <p:cNvPr id="21" name="Rectangle 20">
            <a:extLst>
              <a:ext uri="{FF2B5EF4-FFF2-40B4-BE49-F238E27FC236}">
                <a16:creationId xmlns:a16="http://schemas.microsoft.com/office/drawing/2014/main" id="{1A208C54-209D-4F2F-9C23-EC70E63DF07A}"/>
              </a:ext>
            </a:extLst>
          </p:cNvPr>
          <p:cNvSpPr/>
          <p:nvPr/>
        </p:nvSpPr>
        <p:spPr>
          <a:xfrm>
            <a:off x="1632390" y="5303632"/>
            <a:ext cx="4162870" cy="646331"/>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Implementing multiple Type 1, 2 and 3 SCD’s for the Dimension tables was causing SSIS to use excess memory and slow down the local system</a:t>
            </a:r>
          </a:p>
        </p:txBody>
      </p:sp>
      <p:sp>
        <p:nvSpPr>
          <p:cNvPr id="22" name="Rectangle 21">
            <a:extLst>
              <a:ext uri="{FF2B5EF4-FFF2-40B4-BE49-F238E27FC236}">
                <a16:creationId xmlns:a16="http://schemas.microsoft.com/office/drawing/2014/main" id="{FA23D0BB-776A-42E5-AE08-6CE8C15D5A62}"/>
              </a:ext>
            </a:extLst>
          </p:cNvPr>
          <p:cNvSpPr/>
          <p:nvPr/>
        </p:nvSpPr>
        <p:spPr>
          <a:xfrm>
            <a:off x="1602470" y="4897335"/>
            <a:ext cx="5108655" cy="492443"/>
          </a:xfrm>
          <a:prstGeom prst="rect">
            <a:avLst/>
          </a:prstGeom>
        </p:spPr>
        <p:txBody>
          <a:bodyPr wrap="square" lIns="0" tIns="0" rIns="0" bIns="0" anchor="t">
            <a:spAutoFit/>
          </a:bodyPr>
          <a:lstStyle/>
          <a:p>
            <a:pPr>
              <a:spcBef>
                <a:spcPts val="1200"/>
              </a:spcBef>
              <a:buClr>
                <a:schemeClr val="tx2"/>
              </a:buClr>
            </a:pPr>
            <a:r>
              <a:rPr lang="en-US" sz="1600" b="1" dirty="0">
                <a:solidFill>
                  <a:schemeClr val="tx1">
                    <a:lumMod val="75000"/>
                    <a:lumOff val="25000"/>
                  </a:schemeClr>
                </a:solidFill>
                <a:cs typeface="Segoe UI" panose="020B0502040204020203" pitchFamily="34" charset="0"/>
              </a:rPr>
              <a:t>ISCD’s implementation as SSIS ran out of memory</a:t>
            </a:r>
          </a:p>
          <a:p>
            <a:endParaRPr lang="en-US" sz="1600" b="1" dirty="0">
              <a:solidFill>
                <a:schemeClr val="tx1">
                  <a:lumMod val="75000"/>
                  <a:lumOff val="25000"/>
                </a:schemeClr>
              </a:solidFill>
              <a:cs typeface="Segoe UI" panose="020B0502040204020203" pitchFamily="34" charset="0"/>
            </a:endParaRPr>
          </a:p>
        </p:txBody>
      </p:sp>
      <p:sp>
        <p:nvSpPr>
          <p:cNvPr id="23" name="Rectangle: Rounded Corners 22">
            <a:extLst>
              <a:ext uri="{FF2B5EF4-FFF2-40B4-BE49-F238E27FC236}">
                <a16:creationId xmlns:a16="http://schemas.microsoft.com/office/drawing/2014/main" id="{863E735A-BDB2-4118-8D46-B469A481D439}"/>
              </a:ext>
            </a:extLst>
          </p:cNvPr>
          <p:cNvSpPr/>
          <p:nvPr/>
        </p:nvSpPr>
        <p:spPr>
          <a:xfrm rot="16200000">
            <a:off x="254514" y="5165890"/>
            <a:ext cx="1324426"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mj-lt"/>
              </a:rPr>
              <a:t>SSIS</a:t>
            </a:r>
          </a:p>
        </p:txBody>
      </p:sp>
      <p:sp>
        <p:nvSpPr>
          <p:cNvPr id="24" name="Rectangle 23">
            <a:extLst>
              <a:ext uri="{FF2B5EF4-FFF2-40B4-BE49-F238E27FC236}">
                <a16:creationId xmlns:a16="http://schemas.microsoft.com/office/drawing/2014/main" id="{DA1A493B-8ABA-417C-931F-894D90B469A3}"/>
              </a:ext>
            </a:extLst>
          </p:cNvPr>
          <p:cNvSpPr/>
          <p:nvPr/>
        </p:nvSpPr>
        <p:spPr>
          <a:xfrm>
            <a:off x="6638903" y="2456318"/>
            <a:ext cx="4584259" cy="646331"/>
          </a:xfrm>
          <a:prstGeom prst="rect">
            <a:avLst/>
          </a:prstGeom>
        </p:spPr>
        <p:txBody>
          <a:bodyPr wrap="square" lIns="0" tIns="0" rIns="0" bIns="0" anchor="t">
            <a:spAutoFit/>
          </a:bodyPr>
          <a:lstStyle/>
          <a:p>
            <a:pPr algn="just">
              <a:spcBef>
                <a:spcPts val="1200"/>
              </a:spcBef>
              <a:buClr>
                <a:schemeClr val="tx2"/>
              </a:buClr>
            </a:pPr>
            <a:r>
              <a:rPr lang="en-US" sz="1400" b="1" dirty="0">
                <a:solidFill>
                  <a:schemeClr val="tx1">
                    <a:lumMod val="75000"/>
                    <a:lumOff val="25000"/>
                  </a:schemeClr>
                </a:solidFill>
                <a:cs typeface="Segoe UI" panose="020B0502040204020203" pitchFamily="34" charset="0"/>
              </a:rPr>
              <a:t>We mapped the Haversine Formula which find the closes Zip Code for each Latitude and Longitude by miles for each row into an SQL Stored Procedure that runs in under 10 seconds</a:t>
            </a:r>
            <a:endParaRPr lang="en-US" sz="1400" dirty="0">
              <a:solidFill>
                <a:schemeClr val="tx1">
                  <a:lumMod val="75000"/>
                  <a:lumOff val="25000"/>
                </a:schemeClr>
              </a:solidFill>
              <a:cs typeface="Segoe UI" panose="020B0502040204020203" pitchFamily="34" charset="0"/>
            </a:endParaRPr>
          </a:p>
        </p:txBody>
      </p:sp>
      <p:sp>
        <p:nvSpPr>
          <p:cNvPr id="29" name="Rectangle 28">
            <a:extLst>
              <a:ext uri="{FF2B5EF4-FFF2-40B4-BE49-F238E27FC236}">
                <a16:creationId xmlns:a16="http://schemas.microsoft.com/office/drawing/2014/main" id="{D283EB73-A187-41D7-84D8-F0A52ACAD1E1}"/>
              </a:ext>
            </a:extLst>
          </p:cNvPr>
          <p:cNvSpPr/>
          <p:nvPr/>
        </p:nvSpPr>
        <p:spPr>
          <a:xfrm>
            <a:off x="6638903" y="3666129"/>
            <a:ext cx="4584259" cy="1077218"/>
          </a:xfrm>
          <a:prstGeom prst="rect">
            <a:avLst/>
          </a:prstGeom>
        </p:spPr>
        <p:txBody>
          <a:bodyPr wrap="square" lIns="0" tIns="0" rIns="0" bIns="0" anchor="t">
            <a:spAutoFit/>
          </a:bodyPr>
          <a:lstStyle/>
          <a:p>
            <a:pPr algn="just">
              <a:spcBef>
                <a:spcPts val="1200"/>
              </a:spcBef>
              <a:buClr>
                <a:schemeClr val="tx2"/>
              </a:buClr>
            </a:pPr>
            <a:r>
              <a:rPr lang="en-US" sz="1400" b="1" dirty="0">
                <a:solidFill>
                  <a:schemeClr val="tx1">
                    <a:lumMod val="75000"/>
                    <a:lumOff val="25000"/>
                  </a:schemeClr>
                </a:solidFill>
                <a:cs typeface="Segoe UI" panose="020B0502040204020203" pitchFamily="34" charset="0"/>
              </a:rPr>
              <a:t>After loading the Normalized dimensional data into the data warehouse, we created an R Script that is invoked using a .bat executable that connects to the database and pivots each row using the Primary key into component rows for each coordinate</a:t>
            </a:r>
          </a:p>
        </p:txBody>
      </p:sp>
      <p:sp>
        <p:nvSpPr>
          <p:cNvPr id="31" name="Rectangle 30">
            <a:extLst>
              <a:ext uri="{FF2B5EF4-FFF2-40B4-BE49-F238E27FC236}">
                <a16:creationId xmlns:a16="http://schemas.microsoft.com/office/drawing/2014/main" id="{FCDDBFC3-983B-4F70-966E-2AA7225DDDB5}"/>
              </a:ext>
            </a:extLst>
          </p:cNvPr>
          <p:cNvSpPr/>
          <p:nvPr/>
        </p:nvSpPr>
        <p:spPr>
          <a:xfrm>
            <a:off x="6638903" y="5079552"/>
            <a:ext cx="4584259" cy="861774"/>
          </a:xfrm>
          <a:prstGeom prst="rect">
            <a:avLst/>
          </a:prstGeom>
        </p:spPr>
        <p:txBody>
          <a:bodyPr wrap="square" lIns="0" tIns="0" rIns="0" bIns="0" anchor="t">
            <a:spAutoFit/>
          </a:bodyPr>
          <a:lstStyle/>
          <a:p>
            <a:pPr algn="just">
              <a:spcBef>
                <a:spcPts val="1200"/>
              </a:spcBef>
              <a:buClr>
                <a:schemeClr val="tx2"/>
              </a:buClr>
            </a:pPr>
            <a:r>
              <a:rPr lang="en-US" sz="1400" b="1" dirty="0">
                <a:solidFill>
                  <a:schemeClr val="tx1">
                    <a:lumMod val="75000"/>
                    <a:lumOff val="25000"/>
                  </a:schemeClr>
                </a:solidFill>
                <a:cs typeface="Segoe UI" panose="020B0502040204020203" pitchFamily="34" charset="0"/>
              </a:rPr>
              <a:t>After researching how to efficiently use the parallel processing capabilities in SSIS we were able to club the Initial Run, Incremental Run and Error Handling all into one seamlessly running package</a:t>
            </a:r>
          </a:p>
        </p:txBody>
      </p:sp>
    </p:spTree>
    <p:extLst>
      <p:ext uri="{BB962C8B-B14F-4D97-AF65-F5344CB8AC3E}">
        <p14:creationId xmlns:p14="http://schemas.microsoft.com/office/powerpoint/2010/main" val="727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1098584648"/>
              </p:ext>
            </p:extLst>
          </p:nvPr>
        </p:nvGraphicFramePr>
        <p:xfrm>
          <a:off x="522777" y="1269846"/>
          <a:ext cx="6551476" cy="460968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119382" y="1362338"/>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SSIS Run Time Analysis </a:t>
            </a:r>
          </a:p>
        </p:txBody>
      </p:sp>
      <p:sp>
        <p:nvSpPr>
          <p:cNvPr id="12" name="Rectangle 11">
            <a:extLst>
              <a:ext uri="{FF2B5EF4-FFF2-40B4-BE49-F238E27FC236}">
                <a16:creationId xmlns:a16="http://schemas.microsoft.com/office/drawing/2014/main" id="{690C1A7A-78BB-48B4-B5CE-2B9C34E5E67B}"/>
              </a:ext>
            </a:extLst>
          </p:cNvPr>
          <p:cNvSpPr/>
          <p:nvPr/>
        </p:nvSpPr>
        <p:spPr>
          <a:xfrm>
            <a:off x="9510172" y="4276784"/>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R script Analysis</a:t>
            </a:r>
          </a:p>
        </p:txBody>
      </p:sp>
      <p:sp>
        <p:nvSpPr>
          <p:cNvPr id="13" name="Rectangle 12">
            <a:extLst>
              <a:ext uri="{FF2B5EF4-FFF2-40B4-BE49-F238E27FC236}">
                <a16:creationId xmlns:a16="http://schemas.microsoft.com/office/drawing/2014/main" id="{53CF038C-66AF-4E81-9068-703EC0088620}"/>
              </a:ext>
            </a:extLst>
          </p:cNvPr>
          <p:cNvSpPr/>
          <p:nvPr/>
        </p:nvSpPr>
        <p:spPr>
          <a:xfrm>
            <a:off x="7181294" y="5787095"/>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SQL Analysis</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7942548" y="1051988"/>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8031676" y="5356949"/>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10388796" y="3887531"/>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6" name="Rectangle 25">
            <a:extLst>
              <a:ext uri="{FF2B5EF4-FFF2-40B4-BE49-F238E27FC236}">
                <a16:creationId xmlns:a16="http://schemas.microsoft.com/office/drawing/2014/main" id="{4A282607-52CE-4E1B-B091-8718D95709C5}"/>
              </a:ext>
            </a:extLst>
          </p:cNvPr>
          <p:cNvSpPr/>
          <p:nvPr/>
        </p:nvSpPr>
        <p:spPr>
          <a:xfrm>
            <a:off x="10190385" y="1398562"/>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Staging</a:t>
            </a:r>
          </a:p>
        </p:txBody>
      </p:sp>
      <p:sp>
        <p:nvSpPr>
          <p:cNvPr id="27" name="Freeform 931" descr="Icon of line chart.">
            <a:extLst>
              <a:ext uri="{FF2B5EF4-FFF2-40B4-BE49-F238E27FC236}">
                <a16:creationId xmlns:a16="http://schemas.microsoft.com/office/drawing/2014/main" id="{925EE2CF-C8D6-4B29-887D-2FA7E6A489F0}"/>
              </a:ext>
            </a:extLst>
          </p:cNvPr>
          <p:cNvSpPr>
            <a:spLocks noEditPoints="1"/>
          </p:cNvSpPr>
          <p:nvPr/>
        </p:nvSpPr>
        <p:spPr bwMode="auto">
          <a:xfrm>
            <a:off x="9313011" y="98409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Rectangle 27">
            <a:extLst>
              <a:ext uri="{FF2B5EF4-FFF2-40B4-BE49-F238E27FC236}">
                <a16:creationId xmlns:a16="http://schemas.microsoft.com/office/drawing/2014/main" id="{9F0506AC-F732-456C-B043-71743D4E72FD}"/>
              </a:ext>
            </a:extLst>
          </p:cNvPr>
          <p:cNvSpPr/>
          <p:nvPr/>
        </p:nvSpPr>
        <p:spPr>
          <a:xfrm>
            <a:off x="8715576" y="1357312"/>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Pre-Staging</a:t>
            </a:r>
          </a:p>
        </p:txBody>
      </p:sp>
      <p:sp>
        <p:nvSpPr>
          <p:cNvPr id="29" name="Freeform 931" descr="Icon of line chart.">
            <a:extLst>
              <a:ext uri="{FF2B5EF4-FFF2-40B4-BE49-F238E27FC236}">
                <a16:creationId xmlns:a16="http://schemas.microsoft.com/office/drawing/2014/main" id="{DDDDFB1C-B802-4410-A54C-2BAE0ADC2841}"/>
              </a:ext>
            </a:extLst>
          </p:cNvPr>
          <p:cNvSpPr>
            <a:spLocks noEditPoints="1"/>
          </p:cNvSpPr>
          <p:nvPr/>
        </p:nvSpPr>
        <p:spPr bwMode="auto">
          <a:xfrm>
            <a:off x="10983616" y="1001150"/>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4F308EA2-D3C7-4D10-B664-FA1A90130B79}"/>
              </a:ext>
            </a:extLst>
          </p:cNvPr>
          <p:cNvSpPr/>
          <p:nvPr/>
        </p:nvSpPr>
        <p:spPr>
          <a:xfrm>
            <a:off x="9153851" y="2359057"/>
            <a:ext cx="890348"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Archival</a:t>
            </a:r>
          </a:p>
        </p:txBody>
      </p:sp>
      <p:sp>
        <p:nvSpPr>
          <p:cNvPr id="31" name="Freeform 931" descr="Icon of line chart.">
            <a:extLst>
              <a:ext uri="{FF2B5EF4-FFF2-40B4-BE49-F238E27FC236}">
                <a16:creationId xmlns:a16="http://schemas.microsoft.com/office/drawing/2014/main" id="{FDFB74C1-977C-4151-B46D-22B944076CF0}"/>
              </a:ext>
            </a:extLst>
          </p:cNvPr>
          <p:cNvSpPr>
            <a:spLocks noEditPoints="1"/>
          </p:cNvSpPr>
          <p:nvPr/>
        </p:nvSpPr>
        <p:spPr bwMode="auto">
          <a:xfrm>
            <a:off x="9391425" y="197427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Rectangle 31">
            <a:extLst>
              <a:ext uri="{FF2B5EF4-FFF2-40B4-BE49-F238E27FC236}">
                <a16:creationId xmlns:a16="http://schemas.microsoft.com/office/drawing/2014/main" id="{3EB5DAAE-CD97-46B7-A361-A401A55987C3}"/>
              </a:ext>
            </a:extLst>
          </p:cNvPr>
          <p:cNvSpPr/>
          <p:nvPr/>
        </p:nvSpPr>
        <p:spPr>
          <a:xfrm>
            <a:off x="10484272" y="2327978"/>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Error Handling</a:t>
            </a:r>
          </a:p>
        </p:txBody>
      </p:sp>
      <p:sp>
        <p:nvSpPr>
          <p:cNvPr id="33" name="Freeform 931" descr="Icon of line chart.">
            <a:extLst>
              <a:ext uri="{FF2B5EF4-FFF2-40B4-BE49-F238E27FC236}">
                <a16:creationId xmlns:a16="http://schemas.microsoft.com/office/drawing/2014/main" id="{BAA2408F-EC04-4B88-A19F-D0D2443C0B06}"/>
              </a:ext>
            </a:extLst>
          </p:cNvPr>
          <p:cNvSpPr>
            <a:spLocks noEditPoints="1"/>
          </p:cNvSpPr>
          <p:nvPr/>
        </p:nvSpPr>
        <p:spPr bwMode="auto">
          <a:xfrm>
            <a:off x="11040580" y="1976851"/>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Rectangle 33">
            <a:extLst>
              <a:ext uri="{FF2B5EF4-FFF2-40B4-BE49-F238E27FC236}">
                <a16:creationId xmlns:a16="http://schemas.microsoft.com/office/drawing/2014/main" id="{D6EF8DBE-CA81-4197-B15E-91054F222C01}"/>
              </a:ext>
            </a:extLst>
          </p:cNvPr>
          <p:cNvSpPr/>
          <p:nvPr/>
        </p:nvSpPr>
        <p:spPr>
          <a:xfrm>
            <a:off x="9254452" y="3211604"/>
            <a:ext cx="610005"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SCD</a:t>
            </a:r>
          </a:p>
        </p:txBody>
      </p:sp>
      <p:sp>
        <p:nvSpPr>
          <p:cNvPr id="35" name="Freeform 931" descr="Icon of line chart.">
            <a:extLst>
              <a:ext uri="{FF2B5EF4-FFF2-40B4-BE49-F238E27FC236}">
                <a16:creationId xmlns:a16="http://schemas.microsoft.com/office/drawing/2014/main" id="{C382F718-39CE-4141-B6FB-E569B0559648}"/>
              </a:ext>
            </a:extLst>
          </p:cNvPr>
          <p:cNvSpPr>
            <a:spLocks noEditPoints="1"/>
          </p:cNvSpPr>
          <p:nvPr/>
        </p:nvSpPr>
        <p:spPr bwMode="auto">
          <a:xfrm>
            <a:off x="9425473" y="2906267"/>
            <a:ext cx="221597" cy="210001"/>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Rectangle 35">
            <a:extLst>
              <a:ext uri="{FF2B5EF4-FFF2-40B4-BE49-F238E27FC236}">
                <a16:creationId xmlns:a16="http://schemas.microsoft.com/office/drawing/2014/main" id="{A962FA31-6B60-432A-89B8-50DBADB250B2}"/>
              </a:ext>
            </a:extLst>
          </p:cNvPr>
          <p:cNvSpPr/>
          <p:nvPr/>
        </p:nvSpPr>
        <p:spPr>
          <a:xfrm>
            <a:off x="10484272" y="3273169"/>
            <a:ext cx="2024612"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Main Table Insertion</a:t>
            </a:r>
          </a:p>
        </p:txBody>
      </p:sp>
      <p:sp>
        <p:nvSpPr>
          <p:cNvPr id="37" name="Freeform 931" descr="Icon of line chart.">
            <a:extLst>
              <a:ext uri="{FF2B5EF4-FFF2-40B4-BE49-F238E27FC236}">
                <a16:creationId xmlns:a16="http://schemas.microsoft.com/office/drawing/2014/main" id="{C53DEDF2-36AA-42F3-AC82-C4AFCAC3183C}"/>
              </a:ext>
            </a:extLst>
          </p:cNvPr>
          <p:cNvSpPr>
            <a:spLocks noEditPoints="1"/>
          </p:cNvSpPr>
          <p:nvPr/>
        </p:nvSpPr>
        <p:spPr bwMode="auto">
          <a:xfrm>
            <a:off x="11061084" y="2887449"/>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Rectangle 37">
            <a:extLst>
              <a:ext uri="{FF2B5EF4-FFF2-40B4-BE49-F238E27FC236}">
                <a16:creationId xmlns:a16="http://schemas.microsoft.com/office/drawing/2014/main" id="{57D8994B-6CAD-4447-BD41-C23FBF177764}"/>
              </a:ext>
            </a:extLst>
          </p:cNvPr>
          <p:cNvSpPr/>
          <p:nvPr/>
        </p:nvSpPr>
        <p:spPr>
          <a:xfrm>
            <a:off x="8226500" y="1111920"/>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4.59 min</a:t>
            </a:r>
          </a:p>
        </p:txBody>
      </p:sp>
      <p:sp>
        <p:nvSpPr>
          <p:cNvPr id="39" name="Rectangle 38">
            <a:extLst>
              <a:ext uri="{FF2B5EF4-FFF2-40B4-BE49-F238E27FC236}">
                <a16:creationId xmlns:a16="http://schemas.microsoft.com/office/drawing/2014/main" id="{155D03D3-4AB9-4FEE-BD64-45E75F989FD1}"/>
              </a:ext>
            </a:extLst>
          </p:cNvPr>
          <p:cNvSpPr/>
          <p:nvPr/>
        </p:nvSpPr>
        <p:spPr>
          <a:xfrm>
            <a:off x="9588711" y="1115996"/>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40 sec</a:t>
            </a:r>
          </a:p>
        </p:txBody>
      </p:sp>
      <p:sp>
        <p:nvSpPr>
          <p:cNvPr id="40" name="Rectangle 39">
            <a:extLst>
              <a:ext uri="{FF2B5EF4-FFF2-40B4-BE49-F238E27FC236}">
                <a16:creationId xmlns:a16="http://schemas.microsoft.com/office/drawing/2014/main" id="{3433EDCD-E032-480E-93B5-7AA474792D34}"/>
              </a:ext>
            </a:extLst>
          </p:cNvPr>
          <p:cNvSpPr/>
          <p:nvPr/>
        </p:nvSpPr>
        <p:spPr>
          <a:xfrm>
            <a:off x="11119999" y="1139706"/>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40 sec</a:t>
            </a:r>
          </a:p>
        </p:txBody>
      </p:sp>
      <p:sp>
        <p:nvSpPr>
          <p:cNvPr id="41" name="Rectangle 40">
            <a:extLst>
              <a:ext uri="{FF2B5EF4-FFF2-40B4-BE49-F238E27FC236}">
                <a16:creationId xmlns:a16="http://schemas.microsoft.com/office/drawing/2014/main" id="{20BECA56-93E5-4BE6-A3BB-7B196D1BBAFB}"/>
              </a:ext>
            </a:extLst>
          </p:cNvPr>
          <p:cNvSpPr/>
          <p:nvPr/>
        </p:nvSpPr>
        <p:spPr>
          <a:xfrm>
            <a:off x="11186731" y="2031183"/>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50 sec</a:t>
            </a:r>
          </a:p>
        </p:txBody>
      </p:sp>
      <p:sp>
        <p:nvSpPr>
          <p:cNvPr id="42" name="Rectangle 41">
            <a:extLst>
              <a:ext uri="{FF2B5EF4-FFF2-40B4-BE49-F238E27FC236}">
                <a16:creationId xmlns:a16="http://schemas.microsoft.com/office/drawing/2014/main" id="{DC61D6E7-132C-4BE0-BC5A-848A303CF153}"/>
              </a:ext>
            </a:extLst>
          </p:cNvPr>
          <p:cNvSpPr/>
          <p:nvPr/>
        </p:nvSpPr>
        <p:spPr>
          <a:xfrm>
            <a:off x="9638515" y="2968623"/>
            <a:ext cx="811367"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2.50 min</a:t>
            </a:r>
          </a:p>
        </p:txBody>
      </p:sp>
      <p:sp>
        <p:nvSpPr>
          <p:cNvPr id="43" name="Rectangle 42">
            <a:extLst>
              <a:ext uri="{FF2B5EF4-FFF2-40B4-BE49-F238E27FC236}">
                <a16:creationId xmlns:a16="http://schemas.microsoft.com/office/drawing/2014/main" id="{49865B50-729A-478C-BDAD-B13647DE53E0}"/>
              </a:ext>
            </a:extLst>
          </p:cNvPr>
          <p:cNvSpPr/>
          <p:nvPr/>
        </p:nvSpPr>
        <p:spPr>
          <a:xfrm>
            <a:off x="9510172" y="2116076"/>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43 sec</a:t>
            </a:r>
          </a:p>
        </p:txBody>
      </p:sp>
      <p:sp>
        <p:nvSpPr>
          <p:cNvPr id="44" name="Rectangle 43">
            <a:extLst>
              <a:ext uri="{FF2B5EF4-FFF2-40B4-BE49-F238E27FC236}">
                <a16:creationId xmlns:a16="http://schemas.microsoft.com/office/drawing/2014/main" id="{2EAAC6A6-66FA-4CFB-A1CC-5CBC9DEF7D68}"/>
              </a:ext>
            </a:extLst>
          </p:cNvPr>
          <p:cNvSpPr/>
          <p:nvPr/>
        </p:nvSpPr>
        <p:spPr>
          <a:xfrm>
            <a:off x="11280159" y="2972781"/>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1.50 min</a:t>
            </a:r>
          </a:p>
        </p:txBody>
      </p:sp>
      <p:sp>
        <p:nvSpPr>
          <p:cNvPr id="45" name="Rectangle 44">
            <a:extLst>
              <a:ext uri="{FF2B5EF4-FFF2-40B4-BE49-F238E27FC236}">
                <a16:creationId xmlns:a16="http://schemas.microsoft.com/office/drawing/2014/main" id="{9835E4CD-6CBB-4438-AEEC-6BD2CEBC3CCF}"/>
              </a:ext>
            </a:extLst>
          </p:cNvPr>
          <p:cNvSpPr/>
          <p:nvPr/>
        </p:nvSpPr>
        <p:spPr>
          <a:xfrm>
            <a:off x="10615906" y="3970174"/>
            <a:ext cx="802133" cy="223394"/>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35 sec</a:t>
            </a:r>
          </a:p>
        </p:txBody>
      </p:sp>
      <p:sp>
        <p:nvSpPr>
          <p:cNvPr id="2" name="TextBox 1">
            <a:extLst>
              <a:ext uri="{FF2B5EF4-FFF2-40B4-BE49-F238E27FC236}">
                <a16:creationId xmlns:a16="http://schemas.microsoft.com/office/drawing/2014/main" id="{E2E8EA32-D0E6-437A-AA26-4E243D2EB4CB}"/>
              </a:ext>
            </a:extLst>
          </p:cNvPr>
          <p:cNvSpPr txBox="1"/>
          <p:nvPr/>
        </p:nvSpPr>
        <p:spPr>
          <a:xfrm>
            <a:off x="7665794" y="1931410"/>
            <a:ext cx="944489" cy="369332"/>
          </a:xfrm>
          <a:prstGeom prst="rect">
            <a:avLst/>
          </a:prstGeom>
          <a:noFill/>
        </p:spPr>
        <p:txBody>
          <a:bodyPr wrap="none" rtlCol="0">
            <a:spAutoFit/>
          </a:bodyPr>
          <a:lstStyle/>
          <a:p>
            <a:r>
              <a:rPr lang="en-US" dirty="0"/>
              <a:t>700,000</a:t>
            </a:r>
          </a:p>
        </p:txBody>
      </p:sp>
      <p:sp>
        <p:nvSpPr>
          <p:cNvPr id="3" name="TextBox 2">
            <a:extLst>
              <a:ext uri="{FF2B5EF4-FFF2-40B4-BE49-F238E27FC236}">
                <a16:creationId xmlns:a16="http://schemas.microsoft.com/office/drawing/2014/main" id="{AEC52404-7EA9-4F8A-89C1-AB252B95BC49}"/>
              </a:ext>
            </a:extLst>
          </p:cNvPr>
          <p:cNvSpPr txBox="1"/>
          <p:nvPr/>
        </p:nvSpPr>
        <p:spPr>
          <a:xfrm>
            <a:off x="7774797" y="2355269"/>
            <a:ext cx="726481" cy="369332"/>
          </a:xfrm>
          <a:prstGeom prst="rect">
            <a:avLst/>
          </a:prstGeom>
          <a:noFill/>
        </p:spPr>
        <p:txBody>
          <a:bodyPr wrap="none" rtlCol="0">
            <a:spAutoFit/>
          </a:bodyPr>
          <a:lstStyle/>
          <a:p>
            <a:r>
              <a:rPr lang="en-US" dirty="0"/>
              <a:t>7 Min</a:t>
            </a:r>
          </a:p>
        </p:txBody>
      </p:sp>
    </p:spTree>
    <p:extLst>
      <p:ext uri="{BB962C8B-B14F-4D97-AF65-F5344CB8AC3E}">
        <p14:creationId xmlns:p14="http://schemas.microsoft.com/office/powerpoint/2010/main" val="10617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sp>
        <p:nvSpPr>
          <p:cNvPr id="90" name="Rectangle 89">
            <a:extLst>
              <a:ext uri="{FF2B5EF4-FFF2-40B4-BE49-F238E27FC236}">
                <a16:creationId xmlns:a16="http://schemas.microsoft.com/office/drawing/2014/main" id="{79B46693-ED1F-429F-9B11-2794939E3B99}"/>
              </a:ext>
            </a:extLst>
          </p:cNvPr>
          <p:cNvSpPr/>
          <p:nvPr/>
        </p:nvSpPr>
        <p:spPr>
          <a:xfrm>
            <a:off x="6614715"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B7A09"/>
            </a:gs>
            <a:gs pos="100000">
              <a:srgbClr val="0D8295">
                <a:lumMod val="77000"/>
              </a:srgb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3B0B-98A7-4040-88E7-EDE94FB85FCA}"/>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5600" kern="1200" dirty="0">
                <a:solidFill>
                  <a:schemeClr val="bg1"/>
                </a:solidFill>
                <a:latin typeface="+mj-lt"/>
                <a:ea typeface="+mj-ea"/>
                <a:cs typeface="+mj-cs"/>
              </a:rPr>
              <a:t>Team Members</a:t>
            </a:r>
          </a:p>
        </p:txBody>
      </p:sp>
      <p:pic>
        <p:nvPicPr>
          <p:cNvPr id="1026" name="Picture 2">
            <a:extLst>
              <a:ext uri="{FF2B5EF4-FFF2-40B4-BE49-F238E27FC236}">
                <a16:creationId xmlns:a16="http://schemas.microsoft.com/office/drawing/2014/main" id="{F15D1A7A-76F1-47C9-8E6A-852AE254611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4139" b="89987" l="9125" r="91750">
                        <a14:foregroundMark x1="36250" y1="21896" x2="26625" y2="41923"/>
                        <a14:foregroundMark x1="26625" y1="41923" x2="26250" y2="53138"/>
                        <a14:foregroundMark x1="60625" y1="22163" x2="71250" y2="31909"/>
                        <a14:foregroundMark x1="71250" y1="31909" x2="76500" y2="54072"/>
                        <a14:foregroundMark x1="53375" y1="47263" x2="55125" y2="69426"/>
                        <a14:foregroundMark x1="46000" y1="54339" x2="49000" y2="63151"/>
                        <a14:foregroundMark x1="68500" y1="57677" x2="64250" y2="57677"/>
                        <a14:foregroundMark x1="53875" y1="10814" x2="69250" y2="14820"/>
                        <a14:foregroundMark x1="69250" y1="14820" x2="81625" y2="25100"/>
                        <a14:foregroundMark x1="81625" y1="25100" x2="85375" y2="58478"/>
                        <a14:foregroundMark x1="85375" y1="58478" x2="82625" y2="73164"/>
                        <a14:foregroundMark x1="82625" y1="73164" x2="71125" y2="84246"/>
                        <a14:foregroundMark x1="71125" y1="84246" x2="42875" y2="91322"/>
                        <a14:foregroundMark x1="42875" y1="91322" x2="18875" y2="72363"/>
                        <a14:foregroundMark x1="18875" y1="72363" x2="15250" y2="57543"/>
                        <a14:foregroundMark x1="15250" y1="57543" x2="15500" y2="42056"/>
                        <a14:foregroundMark x1="15500" y1="42056" x2="23625" y2="25634"/>
                        <a14:foregroundMark x1="23625" y1="25634" x2="33875" y2="15087"/>
                        <a14:foregroundMark x1="33875" y1="15087" x2="47625" y2="9479"/>
                        <a14:foregroundMark x1="47625" y1="9479" x2="54500" y2="9746"/>
                        <a14:foregroundMark x1="59750" y1="8144" x2="44750" y2="7477"/>
                        <a14:foregroundMark x1="44750" y1="7477" x2="39625" y2="8812"/>
                        <a14:foregroundMark x1="51250" y1="4272" x2="51250" y2="4272"/>
                        <a14:foregroundMark x1="91750" y1="43658" x2="91750" y2="43658"/>
                        <a14:foregroundMark x1="54875" y1="43658" x2="54875" y2="43658"/>
                        <a14:foregroundMark x1="9125" y1="47530" x2="9125" y2="47530"/>
                      </a14:backgroundRemoval>
                    </a14:imgEffect>
                  </a14:imgLayer>
                </a14:imgProps>
              </a:ext>
              <a:ext uri="{28A0092B-C50C-407E-A947-70E740481C1C}">
                <a14:useLocalDpi xmlns:a14="http://schemas.microsoft.com/office/drawing/2010/main" val="0"/>
              </a:ext>
            </a:extLst>
          </a:blip>
          <a:srcRect l="13749" r="16000" b="-3"/>
          <a:stretch/>
        </p:blipFill>
        <p:spPr bwMode="auto">
          <a:xfrm>
            <a:off x="-4" y="10"/>
            <a:ext cx="2952750" cy="3940619"/>
          </a:xfrm>
          <a:custGeom>
            <a:avLst/>
            <a:gdLst/>
            <a:ahLst/>
            <a:cxnLst/>
            <a:rect l="l" t="t" r="r" b="b"/>
            <a:pathLst>
              <a:path w="2952750" h="3940629">
                <a:moveTo>
                  <a:pt x="0" y="0"/>
                </a:moveTo>
                <a:lnTo>
                  <a:pt x="2952750" y="0"/>
                </a:lnTo>
                <a:lnTo>
                  <a:pt x="2952749" y="3847994"/>
                </a:lnTo>
                <a:lnTo>
                  <a:pt x="0" y="3940629"/>
                </a:lnTo>
                <a:close/>
              </a:path>
            </a:pathLst>
          </a:cu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76F64E00-E614-4E08-8FCD-6EC25D6126A3}"/>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6795" b="94535" l="4648" r="95052">
                        <a14:foregroundMark x1="15292" y1="28804" x2="15292" y2="28804"/>
                        <a14:foregroundMark x1="25937" y1="27917" x2="41679" y2="18021"/>
                        <a14:foregroundMark x1="67166" y1="11965" x2="34183" y2="10931"/>
                        <a14:foregroundMark x1="34183" y1="10931" x2="20840" y2="20975"/>
                        <a14:foregroundMark x1="20840" y1="20975" x2="13043" y2="35894"/>
                        <a14:foregroundMark x1="13043" y1="35894" x2="11094" y2="53176"/>
                        <a14:foregroundMark x1="11094" y1="53176" x2="16792" y2="67504"/>
                        <a14:foregroundMark x1="16792" y1="67504" x2="34333" y2="86263"/>
                        <a14:foregroundMark x1="34333" y1="86263" x2="47676" y2="93058"/>
                        <a14:foregroundMark x1="47676" y1="93058" x2="65367" y2="91285"/>
                        <a14:foregroundMark x1="65367" y1="91285" x2="79460" y2="84786"/>
                        <a14:foregroundMark x1="79460" y1="84786" x2="92204" y2="53767"/>
                        <a14:foregroundMark x1="92204" y1="53767" x2="90555" y2="35894"/>
                        <a14:foregroundMark x1="90555" y1="35894" x2="81109" y2="18316"/>
                        <a14:foregroundMark x1="81109" y1="18316" x2="65817" y2="11078"/>
                        <a14:foregroundMark x1="65817" y1="11078" x2="60420" y2="10783"/>
                        <a14:foregroundMark x1="61769" y1="7681" x2="46177" y2="6056"/>
                        <a14:foregroundMark x1="46177" y1="6056" x2="30885" y2="9749"/>
                        <a14:foregroundMark x1="30885" y1="9749" x2="17841" y2="18021"/>
                        <a14:foregroundMark x1="17841" y1="18021" x2="8096" y2="30724"/>
                        <a14:foregroundMark x1="8096" y1="30724" x2="5247" y2="45643"/>
                        <a14:foregroundMark x1="5247" y1="45643" x2="7046" y2="61300"/>
                        <a14:foregroundMark x1="7046" y1="61300" x2="26237" y2="88183"/>
                        <a14:foregroundMark x1="26237" y1="88183" x2="41079" y2="94830"/>
                        <a14:foregroundMark x1="41079" y1="94830" x2="53523" y2="94535"/>
                        <a14:foregroundMark x1="95352" y1="36780" x2="92954" y2="62186"/>
                        <a14:foregroundMark x1="61769" y1="6795" x2="39430" y2="6795"/>
                        <a14:foregroundMark x1="4948" y1="42393" x2="4648" y2="57903"/>
                        <a14:foregroundMark x1="4648" y1="57903" x2="6597" y2="62777"/>
                      </a14:backgroundRemoval>
                    </a14:imgEffect>
                  </a14:imgLayer>
                </a14:imgProps>
              </a:ext>
            </a:extLst>
          </a:blip>
          <a:srcRect l="6916" r="17576"/>
          <a:stretch/>
        </p:blipFill>
        <p:spPr>
          <a:xfrm>
            <a:off x="3143253" y="10"/>
            <a:ext cx="2857499" cy="3842008"/>
          </a:xfrm>
          <a:custGeom>
            <a:avLst/>
            <a:gdLst/>
            <a:ahLst/>
            <a:cxnLst/>
            <a:rect l="l" t="t" r="r" b="b"/>
            <a:pathLst>
              <a:path w="2857499" h="3842018">
                <a:moveTo>
                  <a:pt x="0" y="0"/>
                </a:moveTo>
                <a:lnTo>
                  <a:pt x="2857499" y="0"/>
                </a:lnTo>
                <a:lnTo>
                  <a:pt x="2857499" y="3799815"/>
                </a:lnTo>
                <a:lnTo>
                  <a:pt x="2408465" y="3766458"/>
                </a:lnTo>
                <a:lnTo>
                  <a:pt x="0" y="3842018"/>
                </a:lnTo>
                <a:close/>
              </a:path>
            </a:pathLst>
          </a:custGeom>
        </p:spPr>
      </p:pic>
      <p:pic>
        <p:nvPicPr>
          <p:cNvPr id="7" name="Picture 6">
            <a:extLst>
              <a:ext uri="{FF2B5EF4-FFF2-40B4-BE49-F238E27FC236}">
                <a16:creationId xmlns:a16="http://schemas.microsoft.com/office/drawing/2014/main" id="{71A8913F-469F-43A1-89B7-45EE8B60C240}"/>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9193" b="93274" l="8295" r="94240">
                        <a14:foregroundMark x1="52995" y1="9865" x2="52995" y2="9865"/>
                        <a14:foregroundMark x1="91935" y1="48655" x2="91935" y2="48655"/>
                        <a14:foregroundMark x1="94700" y1="51121" x2="94700" y2="51121"/>
                        <a14:foregroundMark x1="55530" y1="93274" x2="55530" y2="93274"/>
                        <a14:foregroundMark x1="8295" y1="55381" x2="8295" y2="55381"/>
                        <a14:foregroundMark x1="51613" y1="9193" x2="51613" y2="9193"/>
                      </a14:backgroundRemoval>
                    </a14:imgEffect>
                  </a14:imgLayer>
                </a14:imgProps>
              </a:ext>
            </a:extLst>
          </a:blip>
          <a:srcRect l="14153" r="12871" b="4"/>
          <a:stretch/>
        </p:blipFill>
        <p:spPr>
          <a:xfrm>
            <a:off x="6191251" y="10"/>
            <a:ext cx="2857499" cy="4026227"/>
          </a:xfrm>
          <a:custGeom>
            <a:avLst/>
            <a:gdLst/>
            <a:ahLst/>
            <a:cxnLst/>
            <a:rect l="l" t="t" r="r" b="b"/>
            <a:pathLst>
              <a:path w="2857499" h="4026237">
                <a:moveTo>
                  <a:pt x="0" y="0"/>
                </a:moveTo>
                <a:lnTo>
                  <a:pt x="2857499" y="0"/>
                </a:lnTo>
                <a:lnTo>
                  <a:pt x="2857499" y="4026237"/>
                </a:lnTo>
                <a:lnTo>
                  <a:pt x="0" y="3813966"/>
                </a:lnTo>
                <a:close/>
              </a:path>
            </a:pathLst>
          </a:custGeom>
        </p:spPr>
      </p:pic>
      <p:pic>
        <p:nvPicPr>
          <p:cNvPr id="9" name="Picture 8">
            <a:extLst>
              <a:ext uri="{FF2B5EF4-FFF2-40B4-BE49-F238E27FC236}">
                <a16:creationId xmlns:a16="http://schemas.microsoft.com/office/drawing/2014/main" id="{77662772-51ED-469D-B194-97A0FA622C6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5421" b="95888" l="6903" r="94030">
                        <a14:foregroundMark x1="41978" y1="8972" x2="27612" y2="19065"/>
                        <a14:foregroundMark x1="27612" y1="19065" x2="17724" y2="35327"/>
                        <a14:foregroundMark x1="17724" y1="35327" x2="14739" y2="50841"/>
                        <a14:foregroundMark x1="14739" y1="50841" x2="18284" y2="68037"/>
                        <a14:foregroundMark x1="18284" y1="68037" x2="32836" y2="81308"/>
                        <a14:foregroundMark x1="32836" y1="81308" x2="49813" y2="89159"/>
                        <a14:foregroundMark x1="49813" y1="6355" x2="63060" y2="9720"/>
                        <a14:foregroundMark x1="77052" y1="17570" x2="91045" y2="43738"/>
                        <a14:foregroundMark x1="91045" y1="43738" x2="91978" y2="52336"/>
                        <a14:foregroundMark x1="92910" y1="42804" x2="94216" y2="57570"/>
                        <a14:foregroundMark x1="94216" y1="57570" x2="91604" y2="62430"/>
                        <a14:foregroundMark x1="85448" y1="78318" x2="65112" y2="89346"/>
                        <a14:foregroundMark x1="72201" y1="86542" x2="42910" y2="91402"/>
                        <a14:foregroundMark x1="42910" y1="91402" x2="30224" y2="81869"/>
                        <a14:foregroundMark x1="30224" y1="81869" x2="20709" y2="68411"/>
                        <a14:foregroundMark x1="20709" y1="68411" x2="15672" y2="53458"/>
                        <a14:foregroundMark x1="15672" y1="53458" x2="16418" y2="23738"/>
                        <a14:foregroundMark x1="15299" y1="22804" x2="10448" y2="38505"/>
                        <a14:foregroundMark x1="10448" y1="38505" x2="11381" y2="53645"/>
                        <a14:foregroundMark x1="10821" y1="30841" x2="9515" y2="56262"/>
                        <a14:foregroundMark x1="10821" y1="32710" x2="10448" y2="44860"/>
                        <a14:foregroundMark x1="9142" y1="40000" x2="9142" y2="40000"/>
                        <a14:foregroundMark x1="9142" y1="40000" x2="9142" y2="40000"/>
                        <a14:foregroundMark x1="8582" y1="40374" x2="8582" y2="40374"/>
                        <a14:foregroundMark x1="7836" y1="44860" x2="7836" y2="44860"/>
                        <a14:foregroundMark x1="34142" y1="91402" x2="34142" y2="91402"/>
                        <a14:foregroundMark x1="33209" y1="91963" x2="33209" y2="91963"/>
                        <a14:foregroundMark x1="62127" y1="90654" x2="62127" y2="90654"/>
                        <a14:foregroundMark x1="65112" y1="91028" x2="65112" y2="91028"/>
                        <a14:foregroundMark x1="73881" y1="88785" x2="42351" y2="93645"/>
                        <a14:foregroundMark x1="42351" y1="93645" x2="31530" y2="91402"/>
                        <a14:foregroundMark x1="12127" y1="63738" x2="20336" y2="78692"/>
                        <a14:foregroundMark x1="20336" y1="78692" x2="36381" y2="85234"/>
                        <a14:foregroundMark x1="36381" y1="85234" x2="36381" y2="85234"/>
                        <a14:foregroundMark x1="12687" y1="71776" x2="25187" y2="84112"/>
                        <a14:foregroundMark x1="25187" y1="84112" x2="27425" y2="84860"/>
                        <a14:foregroundMark x1="27612" y1="88785" x2="31903" y2="91963"/>
                        <a14:foregroundMark x1="6903" y1="45421" x2="6903" y2="45421"/>
                        <a14:foregroundMark x1="69216" y1="8972" x2="69216" y2="8972"/>
                        <a14:foregroundMark x1="73507" y1="11963" x2="62873" y2="6168"/>
                        <a14:foregroundMark x1="63993" y1="7103" x2="73134" y2="11402"/>
                        <a14:foregroundMark x1="73134" y1="85234" x2="59888" y2="93271"/>
                        <a14:foregroundMark x1="59888" y1="93271" x2="45336" y2="94953"/>
                        <a14:foregroundMark x1="45336" y1="94953" x2="29851" y2="91776"/>
                        <a14:foregroundMark x1="29851" y1="91776" x2="28731" y2="90467"/>
                        <a14:foregroundMark x1="74440" y1="85794" x2="60634" y2="91963"/>
                        <a14:foregroundMark x1="60634" y1="91963" x2="36754" y2="90467"/>
                        <a14:foregroundMark x1="8582" y1="68224" x2="8582" y2="68224"/>
                        <a14:foregroundMark x1="85634" y1="77944" x2="76493" y2="85794"/>
                        <a14:foregroundMark x1="76493" y1="85794" x2="52239" y2="95514"/>
                        <a14:foregroundMark x1="52239" y1="95514" x2="39739" y2="95888"/>
                        <a14:foregroundMark x1="39739" y1="95888" x2="30597" y2="93271"/>
                        <a14:foregroundMark x1="70709" y1="90280" x2="58582" y2="93645"/>
                        <a14:foregroundMark x1="58582" y1="93645" x2="32276" y2="93458"/>
                        <a14:foregroundMark x1="32276" y1="93458" x2="24627" y2="88972"/>
                      </a14:backgroundRemoval>
                    </a14:imgEffect>
                  </a14:imgLayer>
                </a14:imgProps>
              </a:ext>
            </a:extLst>
          </a:blip>
          <a:srcRect l="15383" r="11882" b="-1"/>
          <a:stretch/>
        </p:blipFill>
        <p:spPr>
          <a:xfrm>
            <a:off x="9239249" y="10"/>
            <a:ext cx="2952751" cy="4049475"/>
          </a:xfrm>
          <a:custGeom>
            <a:avLst/>
            <a:gdLst/>
            <a:ahLst/>
            <a:cxnLst/>
            <a:rect l="l" t="t" r="r" b="b"/>
            <a:pathLst>
              <a:path w="2952751" h="4049485">
                <a:moveTo>
                  <a:pt x="0" y="0"/>
                </a:moveTo>
                <a:lnTo>
                  <a:pt x="2952751" y="0"/>
                </a:lnTo>
                <a:lnTo>
                  <a:pt x="2952750" y="3940629"/>
                </a:lnTo>
                <a:lnTo>
                  <a:pt x="122465" y="4049485"/>
                </a:lnTo>
                <a:lnTo>
                  <a:pt x="0" y="4040388"/>
                </a:lnTo>
                <a:close/>
              </a:path>
            </a:pathLst>
          </a:custGeom>
        </p:spPr>
      </p:pic>
      <p:sp>
        <p:nvSpPr>
          <p:cNvPr id="8" name="TextBox 7">
            <a:extLst>
              <a:ext uri="{FF2B5EF4-FFF2-40B4-BE49-F238E27FC236}">
                <a16:creationId xmlns:a16="http://schemas.microsoft.com/office/drawing/2014/main" id="{277319A0-B94A-42E0-91C7-A3A4B338480C}"/>
              </a:ext>
            </a:extLst>
          </p:cNvPr>
          <p:cNvSpPr txBox="1"/>
          <p:nvPr/>
        </p:nvSpPr>
        <p:spPr>
          <a:xfrm>
            <a:off x="498925" y="4105804"/>
            <a:ext cx="1947746" cy="157019"/>
          </a:xfrm>
          <a:prstGeom prst="rect">
            <a:avLst/>
          </a:prstGeom>
          <a:noFill/>
          <a:ln>
            <a:noFill/>
          </a:ln>
        </p:spPr>
        <p:txBody>
          <a:bodyPr wrap="square" rtlCol="0" anchor="ctr">
            <a:noAutofit/>
          </a:bodyPr>
          <a:lstStyle/>
          <a:p>
            <a:pPr algn="ctr">
              <a:spcAft>
                <a:spcPts val="600"/>
              </a:spcAft>
            </a:pPr>
            <a:r>
              <a:rPr lang="en-US" b="1" dirty="0">
                <a:solidFill>
                  <a:schemeClr val="bg1"/>
                </a:solidFill>
              </a:rPr>
              <a:t>Nitish</a:t>
            </a:r>
            <a:r>
              <a:rPr lang="en-US" sz="2000" dirty="0">
                <a:solidFill>
                  <a:schemeClr val="bg1"/>
                </a:solidFill>
              </a:rPr>
              <a:t> </a:t>
            </a:r>
            <a:r>
              <a:rPr lang="en-US" b="1" dirty="0">
                <a:solidFill>
                  <a:schemeClr val="bg1"/>
                </a:solidFill>
              </a:rPr>
              <a:t>Deshpande</a:t>
            </a:r>
          </a:p>
        </p:txBody>
      </p:sp>
      <p:sp>
        <p:nvSpPr>
          <p:cNvPr id="10" name="TextBox 9">
            <a:extLst>
              <a:ext uri="{FF2B5EF4-FFF2-40B4-BE49-F238E27FC236}">
                <a16:creationId xmlns:a16="http://schemas.microsoft.com/office/drawing/2014/main" id="{FCB89264-F1B4-479D-9273-672A7179650C}"/>
              </a:ext>
            </a:extLst>
          </p:cNvPr>
          <p:cNvSpPr txBox="1"/>
          <p:nvPr/>
        </p:nvSpPr>
        <p:spPr>
          <a:xfrm>
            <a:off x="3806146" y="4105805"/>
            <a:ext cx="1800225" cy="120178"/>
          </a:xfrm>
          <a:prstGeom prst="rect">
            <a:avLst/>
          </a:prstGeom>
          <a:noFill/>
          <a:ln>
            <a:noFill/>
          </a:ln>
        </p:spPr>
        <p:txBody>
          <a:bodyPr wrap="square" rtlCol="0" anchor="ctr">
            <a:noAutofit/>
          </a:bodyPr>
          <a:lstStyle/>
          <a:p>
            <a:pPr algn="ctr">
              <a:spcAft>
                <a:spcPts val="600"/>
              </a:spcAft>
            </a:pPr>
            <a:r>
              <a:rPr lang="en-US" b="1" dirty="0">
                <a:solidFill>
                  <a:schemeClr val="bg1"/>
                </a:solidFill>
              </a:rPr>
              <a:t>Pragya Singh</a:t>
            </a:r>
          </a:p>
        </p:txBody>
      </p:sp>
      <p:sp>
        <p:nvSpPr>
          <p:cNvPr id="12" name="TextBox 11">
            <a:extLst>
              <a:ext uri="{FF2B5EF4-FFF2-40B4-BE49-F238E27FC236}">
                <a16:creationId xmlns:a16="http://schemas.microsoft.com/office/drawing/2014/main" id="{DB6283FE-EB47-415A-8E94-2ACAD86706B9}"/>
              </a:ext>
            </a:extLst>
          </p:cNvPr>
          <p:cNvSpPr txBox="1"/>
          <p:nvPr/>
        </p:nvSpPr>
        <p:spPr>
          <a:xfrm>
            <a:off x="9647807" y="4142646"/>
            <a:ext cx="1800225" cy="120178"/>
          </a:xfrm>
          <a:prstGeom prst="rect">
            <a:avLst/>
          </a:prstGeom>
          <a:noFill/>
          <a:ln>
            <a:noFill/>
          </a:ln>
        </p:spPr>
        <p:txBody>
          <a:bodyPr wrap="square" rtlCol="0" anchor="ctr">
            <a:noAutofit/>
          </a:bodyPr>
          <a:lstStyle/>
          <a:p>
            <a:pPr algn="ctr">
              <a:spcAft>
                <a:spcPts val="600"/>
              </a:spcAft>
            </a:pPr>
            <a:r>
              <a:rPr lang="en-US" b="1" dirty="0">
                <a:solidFill>
                  <a:schemeClr val="bg1"/>
                </a:solidFill>
              </a:rPr>
              <a:t>Lekha Cheruku</a:t>
            </a:r>
          </a:p>
        </p:txBody>
      </p:sp>
      <p:sp>
        <p:nvSpPr>
          <p:cNvPr id="13" name="TextBox 12">
            <a:extLst>
              <a:ext uri="{FF2B5EF4-FFF2-40B4-BE49-F238E27FC236}">
                <a16:creationId xmlns:a16="http://schemas.microsoft.com/office/drawing/2014/main" id="{40209E13-EC27-4571-A838-3789F4D03386}"/>
              </a:ext>
            </a:extLst>
          </p:cNvPr>
          <p:cNvSpPr txBox="1"/>
          <p:nvPr/>
        </p:nvSpPr>
        <p:spPr>
          <a:xfrm>
            <a:off x="6688254" y="4114071"/>
            <a:ext cx="1947746" cy="111912"/>
          </a:xfrm>
          <a:prstGeom prst="rect">
            <a:avLst/>
          </a:prstGeom>
          <a:noFill/>
          <a:ln>
            <a:noFill/>
          </a:ln>
        </p:spPr>
        <p:txBody>
          <a:bodyPr wrap="square" rtlCol="0" anchor="ctr">
            <a:noAutofit/>
          </a:bodyPr>
          <a:lstStyle/>
          <a:p>
            <a:pPr algn="ctr">
              <a:spcAft>
                <a:spcPts val="600"/>
              </a:spcAft>
            </a:pPr>
            <a:r>
              <a:rPr lang="en-US" b="1" dirty="0">
                <a:solidFill>
                  <a:schemeClr val="bg1"/>
                </a:solidFill>
              </a:rPr>
              <a:t>Gaurav Manicketh</a:t>
            </a:r>
          </a:p>
        </p:txBody>
      </p:sp>
    </p:spTree>
    <p:extLst>
      <p:ext uri="{BB962C8B-B14F-4D97-AF65-F5344CB8AC3E}">
        <p14:creationId xmlns:p14="http://schemas.microsoft.com/office/powerpoint/2010/main" val="202305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6AA65D-9878-4360-A9BB-2B1638DAC21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C08C48F9-BE96-4436-85F8-89D075038F5C}"/>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About the Project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0" name="Straight Connector 9">
            <a:extLst>
              <a:ext uri="{FF2B5EF4-FFF2-40B4-BE49-F238E27FC236}">
                <a16:creationId xmlns:a16="http://schemas.microsoft.com/office/drawing/2014/main" id="{3F56028A-FF71-4F0A-B823-B901673CF6D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CA2CCC-6125-48B6-8989-FF8C6E8D870D}"/>
              </a:ext>
            </a:extLst>
          </p:cNvPr>
          <p:cNvSpPr txBox="1"/>
          <p:nvPr/>
        </p:nvSpPr>
        <p:spPr>
          <a:xfrm>
            <a:off x="10771574" y="30416"/>
            <a:ext cx="870751" cy="369332"/>
          </a:xfrm>
          <a:prstGeom prst="rect">
            <a:avLst/>
          </a:prstGeom>
          <a:noFill/>
        </p:spPr>
        <p:txBody>
          <a:bodyPr wrap="none" rtlCol="0">
            <a:spAutoFit/>
          </a:bodyPr>
          <a:lstStyle/>
          <a:p>
            <a:r>
              <a:rPr lang="en-US" dirty="0"/>
              <a:t>Gaurav</a:t>
            </a:r>
          </a:p>
        </p:txBody>
      </p:sp>
    </p:spTree>
    <p:extLst>
      <p:ext uri="{BB962C8B-B14F-4D97-AF65-F5344CB8AC3E}">
        <p14:creationId xmlns:p14="http://schemas.microsoft.com/office/powerpoint/2010/main" val="62834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46796" y="1744296"/>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Sets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83445" y="2880946"/>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EDW</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729016" y="1552944"/>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Austin Unemployment</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617891" y="145354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6812157" y="50203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Austin Traffic Camera</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617891" y="4936922"/>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7715757" y="3387889"/>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t>Latitude, Longitude Lookup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7604632" y="328848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334007" y="232731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Austin Crime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166107" y="222791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1222882" y="422828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Austin Bike Paths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054982" y="412888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Handcuffs outline">
            <a:extLst>
              <a:ext uri="{FF2B5EF4-FFF2-40B4-BE49-F238E27FC236}">
                <a16:creationId xmlns:a16="http://schemas.microsoft.com/office/drawing/2014/main" id="{A3B3CBA6-266A-4DDF-8711-5ED689EB73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6803" y="2293941"/>
            <a:ext cx="770095" cy="770095"/>
          </a:xfrm>
          <a:prstGeom prst="rect">
            <a:avLst/>
          </a:prstGeom>
        </p:spPr>
      </p:pic>
      <p:pic>
        <p:nvPicPr>
          <p:cNvPr id="43" name="Picture 42">
            <a:extLst>
              <a:ext uri="{FF2B5EF4-FFF2-40B4-BE49-F238E27FC236}">
                <a16:creationId xmlns:a16="http://schemas.microsoft.com/office/drawing/2014/main" id="{39D158DC-41F9-4F96-87D4-CDA1419A70D0}"/>
              </a:ext>
            </a:extLst>
          </p:cNvPr>
          <p:cNvPicPr>
            <a:picLocks noChangeAspect="1"/>
          </p:cNvPicPr>
          <p:nvPr/>
        </p:nvPicPr>
        <p:blipFill>
          <a:blip r:embed="rId5">
            <a:alphaModFix/>
            <a:biLevel thresh="50000"/>
            <a:extLst>
              <a:ext uri="{BEBA8EAE-BF5A-486C-A8C5-ECC9F3942E4B}">
                <a14:imgProps xmlns:a14="http://schemas.microsoft.com/office/drawing/2010/main">
                  <a14:imgLayer r:embed="rId6">
                    <a14:imgEffect>
                      <a14:backgroundRemoval t="10000" b="90000" l="10000" r="90000">
                        <a14:foregroundMark x1="18905" y1="74766" x2="18905" y2="74766"/>
                        <a14:foregroundMark x1="35821" y1="75701" x2="35821" y2="75701"/>
                        <a14:foregroundMark x1="58209" y1="72274" x2="58209" y2="72274"/>
                        <a14:foregroundMark x1="72886" y1="63551" x2="72886" y2="63551"/>
                        <a14:foregroundMark x1="60945" y1="48910" x2="60945" y2="48910"/>
                        <a14:foregroundMark x1="67662" y1="48910" x2="67662" y2="48910"/>
                        <a14:foregroundMark x1="36318" y1="23988" x2="36318" y2="23988"/>
                        <a14:foregroundMark x1="39303" y1="23364" x2="39303" y2="23364"/>
                        <a14:foregroundMark x1="43035" y1="24299" x2="43035" y2="24299"/>
                        <a14:foregroundMark x1="42786" y1="18380" x2="42537" y2="18692"/>
                        <a14:foregroundMark x1="40547" y1="18069" x2="39303" y2="20249"/>
                        <a14:foregroundMark x1="36559" y1="21807" x2="36070" y2="27726"/>
                        <a14:foregroundMark x1="36816" y1="18692" x2="36559" y2="21807"/>
                        <a14:foregroundMark x1="37214" y1="21807" x2="37811" y2="18069"/>
                        <a14:foregroundMark x1="36318" y1="27414" x2="37214" y2="21807"/>
                        <a14:foregroundMark x1="40299" y1="24299" x2="40299" y2="27726"/>
                        <a14:foregroundMark x1="40299" y1="21807" x2="40299" y2="24299"/>
                        <a14:foregroundMark x1="40299" y1="19003" x2="40299" y2="21807"/>
                        <a14:foregroundMark x1="41922" y1="30530" x2="41791" y2="31776"/>
                        <a14:foregroundMark x1="41987" y1="29907" x2="41922" y2="30530"/>
                        <a14:foregroundMark x1="42216" y1="27726" x2="41987" y2="29907"/>
                        <a14:foregroundMark x1="42577" y1="24299" x2="42216" y2="27726"/>
                        <a14:foregroundMark x1="43035" y1="19938" x2="42577" y2="24299"/>
                        <a14:backgroundMark x1="66418" y1="68847" x2="66418" y2="68847"/>
                        <a14:backgroundMark x1="41294" y1="29907" x2="41294" y2="29907"/>
                        <a14:backgroundMark x1="38308" y1="21807" x2="38308" y2="21807"/>
                        <a14:backgroundMark x1="41294" y1="24299" x2="41294" y2="24299"/>
                        <a14:backgroundMark x1="41542" y1="27726" x2="41542" y2="27726"/>
                        <a14:backgroundMark x1="42040" y1="30530" x2="42040" y2="30530"/>
                      </a14:backgroundRemoval>
                    </a14:imgEffect>
                    <a14:imgEffect>
                      <a14:colorTemperature colorTemp="1500"/>
                    </a14:imgEffect>
                    <a14:imgEffect>
                      <a14:saturation sat="0"/>
                    </a14:imgEffect>
                  </a14:imgLayer>
                </a14:imgProps>
              </a:ext>
            </a:extLst>
          </a:blip>
          <a:stretch>
            <a:fillRect/>
          </a:stretch>
        </p:blipFill>
        <p:spPr>
          <a:xfrm>
            <a:off x="6627496" y="1469299"/>
            <a:ext cx="939800" cy="750437"/>
          </a:xfrm>
          <a:prstGeom prst="rect">
            <a:avLst/>
          </a:prstGeom>
          <a:noFill/>
          <a:ln>
            <a:noFill/>
          </a:ln>
        </p:spPr>
      </p:pic>
      <p:pic>
        <p:nvPicPr>
          <p:cNvPr id="6" name="Graphic 5" descr="Security camera with solid fill">
            <a:extLst>
              <a:ext uri="{FF2B5EF4-FFF2-40B4-BE49-F238E27FC236}">
                <a16:creationId xmlns:a16="http://schemas.microsoft.com/office/drawing/2014/main" id="{D79FC66E-CE2C-4156-A1A4-6F4BCBFC0B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12157" y="5085431"/>
            <a:ext cx="642781" cy="642781"/>
          </a:xfrm>
          <a:prstGeom prst="rect">
            <a:avLst/>
          </a:prstGeom>
        </p:spPr>
      </p:pic>
      <p:pic>
        <p:nvPicPr>
          <p:cNvPr id="9" name="Graphic 8" descr="Route (Two Pins With A Path) with solid fill">
            <a:extLst>
              <a:ext uri="{FF2B5EF4-FFF2-40B4-BE49-F238E27FC236}">
                <a16:creationId xmlns:a16="http://schemas.microsoft.com/office/drawing/2014/main" id="{705AD4B8-ADDB-4D9A-9610-1866E61CA2A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48191" y="4298013"/>
            <a:ext cx="740998" cy="740998"/>
          </a:xfrm>
          <a:prstGeom prst="rect">
            <a:avLst/>
          </a:prstGeom>
        </p:spPr>
      </p:pic>
      <p:pic>
        <p:nvPicPr>
          <p:cNvPr id="12" name="Graphic 11" descr="Cycling with solid fill">
            <a:extLst>
              <a:ext uri="{FF2B5EF4-FFF2-40B4-BE49-F238E27FC236}">
                <a16:creationId xmlns:a16="http://schemas.microsoft.com/office/drawing/2014/main" id="{DCFA7BB2-3AC3-461E-A7E7-14D6A2C4E2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26809" y="4220493"/>
            <a:ext cx="418590" cy="418590"/>
          </a:xfrm>
          <a:prstGeom prst="rect">
            <a:avLst/>
          </a:prstGeom>
        </p:spPr>
      </p:pic>
      <p:pic>
        <p:nvPicPr>
          <p:cNvPr id="18" name="Graphic 17" descr="Marker with solid fill">
            <a:extLst>
              <a:ext uri="{FF2B5EF4-FFF2-40B4-BE49-F238E27FC236}">
                <a16:creationId xmlns:a16="http://schemas.microsoft.com/office/drawing/2014/main" id="{4BC48291-9872-4FC7-900E-23A43053871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46221" y="3416504"/>
            <a:ext cx="631224" cy="631224"/>
          </a:xfrm>
          <a:prstGeom prst="rect">
            <a:avLst/>
          </a:prstGeom>
        </p:spPr>
      </p:pic>
    </p:spTree>
    <p:extLst>
      <p:ext uri="{BB962C8B-B14F-4D97-AF65-F5344CB8AC3E}">
        <p14:creationId xmlns:p14="http://schemas.microsoft.com/office/powerpoint/2010/main" val="304394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58F0DA55-2414-4170-9B9D-145DF2B600FB}"/>
              </a:ext>
            </a:extLst>
          </p:cNvPr>
          <p:cNvSpPr/>
          <p:nvPr/>
        </p:nvSpPr>
        <p:spPr>
          <a:xfrm>
            <a:off x="2469825" y="726838"/>
            <a:ext cx="1448346" cy="4242883"/>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solidFill>
                  <a:schemeClr val="bg1"/>
                </a:solidFill>
              </a:rPr>
              <a:t>Pre-Staging</a:t>
            </a:r>
          </a:p>
        </p:txBody>
      </p:sp>
      <p:sp>
        <p:nvSpPr>
          <p:cNvPr id="53" name="Rectangle: Rounded Corners 52">
            <a:extLst>
              <a:ext uri="{FF2B5EF4-FFF2-40B4-BE49-F238E27FC236}">
                <a16:creationId xmlns:a16="http://schemas.microsoft.com/office/drawing/2014/main" id="{F356575A-AECB-4CA2-8FEF-15B45728093E}"/>
              </a:ext>
            </a:extLst>
          </p:cNvPr>
          <p:cNvSpPr/>
          <p:nvPr/>
        </p:nvSpPr>
        <p:spPr>
          <a:xfrm>
            <a:off x="1477895" y="5481440"/>
            <a:ext cx="3601597" cy="1186061"/>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t" anchorCtr="1"/>
          <a:lstStyle/>
          <a:p>
            <a:pPr algn="ctr"/>
            <a:r>
              <a:rPr lang="en-US" dirty="0"/>
              <a:t>Archival</a:t>
            </a:r>
          </a:p>
        </p:txBody>
      </p:sp>
      <p:sp>
        <p:nvSpPr>
          <p:cNvPr id="54" name="Rectangle: Rounded Corners 53">
            <a:extLst>
              <a:ext uri="{FF2B5EF4-FFF2-40B4-BE49-F238E27FC236}">
                <a16:creationId xmlns:a16="http://schemas.microsoft.com/office/drawing/2014/main" id="{5A27AB7C-ECF4-4B24-8E4F-B8853ABB9D25}"/>
              </a:ext>
            </a:extLst>
          </p:cNvPr>
          <p:cNvSpPr/>
          <p:nvPr/>
        </p:nvSpPr>
        <p:spPr>
          <a:xfrm>
            <a:off x="375137" y="726838"/>
            <a:ext cx="1448346" cy="4242883"/>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solidFill>
                  <a:schemeClr val="bg1"/>
                </a:solidFill>
              </a:rPr>
              <a:t>CSV Files</a:t>
            </a:r>
          </a:p>
          <a:p>
            <a:pPr algn="ctr"/>
            <a:r>
              <a:rPr lang="en-US" dirty="0">
                <a:solidFill>
                  <a:schemeClr val="bg1"/>
                </a:solidFill>
              </a:rPr>
              <a:t>(input)</a:t>
            </a:r>
          </a:p>
        </p:txBody>
      </p:sp>
      <p:sp>
        <p:nvSpPr>
          <p:cNvPr id="55" name="Rectangle: Rounded Corners 54">
            <a:extLst>
              <a:ext uri="{FF2B5EF4-FFF2-40B4-BE49-F238E27FC236}">
                <a16:creationId xmlns:a16="http://schemas.microsoft.com/office/drawing/2014/main" id="{1773E999-FE28-4698-B110-648D956ACB0C}"/>
              </a:ext>
            </a:extLst>
          </p:cNvPr>
          <p:cNvSpPr/>
          <p:nvPr/>
        </p:nvSpPr>
        <p:spPr>
          <a:xfrm>
            <a:off x="5940746" y="726838"/>
            <a:ext cx="1448346" cy="4242883"/>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solidFill>
                  <a:schemeClr val="bg1"/>
                </a:solidFill>
              </a:rPr>
              <a:t>Staging</a:t>
            </a:r>
          </a:p>
        </p:txBody>
      </p:sp>
      <p:sp>
        <p:nvSpPr>
          <p:cNvPr id="56" name="Rectangle: Rounded Corners 55">
            <a:extLst>
              <a:ext uri="{FF2B5EF4-FFF2-40B4-BE49-F238E27FC236}">
                <a16:creationId xmlns:a16="http://schemas.microsoft.com/office/drawing/2014/main" id="{56136FC0-D03F-40B6-8F28-7970E912795F}"/>
              </a:ext>
            </a:extLst>
          </p:cNvPr>
          <p:cNvSpPr/>
          <p:nvPr/>
        </p:nvSpPr>
        <p:spPr>
          <a:xfrm>
            <a:off x="9450772" y="726838"/>
            <a:ext cx="1448346" cy="4242883"/>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solidFill>
                  <a:schemeClr val="bg1"/>
                </a:solidFill>
              </a:rPr>
              <a:t>Main Tables</a:t>
            </a:r>
          </a:p>
        </p:txBody>
      </p:sp>
      <p:sp>
        <p:nvSpPr>
          <p:cNvPr id="57" name="Rectangle: Rounded Corners 56">
            <a:extLst>
              <a:ext uri="{FF2B5EF4-FFF2-40B4-BE49-F238E27FC236}">
                <a16:creationId xmlns:a16="http://schemas.microsoft.com/office/drawing/2014/main" id="{D54F2233-039D-4953-9299-0544EE5B18B7}"/>
              </a:ext>
            </a:extLst>
          </p:cNvPr>
          <p:cNvSpPr/>
          <p:nvPr/>
        </p:nvSpPr>
        <p:spPr>
          <a:xfrm>
            <a:off x="4256636" y="3349648"/>
            <a:ext cx="1368133" cy="856354"/>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1400" dirty="0">
                <a:solidFill>
                  <a:schemeClr val="bg1"/>
                </a:solidFill>
              </a:rPr>
              <a:t>Error Handling</a:t>
            </a:r>
          </a:p>
        </p:txBody>
      </p:sp>
      <p:sp>
        <p:nvSpPr>
          <p:cNvPr id="58" name="Rectangle: Rounded Corners 57">
            <a:extLst>
              <a:ext uri="{FF2B5EF4-FFF2-40B4-BE49-F238E27FC236}">
                <a16:creationId xmlns:a16="http://schemas.microsoft.com/office/drawing/2014/main" id="{F67EB0E4-B7D5-432F-BFAB-50E059E4E4D5}"/>
              </a:ext>
            </a:extLst>
          </p:cNvPr>
          <p:cNvSpPr/>
          <p:nvPr/>
        </p:nvSpPr>
        <p:spPr>
          <a:xfrm>
            <a:off x="7747980" y="3338071"/>
            <a:ext cx="1368133" cy="856354"/>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1400" dirty="0">
                <a:solidFill>
                  <a:schemeClr val="bg1"/>
                </a:solidFill>
              </a:rPr>
              <a:t>Haversine Formula</a:t>
            </a:r>
          </a:p>
        </p:txBody>
      </p:sp>
      <p:sp>
        <p:nvSpPr>
          <p:cNvPr id="59" name="Rectangle: Rounded Corners 58">
            <a:extLst>
              <a:ext uri="{FF2B5EF4-FFF2-40B4-BE49-F238E27FC236}">
                <a16:creationId xmlns:a16="http://schemas.microsoft.com/office/drawing/2014/main" id="{21BEE042-C234-465F-98E2-C548AF31AA08}"/>
              </a:ext>
            </a:extLst>
          </p:cNvPr>
          <p:cNvSpPr/>
          <p:nvPr/>
        </p:nvSpPr>
        <p:spPr>
          <a:xfrm>
            <a:off x="7729272" y="1685345"/>
            <a:ext cx="1368133" cy="856354"/>
          </a:xfrm>
          <a:prstGeom prst="roundRect">
            <a:avLst/>
          </a:prstGeom>
          <a:solidFill>
            <a:srgbClr val="0D8295"/>
          </a:solidFill>
          <a:ln>
            <a:solidFill>
              <a:srgbClr val="0D8295"/>
            </a:solidFill>
          </a:ln>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sz="1400" dirty="0">
                <a:solidFill>
                  <a:schemeClr val="bg1"/>
                </a:solidFill>
              </a:rPr>
              <a:t>SCD</a:t>
            </a:r>
          </a:p>
        </p:txBody>
      </p:sp>
      <p:sp>
        <p:nvSpPr>
          <p:cNvPr id="60" name="Rectangle: Diagonal Corners Rounded 59">
            <a:extLst>
              <a:ext uri="{FF2B5EF4-FFF2-40B4-BE49-F238E27FC236}">
                <a16:creationId xmlns:a16="http://schemas.microsoft.com/office/drawing/2014/main" id="{5C608417-F1F0-4B6A-917A-FFA02723D080}"/>
              </a:ext>
            </a:extLst>
          </p:cNvPr>
          <p:cNvSpPr/>
          <p:nvPr/>
        </p:nvSpPr>
        <p:spPr>
          <a:xfrm>
            <a:off x="9450772" y="5371313"/>
            <a:ext cx="1448346" cy="511719"/>
          </a:xfrm>
          <a:prstGeom prst="round2DiagRect">
            <a:avLst/>
          </a:prstGeom>
          <a:solidFill>
            <a:srgbClr val="0D8295"/>
          </a:solidFill>
          <a:ln>
            <a:solidFill>
              <a:srgbClr val="0D829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 Script</a:t>
            </a:r>
          </a:p>
        </p:txBody>
      </p:sp>
      <p:sp>
        <p:nvSpPr>
          <p:cNvPr id="2" name="Arrow: Right 1">
            <a:extLst>
              <a:ext uri="{FF2B5EF4-FFF2-40B4-BE49-F238E27FC236}">
                <a16:creationId xmlns:a16="http://schemas.microsoft.com/office/drawing/2014/main" id="{63352950-042C-43B1-90CE-045698D0C330}"/>
              </a:ext>
            </a:extLst>
          </p:cNvPr>
          <p:cNvSpPr/>
          <p:nvPr/>
        </p:nvSpPr>
        <p:spPr>
          <a:xfrm rot="5400000">
            <a:off x="3020424" y="4945100"/>
            <a:ext cx="511719" cy="560962"/>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Arrow: Right 2">
            <a:extLst>
              <a:ext uri="{FF2B5EF4-FFF2-40B4-BE49-F238E27FC236}">
                <a16:creationId xmlns:a16="http://schemas.microsoft.com/office/drawing/2014/main" id="{0D4F7F74-B7E0-46DF-B874-063281688087}"/>
              </a:ext>
            </a:extLst>
          </p:cNvPr>
          <p:cNvSpPr/>
          <p:nvPr/>
        </p:nvSpPr>
        <p:spPr>
          <a:xfrm>
            <a:off x="5621954" y="3586825"/>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Arrow: Right 3">
            <a:extLst>
              <a:ext uri="{FF2B5EF4-FFF2-40B4-BE49-F238E27FC236}">
                <a16:creationId xmlns:a16="http://schemas.microsoft.com/office/drawing/2014/main" id="{A475F758-EC65-479E-BDAC-F2626D29957B}"/>
              </a:ext>
            </a:extLst>
          </p:cNvPr>
          <p:cNvSpPr/>
          <p:nvPr/>
        </p:nvSpPr>
        <p:spPr>
          <a:xfrm>
            <a:off x="7416027" y="3615065"/>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Arrow: Right 4">
            <a:extLst>
              <a:ext uri="{FF2B5EF4-FFF2-40B4-BE49-F238E27FC236}">
                <a16:creationId xmlns:a16="http://schemas.microsoft.com/office/drawing/2014/main" id="{409FC631-010C-4908-9788-F1E16CA569AE}"/>
              </a:ext>
            </a:extLst>
          </p:cNvPr>
          <p:cNvSpPr/>
          <p:nvPr/>
        </p:nvSpPr>
        <p:spPr>
          <a:xfrm>
            <a:off x="9113298" y="3575248"/>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Arrow: Right 5">
            <a:extLst>
              <a:ext uri="{FF2B5EF4-FFF2-40B4-BE49-F238E27FC236}">
                <a16:creationId xmlns:a16="http://schemas.microsoft.com/office/drawing/2014/main" id="{DB070040-ADBB-4092-8A3E-E30E22055214}"/>
              </a:ext>
            </a:extLst>
          </p:cNvPr>
          <p:cNvSpPr/>
          <p:nvPr/>
        </p:nvSpPr>
        <p:spPr>
          <a:xfrm>
            <a:off x="7397319" y="1962338"/>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Arrow: Right 6">
            <a:extLst>
              <a:ext uri="{FF2B5EF4-FFF2-40B4-BE49-F238E27FC236}">
                <a16:creationId xmlns:a16="http://schemas.microsoft.com/office/drawing/2014/main" id="{8F9D69CC-3A7F-4709-8E99-6A2086450A60}"/>
              </a:ext>
            </a:extLst>
          </p:cNvPr>
          <p:cNvSpPr/>
          <p:nvPr/>
        </p:nvSpPr>
        <p:spPr>
          <a:xfrm>
            <a:off x="9094590" y="1922521"/>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Arrow: Up-Down 7">
            <a:extLst>
              <a:ext uri="{FF2B5EF4-FFF2-40B4-BE49-F238E27FC236}">
                <a16:creationId xmlns:a16="http://schemas.microsoft.com/office/drawing/2014/main" id="{00BA278F-1252-4574-B263-4209B5C941E6}"/>
              </a:ext>
            </a:extLst>
          </p:cNvPr>
          <p:cNvSpPr/>
          <p:nvPr/>
        </p:nvSpPr>
        <p:spPr>
          <a:xfrm>
            <a:off x="10038447" y="4978724"/>
            <a:ext cx="272997" cy="385717"/>
          </a:xfrm>
          <a:prstGeom prst="upDown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81FDDBB-6E33-42E5-9C93-44E25A1D909B}"/>
              </a:ext>
            </a:extLst>
          </p:cNvPr>
          <p:cNvSpPr/>
          <p:nvPr/>
        </p:nvSpPr>
        <p:spPr>
          <a:xfrm>
            <a:off x="1823483" y="2648349"/>
            <a:ext cx="617192" cy="525862"/>
          </a:xfrm>
          <a:prstGeom prst="rightArrow">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bg1"/>
              </a:solidFill>
            </a:endParaRPr>
          </a:p>
        </p:txBody>
      </p:sp>
      <p:sp>
        <p:nvSpPr>
          <p:cNvPr id="10" name="Arrow: Right 9">
            <a:extLst>
              <a:ext uri="{FF2B5EF4-FFF2-40B4-BE49-F238E27FC236}">
                <a16:creationId xmlns:a16="http://schemas.microsoft.com/office/drawing/2014/main" id="{76061290-BFCA-4292-9911-88C778095FDD}"/>
              </a:ext>
            </a:extLst>
          </p:cNvPr>
          <p:cNvSpPr/>
          <p:nvPr/>
        </p:nvSpPr>
        <p:spPr>
          <a:xfrm>
            <a:off x="3924683" y="3626642"/>
            <a:ext cx="331953" cy="297080"/>
          </a:xfrm>
          <a:prstGeom prst="rightArrow">
            <a:avLst/>
          </a:prstGeom>
          <a:solidFill>
            <a:srgbClr val="CB7A09"/>
          </a:solidFill>
          <a:ln>
            <a:solidFill>
              <a:srgbClr val="CB7A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Single Corner Snipped 10">
            <a:extLst>
              <a:ext uri="{FF2B5EF4-FFF2-40B4-BE49-F238E27FC236}">
                <a16:creationId xmlns:a16="http://schemas.microsoft.com/office/drawing/2014/main" id="{E7D51F24-48EC-40F6-9B59-1B9BCBA0B9D6}"/>
              </a:ext>
            </a:extLst>
          </p:cNvPr>
          <p:cNvSpPr/>
          <p:nvPr/>
        </p:nvSpPr>
        <p:spPr>
          <a:xfrm>
            <a:off x="597325" y="1579271"/>
            <a:ext cx="1012197" cy="385717"/>
          </a:xfrm>
          <a:prstGeom prst="snip1Rect">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Crime</a:t>
            </a:r>
          </a:p>
        </p:txBody>
      </p:sp>
      <p:sp>
        <p:nvSpPr>
          <p:cNvPr id="12" name="Rectangle: Single Corner Snipped 11">
            <a:extLst>
              <a:ext uri="{FF2B5EF4-FFF2-40B4-BE49-F238E27FC236}">
                <a16:creationId xmlns:a16="http://schemas.microsoft.com/office/drawing/2014/main" id="{7EC5F14C-91BA-4B20-81E0-4C4E58F8837B}"/>
              </a:ext>
            </a:extLst>
          </p:cNvPr>
          <p:cNvSpPr/>
          <p:nvPr/>
        </p:nvSpPr>
        <p:spPr>
          <a:xfrm>
            <a:off x="597325" y="2245276"/>
            <a:ext cx="1012197" cy="385717"/>
          </a:xfrm>
          <a:prstGeom prst="snip1Rect">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Bike</a:t>
            </a:r>
          </a:p>
        </p:txBody>
      </p:sp>
      <p:sp>
        <p:nvSpPr>
          <p:cNvPr id="13" name="Rectangle: Single Corner Snipped 12">
            <a:extLst>
              <a:ext uri="{FF2B5EF4-FFF2-40B4-BE49-F238E27FC236}">
                <a16:creationId xmlns:a16="http://schemas.microsoft.com/office/drawing/2014/main" id="{F4897264-FA66-4147-949D-6DD2D817DD27}"/>
              </a:ext>
            </a:extLst>
          </p:cNvPr>
          <p:cNvSpPr/>
          <p:nvPr/>
        </p:nvSpPr>
        <p:spPr>
          <a:xfrm>
            <a:off x="597325" y="2911280"/>
            <a:ext cx="1012197" cy="385717"/>
          </a:xfrm>
          <a:prstGeom prst="snip1Rect">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Camera</a:t>
            </a:r>
          </a:p>
        </p:txBody>
      </p:sp>
      <p:sp>
        <p:nvSpPr>
          <p:cNvPr id="14" name="Rectangle: Single Corner Snipped 13">
            <a:extLst>
              <a:ext uri="{FF2B5EF4-FFF2-40B4-BE49-F238E27FC236}">
                <a16:creationId xmlns:a16="http://schemas.microsoft.com/office/drawing/2014/main" id="{ECC6F8BD-3FAC-4AAB-AC9F-D79D3E9CEA06}"/>
              </a:ext>
            </a:extLst>
          </p:cNvPr>
          <p:cNvSpPr/>
          <p:nvPr/>
        </p:nvSpPr>
        <p:spPr>
          <a:xfrm>
            <a:off x="593212" y="3577285"/>
            <a:ext cx="1012197" cy="385717"/>
          </a:xfrm>
          <a:prstGeom prst="snip1Rect">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Unemployment</a:t>
            </a:r>
          </a:p>
        </p:txBody>
      </p:sp>
      <p:sp>
        <p:nvSpPr>
          <p:cNvPr id="15" name="Rectangle: Single Corner Snipped 14">
            <a:extLst>
              <a:ext uri="{FF2B5EF4-FFF2-40B4-BE49-F238E27FC236}">
                <a16:creationId xmlns:a16="http://schemas.microsoft.com/office/drawing/2014/main" id="{E3AC9CB2-407D-4ECE-B6D4-6ADC9EBDB780}"/>
              </a:ext>
            </a:extLst>
          </p:cNvPr>
          <p:cNvSpPr/>
          <p:nvPr/>
        </p:nvSpPr>
        <p:spPr>
          <a:xfrm>
            <a:off x="593212" y="4243290"/>
            <a:ext cx="1012197" cy="385717"/>
          </a:xfrm>
          <a:prstGeom prst="snip1Rect">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Lat-Long</a:t>
            </a:r>
          </a:p>
        </p:txBody>
      </p:sp>
      <p:sp>
        <p:nvSpPr>
          <p:cNvPr id="16" name="Cylinder 15">
            <a:extLst>
              <a:ext uri="{FF2B5EF4-FFF2-40B4-BE49-F238E27FC236}">
                <a16:creationId xmlns:a16="http://schemas.microsoft.com/office/drawing/2014/main" id="{9F0F23E7-C397-4D42-8EF6-1C3C8E918859}"/>
              </a:ext>
            </a:extLst>
          </p:cNvPr>
          <p:cNvSpPr/>
          <p:nvPr/>
        </p:nvSpPr>
        <p:spPr>
          <a:xfrm>
            <a:off x="2692012" y="1579271"/>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Crime</a:t>
            </a:r>
          </a:p>
        </p:txBody>
      </p:sp>
      <p:sp>
        <p:nvSpPr>
          <p:cNvPr id="17" name="Cylinder 16">
            <a:extLst>
              <a:ext uri="{FF2B5EF4-FFF2-40B4-BE49-F238E27FC236}">
                <a16:creationId xmlns:a16="http://schemas.microsoft.com/office/drawing/2014/main" id="{20C3EC10-890B-4E7B-A8C2-75AC440A3C8E}"/>
              </a:ext>
            </a:extLst>
          </p:cNvPr>
          <p:cNvSpPr/>
          <p:nvPr/>
        </p:nvSpPr>
        <p:spPr>
          <a:xfrm>
            <a:off x="2692012" y="2245276"/>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Bike</a:t>
            </a:r>
          </a:p>
        </p:txBody>
      </p:sp>
      <p:sp>
        <p:nvSpPr>
          <p:cNvPr id="18" name="Cylinder 17">
            <a:extLst>
              <a:ext uri="{FF2B5EF4-FFF2-40B4-BE49-F238E27FC236}">
                <a16:creationId xmlns:a16="http://schemas.microsoft.com/office/drawing/2014/main" id="{A630E789-2674-44E7-937F-F9BA90AD2759}"/>
              </a:ext>
            </a:extLst>
          </p:cNvPr>
          <p:cNvSpPr/>
          <p:nvPr/>
        </p:nvSpPr>
        <p:spPr>
          <a:xfrm>
            <a:off x="2692012" y="2911280"/>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Camera</a:t>
            </a:r>
          </a:p>
        </p:txBody>
      </p:sp>
      <p:sp>
        <p:nvSpPr>
          <p:cNvPr id="19" name="Cylinder 18">
            <a:extLst>
              <a:ext uri="{FF2B5EF4-FFF2-40B4-BE49-F238E27FC236}">
                <a16:creationId xmlns:a16="http://schemas.microsoft.com/office/drawing/2014/main" id="{84EDFB89-AF74-4587-8C94-7281117E8F90}"/>
              </a:ext>
            </a:extLst>
          </p:cNvPr>
          <p:cNvSpPr/>
          <p:nvPr/>
        </p:nvSpPr>
        <p:spPr>
          <a:xfrm>
            <a:off x="2687899" y="3577285"/>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Unemployment</a:t>
            </a:r>
          </a:p>
        </p:txBody>
      </p:sp>
      <p:sp>
        <p:nvSpPr>
          <p:cNvPr id="20" name="Cylinder 19">
            <a:extLst>
              <a:ext uri="{FF2B5EF4-FFF2-40B4-BE49-F238E27FC236}">
                <a16:creationId xmlns:a16="http://schemas.microsoft.com/office/drawing/2014/main" id="{DE8EC53D-5402-4968-9DA1-5583904E4217}"/>
              </a:ext>
            </a:extLst>
          </p:cNvPr>
          <p:cNvSpPr/>
          <p:nvPr/>
        </p:nvSpPr>
        <p:spPr>
          <a:xfrm>
            <a:off x="6162934" y="1579271"/>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Crime</a:t>
            </a:r>
          </a:p>
        </p:txBody>
      </p:sp>
      <p:sp>
        <p:nvSpPr>
          <p:cNvPr id="21" name="Cylinder 20">
            <a:extLst>
              <a:ext uri="{FF2B5EF4-FFF2-40B4-BE49-F238E27FC236}">
                <a16:creationId xmlns:a16="http://schemas.microsoft.com/office/drawing/2014/main" id="{779C8512-FC12-4C89-865A-0910E8CBDF6E}"/>
              </a:ext>
            </a:extLst>
          </p:cNvPr>
          <p:cNvSpPr/>
          <p:nvPr/>
        </p:nvSpPr>
        <p:spPr>
          <a:xfrm>
            <a:off x="6162934" y="2245276"/>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Bike</a:t>
            </a:r>
          </a:p>
        </p:txBody>
      </p:sp>
      <p:sp>
        <p:nvSpPr>
          <p:cNvPr id="22" name="Cylinder 21">
            <a:extLst>
              <a:ext uri="{FF2B5EF4-FFF2-40B4-BE49-F238E27FC236}">
                <a16:creationId xmlns:a16="http://schemas.microsoft.com/office/drawing/2014/main" id="{158B8554-170F-4AB2-9054-944709717ED8}"/>
              </a:ext>
            </a:extLst>
          </p:cNvPr>
          <p:cNvSpPr/>
          <p:nvPr/>
        </p:nvSpPr>
        <p:spPr>
          <a:xfrm>
            <a:off x="6162934" y="2911280"/>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Camera</a:t>
            </a:r>
          </a:p>
        </p:txBody>
      </p:sp>
      <p:sp>
        <p:nvSpPr>
          <p:cNvPr id="23" name="Cylinder 22">
            <a:extLst>
              <a:ext uri="{FF2B5EF4-FFF2-40B4-BE49-F238E27FC236}">
                <a16:creationId xmlns:a16="http://schemas.microsoft.com/office/drawing/2014/main" id="{6A93685A-1E6C-4FE3-A0D8-DF098B1A2CF6}"/>
              </a:ext>
            </a:extLst>
          </p:cNvPr>
          <p:cNvSpPr/>
          <p:nvPr/>
        </p:nvSpPr>
        <p:spPr>
          <a:xfrm>
            <a:off x="6158821" y="3577285"/>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Unemployment</a:t>
            </a:r>
          </a:p>
        </p:txBody>
      </p:sp>
      <p:sp>
        <p:nvSpPr>
          <p:cNvPr id="24" name="Cylinder 23">
            <a:extLst>
              <a:ext uri="{FF2B5EF4-FFF2-40B4-BE49-F238E27FC236}">
                <a16:creationId xmlns:a16="http://schemas.microsoft.com/office/drawing/2014/main" id="{41F199CB-56F9-4A7E-A219-F5E2AEF10A0A}"/>
              </a:ext>
            </a:extLst>
          </p:cNvPr>
          <p:cNvSpPr/>
          <p:nvPr/>
        </p:nvSpPr>
        <p:spPr>
          <a:xfrm>
            <a:off x="9672960" y="1579271"/>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Crime</a:t>
            </a:r>
          </a:p>
        </p:txBody>
      </p:sp>
      <p:sp>
        <p:nvSpPr>
          <p:cNvPr id="25" name="Cylinder 24">
            <a:extLst>
              <a:ext uri="{FF2B5EF4-FFF2-40B4-BE49-F238E27FC236}">
                <a16:creationId xmlns:a16="http://schemas.microsoft.com/office/drawing/2014/main" id="{F5E76B76-604F-4280-BD0A-CC413CE45BBF}"/>
              </a:ext>
            </a:extLst>
          </p:cNvPr>
          <p:cNvSpPr/>
          <p:nvPr/>
        </p:nvSpPr>
        <p:spPr>
          <a:xfrm>
            <a:off x="9672960" y="2245276"/>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Bike</a:t>
            </a:r>
          </a:p>
        </p:txBody>
      </p:sp>
      <p:sp>
        <p:nvSpPr>
          <p:cNvPr id="26" name="Cylinder 25">
            <a:extLst>
              <a:ext uri="{FF2B5EF4-FFF2-40B4-BE49-F238E27FC236}">
                <a16:creationId xmlns:a16="http://schemas.microsoft.com/office/drawing/2014/main" id="{2662518F-C3A5-4CF3-BC8E-6C42C5F374FF}"/>
              </a:ext>
            </a:extLst>
          </p:cNvPr>
          <p:cNvSpPr/>
          <p:nvPr/>
        </p:nvSpPr>
        <p:spPr>
          <a:xfrm>
            <a:off x="9672960" y="2911280"/>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Camera</a:t>
            </a:r>
          </a:p>
        </p:txBody>
      </p:sp>
      <p:sp>
        <p:nvSpPr>
          <p:cNvPr id="27" name="Cylinder 26">
            <a:extLst>
              <a:ext uri="{FF2B5EF4-FFF2-40B4-BE49-F238E27FC236}">
                <a16:creationId xmlns:a16="http://schemas.microsoft.com/office/drawing/2014/main" id="{537AE77D-76C9-4201-9A31-D60E2AE581C3}"/>
              </a:ext>
            </a:extLst>
          </p:cNvPr>
          <p:cNvSpPr/>
          <p:nvPr/>
        </p:nvSpPr>
        <p:spPr>
          <a:xfrm>
            <a:off x="9668847" y="3577285"/>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Unemployment</a:t>
            </a:r>
          </a:p>
        </p:txBody>
      </p:sp>
      <p:sp>
        <p:nvSpPr>
          <p:cNvPr id="28" name="Cylinder 27">
            <a:extLst>
              <a:ext uri="{FF2B5EF4-FFF2-40B4-BE49-F238E27FC236}">
                <a16:creationId xmlns:a16="http://schemas.microsoft.com/office/drawing/2014/main" id="{5F2E1F52-66DF-4B37-B8C0-2B5B1B9A6B5B}"/>
              </a:ext>
            </a:extLst>
          </p:cNvPr>
          <p:cNvSpPr/>
          <p:nvPr/>
        </p:nvSpPr>
        <p:spPr>
          <a:xfrm>
            <a:off x="9668847" y="4243290"/>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Lat-Long</a:t>
            </a:r>
          </a:p>
        </p:txBody>
      </p:sp>
      <p:sp>
        <p:nvSpPr>
          <p:cNvPr id="29" name="Cylinder 28">
            <a:extLst>
              <a:ext uri="{FF2B5EF4-FFF2-40B4-BE49-F238E27FC236}">
                <a16:creationId xmlns:a16="http://schemas.microsoft.com/office/drawing/2014/main" id="{FD4DEB77-3827-4AC6-8C21-7B6D6AAF287C}"/>
              </a:ext>
            </a:extLst>
          </p:cNvPr>
          <p:cNvSpPr/>
          <p:nvPr/>
        </p:nvSpPr>
        <p:spPr>
          <a:xfrm>
            <a:off x="2793538" y="6242071"/>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Crime</a:t>
            </a:r>
          </a:p>
        </p:txBody>
      </p:sp>
      <p:sp>
        <p:nvSpPr>
          <p:cNvPr id="30" name="Cylinder 29">
            <a:extLst>
              <a:ext uri="{FF2B5EF4-FFF2-40B4-BE49-F238E27FC236}">
                <a16:creationId xmlns:a16="http://schemas.microsoft.com/office/drawing/2014/main" id="{C890B7BA-EA23-4CAC-8DB9-018DA8748E4A}"/>
              </a:ext>
            </a:extLst>
          </p:cNvPr>
          <p:cNvSpPr/>
          <p:nvPr/>
        </p:nvSpPr>
        <p:spPr>
          <a:xfrm>
            <a:off x="2763817" y="5816642"/>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Bike</a:t>
            </a:r>
          </a:p>
        </p:txBody>
      </p:sp>
      <p:sp>
        <p:nvSpPr>
          <p:cNvPr id="31" name="Cylinder 30">
            <a:extLst>
              <a:ext uri="{FF2B5EF4-FFF2-40B4-BE49-F238E27FC236}">
                <a16:creationId xmlns:a16="http://schemas.microsoft.com/office/drawing/2014/main" id="{9E0EAF56-31F9-4726-8B94-135795394396}"/>
              </a:ext>
            </a:extLst>
          </p:cNvPr>
          <p:cNvSpPr/>
          <p:nvPr/>
        </p:nvSpPr>
        <p:spPr>
          <a:xfrm>
            <a:off x="3855890" y="5816642"/>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Camera</a:t>
            </a:r>
          </a:p>
        </p:txBody>
      </p:sp>
      <p:sp>
        <p:nvSpPr>
          <p:cNvPr id="32" name="Cylinder 31">
            <a:extLst>
              <a:ext uri="{FF2B5EF4-FFF2-40B4-BE49-F238E27FC236}">
                <a16:creationId xmlns:a16="http://schemas.microsoft.com/office/drawing/2014/main" id="{438ECEFD-EC92-4E17-AD53-60E713B8DB9B}"/>
              </a:ext>
            </a:extLst>
          </p:cNvPr>
          <p:cNvSpPr/>
          <p:nvPr/>
        </p:nvSpPr>
        <p:spPr>
          <a:xfrm>
            <a:off x="1716474" y="5816642"/>
            <a:ext cx="1012197" cy="385717"/>
          </a:xfrm>
          <a:prstGeom prst="can">
            <a:avLst/>
          </a:prstGeom>
          <a:solidFill>
            <a:srgbClr val="CB7A09"/>
          </a:solidFill>
          <a:ln>
            <a:solidFill>
              <a:srgbClr val="CB7A0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solidFill>
                  <a:schemeClr val="bg1"/>
                </a:solidFill>
              </a:rPr>
              <a:t>Unemployment</a:t>
            </a:r>
          </a:p>
        </p:txBody>
      </p:sp>
      <p:pic>
        <p:nvPicPr>
          <p:cNvPr id="33" name="Graphic 32" descr="Continuous Improvement with solid fill">
            <a:extLst>
              <a:ext uri="{FF2B5EF4-FFF2-40B4-BE49-F238E27FC236}">
                <a16:creationId xmlns:a16="http://schemas.microsoft.com/office/drawing/2014/main" id="{972750D9-7F05-4608-8303-EFCC84A4F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0617" y="3653019"/>
            <a:ext cx="619234" cy="541406"/>
          </a:xfrm>
          <a:prstGeom prst="rect">
            <a:avLst/>
          </a:prstGeom>
        </p:spPr>
      </p:pic>
      <p:pic>
        <p:nvPicPr>
          <p:cNvPr id="34" name="Graphic 33" descr="Linear Graph with solid fill">
            <a:extLst>
              <a:ext uri="{FF2B5EF4-FFF2-40B4-BE49-F238E27FC236}">
                <a16:creationId xmlns:a16="http://schemas.microsoft.com/office/drawing/2014/main" id="{9924A097-FEF6-42FC-BBF8-4D5A4DBC69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69467" y="2016664"/>
            <a:ext cx="487741" cy="457223"/>
          </a:xfrm>
          <a:prstGeom prst="rect">
            <a:avLst/>
          </a:prstGeom>
        </p:spPr>
      </p:pic>
      <p:pic>
        <p:nvPicPr>
          <p:cNvPr id="35" name="Graphic 34" descr="Calculator outline">
            <a:extLst>
              <a:ext uri="{FF2B5EF4-FFF2-40B4-BE49-F238E27FC236}">
                <a16:creationId xmlns:a16="http://schemas.microsoft.com/office/drawing/2014/main" id="{AFCBBDAB-694F-42E1-B9D0-089036E347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06658" y="3826893"/>
            <a:ext cx="735345" cy="354367"/>
          </a:xfrm>
          <a:prstGeom prst="rect">
            <a:avLst/>
          </a:prstGeom>
        </p:spPr>
      </p:pic>
      <p:cxnSp>
        <p:nvCxnSpPr>
          <p:cNvPr id="36" name="Straight Connector 35">
            <a:extLst>
              <a:ext uri="{FF2B5EF4-FFF2-40B4-BE49-F238E27FC236}">
                <a16:creationId xmlns:a16="http://schemas.microsoft.com/office/drawing/2014/main" id="{602210B6-8F46-47E2-9D71-0759E9FADEE2}"/>
              </a:ext>
            </a:extLst>
          </p:cNvPr>
          <p:cNvCxnSpPr>
            <a:stCxn id="24" idx="4"/>
          </p:cNvCxnSpPr>
          <p:nvPr/>
        </p:nvCxnSpPr>
        <p:spPr>
          <a:xfrm>
            <a:off x="10685157" y="1772130"/>
            <a:ext cx="711797" cy="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83985E-51F8-417C-A308-73D997F9A562}"/>
              </a:ext>
            </a:extLst>
          </p:cNvPr>
          <p:cNvCxnSpPr/>
          <p:nvPr/>
        </p:nvCxnSpPr>
        <p:spPr>
          <a:xfrm>
            <a:off x="10673752" y="2438134"/>
            <a:ext cx="711797" cy="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2CE65E8-1D1F-4169-9871-E07216617F7D}"/>
              </a:ext>
            </a:extLst>
          </p:cNvPr>
          <p:cNvCxnSpPr/>
          <p:nvPr/>
        </p:nvCxnSpPr>
        <p:spPr>
          <a:xfrm>
            <a:off x="10685157" y="3104139"/>
            <a:ext cx="711797" cy="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6C5A1D-4BA6-4B11-9448-E65E4E41A63D}"/>
              </a:ext>
            </a:extLst>
          </p:cNvPr>
          <p:cNvCxnSpPr/>
          <p:nvPr/>
        </p:nvCxnSpPr>
        <p:spPr>
          <a:xfrm>
            <a:off x="10685157" y="3770144"/>
            <a:ext cx="711797" cy="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3840E29-D136-44A2-9BF6-AD81AC76A96D}"/>
              </a:ext>
            </a:extLst>
          </p:cNvPr>
          <p:cNvCxnSpPr/>
          <p:nvPr/>
        </p:nvCxnSpPr>
        <p:spPr>
          <a:xfrm>
            <a:off x="10685157" y="4450108"/>
            <a:ext cx="711797" cy="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B84A25-F688-4F69-8423-A0EB8CA060DA}"/>
              </a:ext>
            </a:extLst>
          </p:cNvPr>
          <p:cNvCxnSpPr>
            <a:cxnSpLocks/>
          </p:cNvCxnSpPr>
          <p:nvPr/>
        </p:nvCxnSpPr>
        <p:spPr>
          <a:xfrm>
            <a:off x="10681044" y="1785282"/>
            <a:ext cx="704506" cy="666813"/>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11C0CB-EF2C-4A77-B3C5-8707C97BB5F8}"/>
              </a:ext>
            </a:extLst>
          </p:cNvPr>
          <p:cNvCxnSpPr>
            <a:cxnSpLocks/>
            <a:stCxn id="24" idx="4"/>
          </p:cNvCxnSpPr>
          <p:nvPr/>
        </p:nvCxnSpPr>
        <p:spPr>
          <a:xfrm>
            <a:off x="10685157" y="1772130"/>
            <a:ext cx="683280" cy="1318050"/>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18D83EC-4DEC-4C77-A689-9B640F06DD5C}"/>
              </a:ext>
            </a:extLst>
          </p:cNvPr>
          <p:cNvCxnSpPr>
            <a:cxnSpLocks/>
          </p:cNvCxnSpPr>
          <p:nvPr/>
        </p:nvCxnSpPr>
        <p:spPr>
          <a:xfrm>
            <a:off x="10689270" y="1815440"/>
            <a:ext cx="688988" cy="1962385"/>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D6E7F1A-D8BD-41D6-9D57-374D57D133BF}"/>
              </a:ext>
            </a:extLst>
          </p:cNvPr>
          <p:cNvCxnSpPr>
            <a:cxnSpLocks/>
          </p:cNvCxnSpPr>
          <p:nvPr/>
        </p:nvCxnSpPr>
        <p:spPr>
          <a:xfrm>
            <a:off x="10689270" y="1785282"/>
            <a:ext cx="696280" cy="2680188"/>
          </a:xfrm>
          <a:prstGeom prst="line">
            <a:avLst/>
          </a:prstGeom>
          <a:ln>
            <a:solidFill>
              <a:srgbClr val="CB7A09"/>
            </a:solidFill>
          </a:ln>
        </p:spPr>
        <p:style>
          <a:lnRef idx="1">
            <a:schemeClr val="accent1"/>
          </a:lnRef>
          <a:fillRef idx="0">
            <a:schemeClr val="accent1"/>
          </a:fillRef>
          <a:effectRef idx="0">
            <a:schemeClr val="accent1"/>
          </a:effectRef>
          <a:fontRef idx="minor">
            <a:schemeClr val="tx1"/>
          </a:fontRef>
        </p:style>
      </p:cxnSp>
      <p:pic>
        <p:nvPicPr>
          <p:cNvPr id="45" name="Graphic 44" descr="Bar chart with solid fill">
            <a:extLst>
              <a:ext uri="{FF2B5EF4-FFF2-40B4-BE49-F238E27FC236}">
                <a16:creationId xmlns:a16="http://schemas.microsoft.com/office/drawing/2014/main" id="{1B6135EB-43F8-4FA0-B5C2-D0CBF61F69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84909" y="1609553"/>
            <a:ext cx="331953" cy="311183"/>
          </a:xfrm>
          <a:prstGeom prst="rect">
            <a:avLst/>
          </a:prstGeom>
        </p:spPr>
      </p:pic>
      <p:pic>
        <p:nvPicPr>
          <p:cNvPr id="46" name="Graphic 45" descr="Bar chart with solid fill">
            <a:extLst>
              <a:ext uri="{FF2B5EF4-FFF2-40B4-BE49-F238E27FC236}">
                <a16:creationId xmlns:a16="http://schemas.microsoft.com/office/drawing/2014/main" id="{54AF5FB2-B333-4D1F-B3B7-C049D616E3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84909" y="2262178"/>
            <a:ext cx="331953" cy="311183"/>
          </a:xfrm>
          <a:prstGeom prst="rect">
            <a:avLst/>
          </a:prstGeom>
        </p:spPr>
      </p:pic>
      <p:pic>
        <p:nvPicPr>
          <p:cNvPr id="47" name="Graphic 46" descr="Bar chart with solid fill">
            <a:extLst>
              <a:ext uri="{FF2B5EF4-FFF2-40B4-BE49-F238E27FC236}">
                <a16:creationId xmlns:a16="http://schemas.microsoft.com/office/drawing/2014/main" id="{CF599CE5-B154-4FB1-9F30-2E8D40C420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84908" y="2911280"/>
            <a:ext cx="331953" cy="311183"/>
          </a:xfrm>
          <a:prstGeom prst="rect">
            <a:avLst/>
          </a:prstGeom>
        </p:spPr>
      </p:pic>
      <p:pic>
        <p:nvPicPr>
          <p:cNvPr id="48" name="Graphic 47" descr="Bar chart with solid fill">
            <a:extLst>
              <a:ext uri="{FF2B5EF4-FFF2-40B4-BE49-F238E27FC236}">
                <a16:creationId xmlns:a16="http://schemas.microsoft.com/office/drawing/2014/main" id="{46D67D6E-0573-48FC-85F0-66F09A153D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84907" y="3582415"/>
            <a:ext cx="331953" cy="311183"/>
          </a:xfrm>
          <a:prstGeom prst="rect">
            <a:avLst/>
          </a:prstGeom>
        </p:spPr>
      </p:pic>
      <p:pic>
        <p:nvPicPr>
          <p:cNvPr id="49" name="Graphic 48" descr="Bar chart with solid fill">
            <a:extLst>
              <a:ext uri="{FF2B5EF4-FFF2-40B4-BE49-F238E27FC236}">
                <a16:creationId xmlns:a16="http://schemas.microsoft.com/office/drawing/2014/main" id="{EEB4F734-A945-4694-A57E-A11A49C23F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484907" y="4276284"/>
            <a:ext cx="331953" cy="311183"/>
          </a:xfrm>
          <a:prstGeom prst="rect">
            <a:avLst/>
          </a:prstGeom>
        </p:spPr>
      </p:pic>
      <p:cxnSp>
        <p:nvCxnSpPr>
          <p:cNvPr id="50" name="Straight Arrow Connector 49">
            <a:extLst>
              <a:ext uri="{FF2B5EF4-FFF2-40B4-BE49-F238E27FC236}">
                <a16:creationId xmlns:a16="http://schemas.microsoft.com/office/drawing/2014/main" id="{DD83E315-3B42-48B0-8B6D-08BEEDB4B6E8}"/>
              </a:ext>
            </a:extLst>
          </p:cNvPr>
          <p:cNvCxnSpPr>
            <a:stCxn id="15" idx="0"/>
            <a:endCxn id="28" idx="2"/>
          </p:cNvCxnSpPr>
          <p:nvPr/>
        </p:nvCxnSpPr>
        <p:spPr>
          <a:xfrm>
            <a:off x="1605409" y="4436148"/>
            <a:ext cx="8063438" cy="0"/>
          </a:xfrm>
          <a:prstGeom prst="straightConnector1">
            <a:avLst/>
          </a:prstGeom>
          <a:ln>
            <a:solidFill>
              <a:srgbClr val="CB7A09"/>
            </a:solidFill>
            <a:tailEnd type="triangle"/>
          </a:ln>
        </p:spPr>
        <p:style>
          <a:lnRef idx="3">
            <a:schemeClr val="accent1"/>
          </a:lnRef>
          <a:fillRef idx="0">
            <a:schemeClr val="accent1"/>
          </a:fillRef>
          <a:effectRef idx="2">
            <a:schemeClr val="accent1"/>
          </a:effectRef>
          <a:fontRef idx="minor">
            <a:schemeClr val="tx1"/>
          </a:fontRef>
        </p:style>
      </p:cxnSp>
      <p:sp>
        <p:nvSpPr>
          <p:cNvPr id="51" name="TextBox 50">
            <a:extLst>
              <a:ext uri="{FF2B5EF4-FFF2-40B4-BE49-F238E27FC236}">
                <a16:creationId xmlns:a16="http://schemas.microsoft.com/office/drawing/2014/main" id="{FC9EEC9D-4FA0-43BE-A454-2E9AD6D84BF6}"/>
              </a:ext>
            </a:extLst>
          </p:cNvPr>
          <p:cNvSpPr txBox="1"/>
          <p:nvPr/>
        </p:nvSpPr>
        <p:spPr>
          <a:xfrm>
            <a:off x="2687899" y="4316833"/>
            <a:ext cx="5896166" cy="246221"/>
          </a:xfrm>
          <a:prstGeom prst="rect">
            <a:avLst/>
          </a:prstGeom>
          <a:solidFill>
            <a:schemeClr val="bg1"/>
          </a:solidFill>
          <a:ln>
            <a:solidFill>
              <a:srgbClr val="0D8295"/>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dirty="0"/>
              <a:t>Lat-long is just a lookup table for the zip code so this is directly loaded to one of the data mart in the EDW</a:t>
            </a:r>
          </a:p>
        </p:txBody>
      </p:sp>
      <p:cxnSp>
        <p:nvCxnSpPr>
          <p:cNvPr id="62" name="Straight Connector 61">
            <a:extLst>
              <a:ext uri="{FF2B5EF4-FFF2-40B4-BE49-F238E27FC236}">
                <a16:creationId xmlns:a16="http://schemas.microsoft.com/office/drawing/2014/main" id="{61E30DB2-E023-4034-A53E-4DF41CC7202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3" name="Title 1">
            <a:extLst>
              <a:ext uri="{FF2B5EF4-FFF2-40B4-BE49-F238E27FC236}">
                <a16:creationId xmlns:a16="http://schemas.microsoft.com/office/drawing/2014/main" id="{3B529682-576F-4FDA-853F-581E5EE09AEB}"/>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Design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4" name="Straight Connector 63">
            <a:extLst>
              <a:ext uri="{FF2B5EF4-FFF2-40B4-BE49-F238E27FC236}">
                <a16:creationId xmlns:a16="http://schemas.microsoft.com/office/drawing/2014/main" id="{79CECEBA-85AB-40E4-BDA0-0996FD1E4ED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64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61E30DB2-E023-4034-A53E-4DF41CC7202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3" name="Title 1">
            <a:extLst>
              <a:ext uri="{FF2B5EF4-FFF2-40B4-BE49-F238E27FC236}">
                <a16:creationId xmlns:a16="http://schemas.microsoft.com/office/drawing/2014/main" id="{3B529682-576F-4FDA-853F-581E5EE09AEB}"/>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Warehouse Design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4" name="Straight Connector 63">
            <a:extLst>
              <a:ext uri="{FF2B5EF4-FFF2-40B4-BE49-F238E27FC236}">
                <a16:creationId xmlns:a16="http://schemas.microsoft.com/office/drawing/2014/main" id="{79CECEBA-85AB-40E4-BDA0-0996FD1E4ED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8291CF9-65C2-471A-9989-7D4D8F04E1F9}"/>
              </a:ext>
            </a:extLst>
          </p:cNvPr>
          <p:cNvSpPr txBox="1"/>
          <p:nvPr/>
        </p:nvSpPr>
        <p:spPr>
          <a:xfrm>
            <a:off x="5106786" y="1116418"/>
            <a:ext cx="1978427" cy="369332"/>
          </a:xfrm>
          <a:prstGeom prst="rect">
            <a:avLst/>
          </a:prstGeom>
          <a:noFill/>
        </p:spPr>
        <p:txBody>
          <a:bodyPr wrap="none" rtlCol="0">
            <a:spAutoFit/>
          </a:bodyPr>
          <a:lstStyle/>
          <a:p>
            <a:r>
              <a:rPr lang="en-US" dirty="0"/>
              <a:t>Database and SSIS</a:t>
            </a:r>
          </a:p>
        </p:txBody>
      </p:sp>
      <p:sp>
        <p:nvSpPr>
          <p:cNvPr id="65" name="TextBox 64">
            <a:extLst>
              <a:ext uri="{FF2B5EF4-FFF2-40B4-BE49-F238E27FC236}">
                <a16:creationId xmlns:a16="http://schemas.microsoft.com/office/drawing/2014/main" id="{DB57E367-1E95-4292-9517-A3EF9A3EDEC3}"/>
              </a:ext>
            </a:extLst>
          </p:cNvPr>
          <p:cNvSpPr txBox="1"/>
          <p:nvPr/>
        </p:nvSpPr>
        <p:spPr>
          <a:xfrm>
            <a:off x="10771574" y="30416"/>
            <a:ext cx="870751" cy="369332"/>
          </a:xfrm>
          <a:prstGeom prst="rect">
            <a:avLst/>
          </a:prstGeom>
          <a:noFill/>
        </p:spPr>
        <p:txBody>
          <a:bodyPr wrap="none" rtlCol="0">
            <a:spAutoFit/>
          </a:bodyPr>
          <a:lstStyle/>
          <a:p>
            <a:r>
              <a:rPr lang="en-US" dirty="0"/>
              <a:t>Gaurav</a:t>
            </a:r>
          </a:p>
        </p:txBody>
      </p:sp>
    </p:spTree>
    <p:extLst>
      <p:ext uri="{BB962C8B-B14F-4D97-AF65-F5344CB8AC3E}">
        <p14:creationId xmlns:p14="http://schemas.microsoft.com/office/powerpoint/2010/main" val="234742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
        <p:nvSpPr>
          <p:cNvPr id="2" name="TextBox 1">
            <a:extLst>
              <a:ext uri="{FF2B5EF4-FFF2-40B4-BE49-F238E27FC236}">
                <a16:creationId xmlns:a16="http://schemas.microsoft.com/office/drawing/2014/main" id="{C85A3FC0-4631-4ED1-A999-D0EC257A97A7}"/>
              </a:ext>
            </a:extLst>
          </p:cNvPr>
          <p:cNvSpPr txBox="1"/>
          <p:nvPr/>
        </p:nvSpPr>
        <p:spPr>
          <a:xfrm>
            <a:off x="10334846" y="172123"/>
            <a:ext cx="848309" cy="369332"/>
          </a:xfrm>
          <a:prstGeom prst="rect">
            <a:avLst/>
          </a:prstGeom>
          <a:noFill/>
        </p:spPr>
        <p:txBody>
          <a:bodyPr wrap="none" rtlCol="0">
            <a:spAutoFit/>
          </a:bodyPr>
          <a:lstStyle/>
          <a:p>
            <a:r>
              <a:rPr lang="en-US" dirty="0"/>
              <a:t>Pragya</a:t>
            </a:r>
          </a:p>
        </p:txBody>
      </p:sp>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
        <p:nvSpPr>
          <p:cNvPr id="2" name="TextBox 1">
            <a:extLst>
              <a:ext uri="{FF2B5EF4-FFF2-40B4-BE49-F238E27FC236}">
                <a16:creationId xmlns:a16="http://schemas.microsoft.com/office/drawing/2014/main" id="{C85A3FC0-4631-4ED1-A999-D0EC257A97A7}"/>
              </a:ext>
            </a:extLst>
          </p:cNvPr>
          <p:cNvSpPr txBox="1"/>
          <p:nvPr/>
        </p:nvSpPr>
        <p:spPr>
          <a:xfrm>
            <a:off x="10334846" y="172123"/>
            <a:ext cx="848309" cy="369332"/>
          </a:xfrm>
          <a:prstGeom prst="rect">
            <a:avLst/>
          </a:prstGeom>
          <a:noFill/>
        </p:spPr>
        <p:txBody>
          <a:bodyPr wrap="none" rtlCol="0">
            <a:spAutoFit/>
          </a:bodyPr>
          <a:lstStyle/>
          <a:p>
            <a:r>
              <a:rPr lang="en-US" dirty="0"/>
              <a:t>Pragya</a:t>
            </a:r>
          </a:p>
        </p:txBody>
      </p:sp>
    </p:spTree>
    <p:extLst>
      <p:ext uri="{BB962C8B-B14F-4D97-AF65-F5344CB8AC3E}">
        <p14:creationId xmlns:p14="http://schemas.microsoft.com/office/powerpoint/2010/main" val="289713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Visualizations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
        <p:nvSpPr>
          <p:cNvPr id="2" name="TextBox 1">
            <a:extLst>
              <a:ext uri="{FF2B5EF4-FFF2-40B4-BE49-F238E27FC236}">
                <a16:creationId xmlns:a16="http://schemas.microsoft.com/office/drawing/2014/main" id="{C85A3FC0-4631-4ED1-A999-D0EC257A97A7}"/>
              </a:ext>
            </a:extLst>
          </p:cNvPr>
          <p:cNvSpPr txBox="1"/>
          <p:nvPr/>
        </p:nvSpPr>
        <p:spPr>
          <a:xfrm>
            <a:off x="10334846" y="172123"/>
            <a:ext cx="848309" cy="369332"/>
          </a:xfrm>
          <a:prstGeom prst="rect">
            <a:avLst/>
          </a:prstGeom>
          <a:noFill/>
        </p:spPr>
        <p:txBody>
          <a:bodyPr wrap="none" rtlCol="0">
            <a:spAutoFit/>
          </a:bodyPr>
          <a:lstStyle/>
          <a:p>
            <a:r>
              <a:rPr lang="en-US" dirty="0"/>
              <a:t>Pragya</a:t>
            </a:r>
          </a:p>
        </p:txBody>
      </p:sp>
    </p:spTree>
    <p:extLst>
      <p:ext uri="{BB962C8B-B14F-4D97-AF65-F5344CB8AC3E}">
        <p14:creationId xmlns:p14="http://schemas.microsoft.com/office/powerpoint/2010/main" val="235046830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104</TotalTime>
  <Words>650</Words>
  <Application>Microsoft Office PowerPoint</Application>
  <PresentationFormat>Widescreen</PresentationFormat>
  <Paragraphs>155</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Segoe UI Light</vt:lpstr>
      <vt:lpstr>Office Theme</vt:lpstr>
      <vt:lpstr>Austin Crime Analyze the Cause and Effects </vt:lpstr>
      <vt:lpstr>Team Members</vt:lpstr>
      <vt:lpstr>PowerPoint Presentation</vt:lpstr>
      <vt:lpstr>Project analysis slide 2</vt:lpstr>
      <vt:lpstr>PowerPoint Presentation</vt:lpstr>
      <vt:lpstr>PowerPoint Presentation</vt:lpstr>
      <vt:lpstr>Project analysis slide 5</vt:lpstr>
      <vt:lpstr>Project analysis slide 5</vt:lpstr>
      <vt:lpstr>Project analysis slide 5</vt:lpstr>
      <vt:lpstr>Project analysis slide 8</vt:lpstr>
      <vt:lpstr>Thank You</vt:lpstr>
      <vt:lpstr>Project analysis slide 10</vt:lpstr>
      <vt:lpstr>Project analysis slide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Nitish Deshpande</dc:creator>
  <cp:lastModifiedBy>Nitish Deshpande</cp:lastModifiedBy>
  <cp:revision>15</cp:revision>
  <dcterms:created xsi:type="dcterms:W3CDTF">2020-12-14T23:13:32Z</dcterms:created>
  <dcterms:modified xsi:type="dcterms:W3CDTF">2020-12-16T13:34:37Z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