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sldIdLst>
    <p:sldId id="383" r:id="rId5"/>
    <p:sldId id="38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5" pos="3840" userDrawn="1">
          <p15:clr>
            <a:srgbClr val="A4A3A4"/>
          </p15:clr>
        </p15:guide>
        <p15:guide id="6" pos="7392" userDrawn="1">
          <p15:clr>
            <a:srgbClr val="A4A3A4"/>
          </p15:clr>
        </p15:guide>
        <p15:guide id="7" pos="288" userDrawn="1">
          <p15:clr>
            <a:srgbClr val="A4A3A4"/>
          </p15:clr>
        </p15:guide>
        <p15:guide id="8" pos="216" userDrawn="1">
          <p15:clr>
            <a:srgbClr val="A4A3A4"/>
          </p15:clr>
        </p15:guide>
        <p15:guide id="9"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EFF"/>
    <a:srgbClr val="FB4E0B"/>
    <a:srgbClr val="424242"/>
    <a:srgbClr val="FF40FF"/>
    <a:srgbClr val="FFB391"/>
    <a:srgbClr val="818181"/>
    <a:srgbClr val="ABABAB"/>
    <a:srgbClr val="FFCDAC"/>
    <a:srgbClr val="FF90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54" y="-852"/>
      </p:cViewPr>
      <p:guideLst>
        <p:guide orient="horz" pos="4128"/>
        <p:guide pos="3840"/>
        <p:guide pos="7392"/>
        <p:guide pos="288"/>
        <p:guide pos="216"/>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D9FB6-F063-5E4C-8E15-DE2BAD5FDB90}" type="datetimeFigureOut">
              <a:rPr lang="en-US" smtClean="0"/>
              <a:t>7/4/2025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1F17-4160-ED44-996C-2E44614DC808}" type="slidenum">
              <a:rPr lang="en-US" smtClean="0"/>
              <a:t>‹#›</a:t>
            </a:fld>
            <a:endParaRPr lang="en-US"/>
          </a:p>
        </p:txBody>
      </p:sp>
    </p:spTree>
    <p:extLst>
      <p:ext uri="{BB962C8B-B14F-4D97-AF65-F5344CB8AC3E}">
        <p14:creationId xmlns:p14="http://schemas.microsoft.com/office/powerpoint/2010/main" val="330927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9745553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633056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e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505483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e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276092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e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06543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e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54303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e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574595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834369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Tree>
    <p:extLst>
      <p:ext uri="{BB962C8B-B14F-4D97-AF65-F5344CB8AC3E}">
        <p14:creationId xmlns:p14="http://schemas.microsoft.com/office/powerpoint/2010/main" val="115191549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Tree>
    <p:extLst>
      <p:ext uri="{BB962C8B-B14F-4D97-AF65-F5344CB8AC3E}">
        <p14:creationId xmlns:p14="http://schemas.microsoft.com/office/powerpoint/2010/main" val="246115829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a:t>Click to edit Master subtitle style</a:t>
            </a:r>
          </a:p>
        </p:txBody>
      </p:sp>
    </p:spTree>
    <p:extLst>
      <p:ext uri="{BB962C8B-B14F-4D97-AF65-F5344CB8AC3E}">
        <p14:creationId xmlns:p14="http://schemas.microsoft.com/office/powerpoint/2010/main" val="5594885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112244762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358454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321180161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a:t>Insert infographics within this area</a:t>
            </a:r>
          </a:p>
        </p:txBody>
      </p:sp>
    </p:spTree>
    <p:extLst>
      <p:ext uri="{BB962C8B-B14F-4D97-AF65-F5344CB8AC3E}">
        <p14:creationId xmlns:p14="http://schemas.microsoft.com/office/powerpoint/2010/main" val="12550834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89785474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One Column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75196959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143998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a:t>Insert infographics within this area</a:t>
            </a:r>
          </a:p>
        </p:txBody>
      </p:sp>
    </p:spTree>
    <p:extLst>
      <p:ext uri="{BB962C8B-B14F-4D97-AF65-F5344CB8AC3E}">
        <p14:creationId xmlns:p14="http://schemas.microsoft.com/office/powerpoint/2010/main" val="290650050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3496808462"/>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078700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356586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78841678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1716806"/>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a:t>Click to edit </a:t>
            </a:r>
            <a:br>
              <a:rPr lang="en-US"/>
            </a:br>
            <a:r>
              <a:rPr lang="en-US"/>
              <a:t>Master </a:t>
            </a:r>
            <a:br>
              <a:rPr lang="en-US"/>
            </a:br>
            <a:r>
              <a:rPr lang="en-US"/>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4665069"/>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723896397"/>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07472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8148067"/>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66591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Edit Master text styles</a:t>
            </a:r>
          </a:p>
        </p:txBody>
      </p:sp>
    </p:spTree>
    <p:extLst>
      <p:ext uri="{BB962C8B-B14F-4D97-AF65-F5344CB8AC3E}">
        <p14:creationId xmlns:p14="http://schemas.microsoft.com/office/powerpoint/2010/main" val="86073174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21754888"/>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9873797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5735147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2308334862"/>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37826695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404446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3897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961430077"/>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689535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e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208728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7/4/2025</a:t>
            </a:fld>
            <a:endParaRPr lang="en-US"/>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a:t>©2021 Exl 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53740380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75"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717" r:id="rId15"/>
    <p:sldLayoutId id="2147483688" r:id="rId16"/>
    <p:sldLayoutId id="2147483689" r:id="rId17"/>
    <p:sldLayoutId id="2147483690" r:id="rId18"/>
    <p:sldLayoutId id="2147483700" r:id="rId19"/>
    <p:sldLayoutId id="2147483718" r:id="rId20"/>
    <p:sldLayoutId id="2147483701" r:id="rId21"/>
    <p:sldLayoutId id="2147483691" r:id="rId22"/>
    <p:sldLayoutId id="2147483692" r:id="rId23"/>
    <p:sldLayoutId id="2147483719" r:id="rId24"/>
    <p:sldLayoutId id="2147483693" r:id="rId25"/>
    <p:sldLayoutId id="2147483694" r:id="rId26"/>
    <p:sldLayoutId id="2147483695" r:id="rId27"/>
    <p:sldLayoutId id="2147483696" r:id="rId28"/>
    <p:sldLayoutId id="2147483697" r:id="rId29"/>
    <p:sldLayoutId id="2147483698" r:id="rId30"/>
    <p:sldLayoutId id="2147483699" r:id="rId31"/>
    <p:sldLayoutId id="2147483702" r:id="rId32"/>
    <p:sldLayoutId id="2147483703" r:id="rId33"/>
    <p:sldLayoutId id="2147483704" r:id="rId34"/>
    <p:sldLayoutId id="2147483705" r:id="rId35"/>
    <p:sldLayoutId id="2147483706" r:id="rId36"/>
    <p:sldLayoutId id="2147483707" r:id="rId37"/>
    <p:sldLayoutId id="2147483708" r:id="rId38"/>
    <p:sldLayoutId id="2147483709" r:id="rId39"/>
    <p:sldLayoutId id="2147483710" r:id="rId4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7392" userDrawn="1">
          <p15:clr>
            <a:srgbClr val="F26B43"/>
          </p15:clr>
        </p15:guide>
        <p15:guide id="5" orient="horz" pos="412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3594545" y="1427812"/>
            <a:ext cx="4121184" cy="5148743"/>
          </a:xfrm>
          <a:prstGeom prst="rect">
            <a:avLst/>
          </a:prstGeom>
        </p:spPr>
        <p:txBody>
          <a:bodyPr vert="horz" lIns="91440" tIns="45720" rIns="91440" bIns="45720" rtlCol="0" anchor="t">
            <a:noAutofit/>
          </a:bodyPr>
          <a:lstStyle>
            <a:lvl1pPr marL="0" indent="0" algn="l" defTabSz="914400" rtl="0" eaLnBrk="1" latinLnBrk="0" hangingPunct="1">
              <a:spcBef>
                <a:spcPts val="600"/>
              </a:spcBef>
              <a:spcAft>
                <a:spcPts val="400"/>
              </a:spcAft>
              <a:buFontTx/>
              <a:buNone/>
              <a:defRPr sz="2400" kern="1200">
                <a:solidFill>
                  <a:schemeClr val="accent1"/>
                </a:solidFill>
                <a:latin typeface="Trebuchet MS" pitchFamily="34" charset="0"/>
                <a:ea typeface="+mn-ea"/>
                <a:cs typeface="+mn-cs"/>
              </a:defRPr>
            </a:lvl1pPr>
            <a:lvl2pPr marL="512763" indent="-285750" algn="l" defTabSz="914400" rtl="0" eaLnBrk="1" latinLnBrk="0" hangingPunct="1">
              <a:spcBef>
                <a:spcPct val="20000"/>
              </a:spcBef>
              <a:buFontTx/>
              <a:buBlip>
                <a:blip r:embed="rId2"/>
              </a:buBlip>
              <a:defRPr sz="2000" kern="1200">
                <a:solidFill>
                  <a:schemeClr val="tx1"/>
                </a:solidFill>
                <a:latin typeface="Century Gothic" pitchFamily="34" charset="0"/>
                <a:ea typeface="+mn-ea"/>
                <a:cs typeface="+mn-cs"/>
              </a:defRPr>
            </a:lvl2pPr>
            <a:lvl3pPr marL="739775"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Century Gothic" pitchFamily="34" charset="0"/>
                <a:ea typeface="+mn-ea"/>
                <a:cs typeface="+mn-cs"/>
              </a:defRPr>
            </a:lvl3pPr>
            <a:lvl4pPr marL="974725" indent="-228600" algn="l" defTabSz="914400" rtl="0" eaLnBrk="1" latinLnBrk="0" hangingPunct="1">
              <a:spcBef>
                <a:spcPct val="20000"/>
              </a:spcBef>
              <a:buClr>
                <a:schemeClr val="accent1"/>
              </a:buClr>
              <a:buFont typeface="Century Gothic" pitchFamily="34" charset="0"/>
              <a:buChar char="&gt;"/>
              <a:defRPr sz="1600" kern="1200">
                <a:solidFill>
                  <a:schemeClr val="tx1"/>
                </a:solidFill>
                <a:latin typeface="Century Gothic" pitchFamily="34" charset="0"/>
                <a:ea typeface="+mn-ea"/>
                <a:cs typeface="+mn-cs"/>
              </a:defRPr>
            </a:lvl4pPr>
            <a:lvl5pPr marL="1200150" indent="-228600" algn="l" defTabSz="914400" rtl="0" eaLnBrk="1" latinLnBrk="0" hangingPunct="1">
              <a:spcBef>
                <a:spcPct val="20000"/>
              </a:spcBef>
              <a:buClr>
                <a:srgbClr val="676767"/>
              </a:buClr>
              <a:buFont typeface="Arial" pitchFamily="34" charset="0"/>
              <a:buChar char="+"/>
              <a:defRPr sz="16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Worked as an Individual QA i.e. right from Requirement gathering to Smoke testing to Regression testing to Prod Verification</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Engaged in client interactions to comprehend project requirements and facilitated feature discussions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Involved in Functional, API, Database, Automation testing</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Assist in the development and maintenance of test automation frameworks.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Ensure automation scripts are up-to-date with application changes.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Making New Test Cases Addons in Automation Scripts after Sanity test for any change request.</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Followed Hybrid framework approach for UI automation</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Had exposure of Cucumber framework for </a:t>
            </a:r>
            <a:r>
              <a:rPr lang="en-US" sz="1100" dirty="0" err="1">
                <a:solidFill>
                  <a:schemeClr val="tx2"/>
                </a:solidFill>
                <a:latin typeface="+mj-lt"/>
              </a:rPr>
              <a:t>RestAssured</a:t>
            </a:r>
            <a:endParaRPr lang="en-US" sz="1100" dirty="0">
              <a:solidFill>
                <a:schemeClr val="tx2"/>
              </a:solidFill>
              <a:latin typeface="+mj-lt"/>
            </a:endParaRP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Utilized SQL and My SQL, AWS Dynamo for backend data validations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Using Postman , Apolo router for verifying APIs and </a:t>
            </a:r>
            <a:r>
              <a:rPr lang="en-US" sz="1100" dirty="0" err="1">
                <a:solidFill>
                  <a:schemeClr val="tx2"/>
                </a:solidFill>
                <a:latin typeface="+mj-lt"/>
              </a:rPr>
              <a:t>GraphQL</a:t>
            </a:r>
            <a:endParaRPr lang="en-US" sz="1100" dirty="0">
              <a:solidFill>
                <a:schemeClr val="tx2"/>
              </a:solidFill>
              <a:latin typeface="+mj-lt"/>
            </a:endParaRP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Reviewing the Reports , Test Cases generated and executed by QA Engineers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Doing Smoke, Regression, Sanity testing as per QA lead</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Involved in Sprint planning, Daily Standups, Retrospective meetings and managing Testing Tasks as per Testing Life Cycle</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Following Agile Process and Using Jira as Bug tracker and Project management tool.</a:t>
            </a:r>
            <a:br>
              <a:rPr lang="en-US" sz="1100" dirty="0">
                <a:solidFill>
                  <a:schemeClr val="tx2"/>
                </a:solidFill>
                <a:latin typeface="+mj-lt"/>
              </a:rPr>
            </a:br>
            <a:endParaRPr lang="en-US" sz="1100" dirty="0">
              <a:solidFill>
                <a:schemeClr val="tx2"/>
              </a:solidFill>
              <a:latin typeface="+mj-lt"/>
            </a:endParaRPr>
          </a:p>
        </p:txBody>
      </p:sp>
      <p:sp>
        <p:nvSpPr>
          <p:cNvPr id="26" name="Rectangle 25"/>
          <p:cNvSpPr/>
          <p:nvPr/>
        </p:nvSpPr>
        <p:spPr>
          <a:xfrm>
            <a:off x="0" y="4197096"/>
            <a:ext cx="3346704" cy="2660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6605" y="1098515"/>
            <a:ext cx="2593493" cy="369332"/>
          </a:xfrm>
          <a:prstGeom prst="rect">
            <a:avLst/>
          </a:prstGeom>
        </p:spPr>
        <p:txBody>
          <a:bodyPr wrap="square" lIns="91440" tIns="45720" rIns="91440" bIns="45720" anchor="t">
            <a:spAutoFit/>
          </a:bodyPr>
          <a:lstStyle/>
          <a:p>
            <a:pPr algn="ctr" defTabSz="914400">
              <a:defRPr/>
            </a:pPr>
            <a:r>
              <a:rPr lang="en-US" dirty="0">
                <a:latin typeface="+mj-lt"/>
                <a:cs typeface="Calibri Light"/>
              </a:rPr>
              <a:t>Nitish Kumar Chile</a:t>
            </a:r>
          </a:p>
        </p:txBody>
      </p:sp>
      <p:sp>
        <p:nvSpPr>
          <p:cNvPr id="24" name="Content Placeholder 2"/>
          <p:cNvSpPr txBox="1">
            <a:spLocks/>
          </p:cNvSpPr>
          <p:nvPr/>
        </p:nvSpPr>
        <p:spPr>
          <a:xfrm>
            <a:off x="247841" y="4795584"/>
            <a:ext cx="2825560" cy="1929065"/>
          </a:xfrm>
          <a:prstGeom prst="rect">
            <a:avLst/>
          </a:prstGeom>
        </p:spPr>
        <p:txBody>
          <a:bodyPr vert="horz" lIns="91440" tIns="45720" rIns="91440" bIns="45720" rtlCol="0">
            <a:noAutofit/>
          </a:bodyPr>
          <a:lstStyle>
            <a:lvl1pPr marL="0" indent="0" algn="l" defTabSz="914400" rtl="0" eaLnBrk="1" latinLnBrk="0" hangingPunct="1">
              <a:spcBef>
                <a:spcPts val="600"/>
              </a:spcBef>
              <a:spcAft>
                <a:spcPts val="400"/>
              </a:spcAft>
              <a:buFontTx/>
              <a:buNone/>
              <a:defRPr sz="2400" kern="1200">
                <a:solidFill>
                  <a:schemeClr val="accent1"/>
                </a:solidFill>
                <a:latin typeface="Trebuchet MS" pitchFamily="34" charset="0"/>
                <a:ea typeface="+mn-ea"/>
                <a:cs typeface="+mn-cs"/>
              </a:defRPr>
            </a:lvl1pPr>
            <a:lvl2pPr marL="512763" indent="-285750" algn="l" defTabSz="914400" rtl="0" eaLnBrk="1" latinLnBrk="0" hangingPunct="1">
              <a:spcBef>
                <a:spcPct val="20000"/>
              </a:spcBef>
              <a:buFontTx/>
              <a:buBlip>
                <a:blip r:embed="rId2"/>
              </a:buBlip>
              <a:defRPr sz="2000" kern="1200">
                <a:solidFill>
                  <a:schemeClr val="tx1"/>
                </a:solidFill>
                <a:latin typeface="Century Gothic" pitchFamily="34" charset="0"/>
                <a:ea typeface="+mn-ea"/>
                <a:cs typeface="+mn-cs"/>
              </a:defRPr>
            </a:lvl2pPr>
            <a:lvl3pPr marL="739775"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Century Gothic" pitchFamily="34" charset="0"/>
                <a:ea typeface="+mn-ea"/>
                <a:cs typeface="+mn-cs"/>
              </a:defRPr>
            </a:lvl3pPr>
            <a:lvl4pPr marL="974725" indent="-228600" algn="l" defTabSz="914400" rtl="0" eaLnBrk="1" latinLnBrk="0" hangingPunct="1">
              <a:spcBef>
                <a:spcPct val="20000"/>
              </a:spcBef>
              <a:buClr>
                <a:schemeClr val="accent1"/>
              </a:buClr>
              <a:buFont typeface="Century Gothic" pitchFamily="34" charset="0"/>
              <a:buChar char="&gt;"/>
              <a:defRPr sz="1600" kern="1200">
                <a:solidFill>
                  <a:schemeClr val="tx1"/>
                </a:solidFill>
                <a:latin typeface="Century Gothic" pitchFamily="34" charset="0"/>
                <a:ea typeface="+mn-ea"/>
                <a:cs typeface="+mn-cs"/>
              </a:defRPr>
            </a:lvl4pPr>
            <a:lvl5pPr marL="1200150" indent="-228600" algn="l" defTabSz="914400" rtl="0" eaLnBrk="1" latinLnBrk="0" hangingPunct="1">
              <a:spcBef>
                <a:spcPct val="20000"/>
              </a:spcBef>
              <a:buClr>
                <a:srgbClr val="676767"/>
              </a:buClr>
              <a:buFont typeface="Arial" pitchFamily="34" charset="0"/>
              <a:buChar char="+"/>
              <a:defRPr sz="16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solidFill>
                  <a:schemeClr val="tx2"/>
                </a:solidFill>
                <a:latin typeface="+mj-lt"/>
              </a:rPr>
              <a:t>Nitish is experienced Quality Engineer with approximately 8.5 years of expertise in testing web, mobile, and desktop applications. Possesses a strong understanding of Software Testing Life Cycle (STLC) and bug lifecycle. Specialized in the domains of ed-tech, e-commerce, and event management. Proficient in Functional, API, Database, Automation testing with tools and language like Selenium, Postman, </a:t>
            </a:r>
            <a:r>
              <a:rPr lang="en-US" sz="1100" dirty="0" err="1">
                <a:solidFill>
                  <a:schemeClr val="tx2"/>
                </a:solidFill>
                <a:latin typeface="+mj-lt"/>
              </a:rPr>
              <a:t>MySql</a:t>
            </a:r>
            <a:r>
              <a:rPr lang="en-US" sz="1100" dirty="0">
                <a:solidFill>
                  <a:schemeClr val="tx2"/>
                </a:solidFill>
                <a:latin typeface="+mj-lt"/>
              </a:rPr>
              <a:t>, Java, </a:t>
            </a:r>
            <a:r>
              <a:rPr lang="en-US" sz="1100" dirty="0" err="1">
                <a:solidFill>
                  <a:schemeClr val="tx2"/>
                </a:solidFill>
                <a:latin typeface="+mj-lt"/>
              </a:rPr>
              <a:t>Devops</a:t>
            </a:r>
            <a:r>
              <a:rPr lang="en-US" sz="1100" dirty="0">
                <a:solidFill>
                  <a:schemeClr val="tx2"/>
                </a:solidFill>
                <a:latin typeface="+mj-lt"/>
              </a:rPr>
              <a:t>, Jira, AWS Dynamo</a:t>
            </a:r>
          </a:p>
        </p:txBody>
      </p:sp>
      <p:sp>
        <p:nvSpPr>
          <p:cNvPr id="25" name="TextBox 24"/>
          <p:cNvSpPr txBox="1"/>
          <p:nvPr/>
        </p:nvSpPr>
        <p:spPr>
          <a:xfrm>
            <a:off x="229606" y="4354872"/>
            <a:ext cx="2998225" cy="369332"/>
          </a:xfrm>
          <a:prstGeom prst="rect">
            <a:avLst/>
          </a:prstGeom>
          <a:noFill/>
        </p:spPr>
        <p:txBody>
          <a:bodyPr wrap="square" lIns="91440" tIns="45720" rIns="91440" bIns="45720" rtlCol="0" anchor="t">
            <a:spAutoFit/>
          </a:bodyPr>
          <a:lstStyle/>
          <a:p>
            <a:pPr defTabSz="914400">
              <a:defRPr/>
            </a:pPr>
            <a:r>
              <a:rPr lang="en-US">
                <a:latin typeface="+mj-lt"/>
              </a:rPr>
              <a:t>Background</a:t>
            </a:r>
            <a:endParaRPr lang="en-US" sz="1400">
              <a:latin typeface="+mj-lt"/>
              <a:cs typeface="Calibri Light"/>
            </a:endParaRPr>
          </a:p>
        </p:txBody>
      </p:sp>
      <p:sp>
        <p:nvSpPr>
          <p:cNvPr id="27" name="Rectangle 26"/>
          <p:cNvSpPr/>
          <p:nvPr/>
        </p:nvSpPr>
        <p:spPr>
          <a:xfrm>
            <a:off x="3451593" y="1045351"/>
            <a:ext cx="4025531" cy="369332"/>
          </a:xfrm>
          <a:prstGeom prst="rect">
            <a:avLst/>
          </a:prstGeom>
        </p:spPr>
        <p:txBody>
          <a:bodyPr wrap="square">
            <a:spAutoFit/>
          </a:bodyPr>
          <a:lstStyle/>
          <a:p>
            <a:pPr defTabSz="914400">
              <a:defRPr/>
            </a:pPr>
            <a:r>
              <a:rPr lang="en-US" dirty="0">
                <a:latin typeface="+mj-lt"/>
              </a:rPr>
              <a:t>Roles and Responsibilities</a:t>
            </a:r>
          </a:p>
        </p:txBody>
      </p:sp>
      <p:sp>
        <p:nvSpPr>
          <p:cNvPr id="28" name="Rectangle 27"/>
          <p:cNvSpPr/>
          <p:nvPr/>
        </p:nvSpPr>
        <p:spPr>
          <a:xfrm>
            <a:off x="7715729" y="1045351"/>
            <a:ext cx="3187796" cy="369332"/>
          </a:xfrm>
          <a:prstGeom prst="rect">
            <a:avLst/>
          </a:prstGeom>
        </p:spPr>
        <p:txBody>
          <a:bodyPr wrap="none">
            <a:spAutoFit/>
          </a:bodyPr>
          <a:lstStyle/>
          <a:p>
            <a:pPr defTabSz="914400">
              <a:defRPr/>
            </a:pPr>
            <a:r>
              <a:rPr lang="en-US" dirty="0">
                <a:latin typeface="+mj-lt"/>
              </a:rPr>
              <a:t> Key Skills and Industry Expertise</a:t>
            </a:r>
          </a:p>
        </p:txBody>
      </p:sp>
      <p:sp>
        <p:nvSpPr>
          <p:cNvPr id="29" name="Rectangle 28"/>
          <p:cNvSpPr/>
          <p:nvPr/>
        </p:nvSpPr>
        <p:spPr>
          <a:xfrm>
            <a:off x="7830216" y="4655670"/>
            <a:ext cx="3540200" cy="369332"/>
          </a:xfrm>
          <a:prstGeom prst="rect">
            <a:avLst/>
          </a:prstGeom>
        </p:spPr>
        <p:txBody>
          <a:bodyPr wrap="none">
            <a:spAutoFit/>
          </a:bodyPr>
          <a:lstStyle/>
          <a:p>
            <a:pPr defTabSz="914400">
              <a:defRPr/>
            </a:pPr>
            <a:r>
              <a:rPr lang="en-US" dirty="0">
                <a:latin typeface="+mj-lt"/>
              </a:rPr>
              <a:t> Academic Credentials/Certifications</a:t>
            </a:r>
          </a:p>
        </p:txBody>
      </p:sp>
      <p:sp>
        <p:nvSpPr>
          <p:cNvPr id="32" name="Content Placeholder 2"/>
          <p:cNvSpPr txBox="1">
            <a:spLocks/>
          </p:cNvSpPr>
          <p:nvPr/>
        </p:nvSpPr>
        <p:spPr>
          <a:xfrm>
            <a:off x="7856621" y="1179095"/>
            <a:ext cx="3996044" cy="2249905"/>
          </a:xfrm>
          <a:prstGeom prst="rect">
            <a:avLst/>
          </a:prstGeom>
        </p:spPr>
        <p:txBody>
          <a:bodyPr vert="horz" lIns="91440" tIns="45720" rIns="91440" bIns="45720" rtlCol="0" anchor="t">
            <a:noAutofit/>
          </a:bodyPr>
          <a:lstStyle>
            <a:lvl1pPr marL="0" indent="0" algn="l" defTabSz="914400" rtl="0" eaLnBrk="1" latinLnBrk="0" hangingPunct="1">
              <a:spcBef>
                <a:spcPts val="600"/>
              </a:spcBef>
              <a:spcAft>
                <a:spcPts val="400"/>
              </a:spcAft>
              <a:buFontTx/>
              <a:buNone/>
              <a:defRPr sz="2400" kern="1200">
                <a:solidFill>
                  <a:schemeClr val="accent1"/>
                </a:solidFill>
                <a:latin typeface="Trebuchet MS" pitchFamily="34" charset="0"/>
                <a:ea typeface="+mn-ea"/>
                <a:cs typeface="+mn-cs"/>
              </a:defRPr>
            </a:lvl1pPr>
            <a:lvl2pPr marL="512763" indent="-285750" algn="l" defTabSz="914400" rtl="0" eaLnBrk="1" latinLnBrk="0" hangingPunct="1">
              <a:spcBef>
                <a:spcPct val="20000"/>
              </a:spcBef>
              <a:buFontTx/>
              <a:buBlip>
                <a:blip r:embed="rId2"/>
              </a:buBlip>
              <a:defRPr sz="2000" kern="1200">
                <a:solidFill>
                  <a:schemeClr val="tx1"/>
                </a:solidFill>
                <a:latin typeface="Century Gothic" pitchFamily="34" charset="0"/>
                <a:ea typeface="+mn-ea"/>
                <a:cs typeface="+mn-cs"/>
              </a:defRPr>
            </a:lvl2pPr>
            <a:lvl3pPr marL="739775"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Century Gothic" pitchFamily="34" charset="0"/>
                <a:ea typeface="+mn-ea"/>
                <a:cs typeface="+mn-cs"/>
              </a:defRPr>
            </a:lvl3pPr>
            <a:lvl4pPr marL="974725" indent="-228600" algn="l" defTabSz="914400" rtl="0" eaLnBrk="1" latinLnBrk="0" hangingPunct="1">
              <a:spcBef>
                <a:spcPct val="20000"/>
              </a:spcBef>
              <a:buClr>
                <a:schemeClr val="accent1"/>
              </a:buClr>
              <a:buFont typeface="Century Gothic" pitchFamily="34" charset="0"/>
              <a:buChar char="&gt;"/>
              <a:defRPr sz="1600" kern="1200">
                <a:solidFill>
                  <a:schemeClr val="tx1"/>
                </a:solidFill>
                <a:latin typeface="Century Gothic" pitchFamily="34" charset="0"/>
                <a:ea typeface="+mn-ea"/>
                <a:cs typeface="+mn-cs"/>
              </a:defRPr>
            </a:lvl4pPr>
            <a:lvl5pPr marL="1200150" indent="-228600" algn="l" defTabSz="914400" rtl="0" eaLnBrk="1" latinLnBrk="0" hangingPunct="1">
              <a:spcBef>
                <a:spcPct val="20000"/>
              </a:spcBef>
              <a:buClr>
                <a:srgbClr val="676767"/>
              </a:buClr>
              <a:buFont typeface="Arial" pitchFamily="34" charset="0"/>
              <a:buChar char="+"/>
              <a:defRPr sz="16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Bef>
                <a:spcPts val="200"/>
              </a:spcBef>
              <a:buClr>
                <a:schemeClr val="tx1"/>
              </a:buClr>
              <a:tabLst>
                <a:tab pos="228600" algn="l"/>
                <a:tab pos="457200" algn="l"/>
              </a:tabLst>
              <a:defRPr/>
            </a:pPr>
            <a:endParaRPr lang="en-US" sz="1100" dirty="0">
              <a:solidFill>
                <a:schemeClr val="tx2"/>
              </a:solidFill>
              <a:latin typeface="+mj-lt"/>
            </a:endParaRP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F</a:t>
            </a:r>
            <a:r>
              <a:rPr lang="en-US" sz="1100" b="0" i="0" u="none" strike="noStrike" cap="none" dirty="0">
                <a:solidFill>
                  <a:schemeClr val="tx2"/>
                </a:solidFill>
                <a:latin typeface="+mj-lt"/>
                <a:ea typeface="Century Gothic"/>
                <a:cs typeface="Calibri"/>
              </a:rPr>
              <a:t>unctional</a:t>
            </a:r>
            <a:r>
              <a:rPr lang="en-US" sz="1100" b="0" i="0" u="none" strike="noStrike" cap="none" dirty="0">
                <a:solidFill>
                  <a:schemeClr val="tx2"/>
                </a:solidFill>
                <a:latin typeface="+mj-lt"/>
                <a:ea typeface="Century Gothic"/>
                <a:cs typeface="Calibri"/>
                <a:sym typeface="Century Gothic"/>
              </a:rPr>
              <a:t> Testing ( Web, Desktop, Mobile ) </a:t>
            </a:r>
            <a:endParaRPr lang="en-US" sz="1100" b="0" i="0" u="none" strike="noStrike" cap="none" noProof="0" dirty="0">
              <a:solidFill>
                <a:schemeClr val="tx2"/>
              </a:solidFill>
              <a:latin typeface="+mj-lt"/>
            </a:endParaRP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Database Testing ( My SQL , AWS Dynamo , SQL, MongoDB )</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API Testing ( Postman , Apolo router)</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Automation Testing ( Web App - Selenium )</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Project Management ( Jira, </a:t>
            </a:r>
            <a:r>
              <a:rPr lang="en-US" sz="1100" dirty="0" err="1">
                <a:solidFill>
                  <a:schemeClr val="tx2"/>
                </a:solidFill>
                <a:latin typeface="+mj-lt"/>
                <a:cs typeface="Calibri Light"/>
              </a:rPr>
              <a:t>Devops</a:t>
            </a:r>
            <a:r>
              <a:rPr lang="en-US" sz="1100" dirty="0">
                <a:solidFill>
                  <a:schemeClr val="tx2"/>
                </a:solidFill>
                <a:latin typeface="+mj-lt"/>
                <a:cs typeface="Calibri Light"/>
              </a:rPr>
              <a:t>, Asana )</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Automation Testing, Java, Selenium </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Emulators ( Blue Stacks , Browser Stacks )</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Android logs checking ( Android debug bridge )</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CI/CD Tools: Jenkins</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Version Control: Git</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Current training paths:</a:t>
            </a:r>
          </a:p>
          <a:p>
            <a:pPr marL="684213" lvl="1"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Python</a:t>
            </a:r>
          </a:p>
          <a:p>
            <a:pPr marL="684213" lvl="1"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cs typeface="Calibri Light"/>
              </a:rPr>
              <a:t>AI tools (</a:t>
            </a:r>
            <a:r>
              <a:rPr lang="en-US" sz="1100" dirty="0" err="1">
                <a:solidFill>
                  <a:schemeClr val="tx2"/>
                </a:solidFill>
                <a:latin typeface="+mj-lt"/>
                <a:cs typeface="Calibri Light"/>
              </a:rPr>
              <a:t>Testrigor</a:t>
            </a:r>
            <a:r>
              <a:rPr lang="en-US" sz="1100" dirty="0">
                <a:solidFill>
                  <a:schemeClr val="tx2"/>
                </a:solidFill>
                <a:latin typeface="+mj-lt"/>
                <a:cs typeface="Calibri Light"/>
              </a:rPr>
              <a:t>, </a:t>
            </a:r>
            <a:r>
              <a:rPr lang="en-US" sz="1100" dirty="0" err="1">
                <a:solidFill>
                  <a:schemeClr val="tx2"/>
                </a:solidFill>
                <a:latin typeface="+mj-lt"/>
                <a:cs typeface="Calibri Light"/>
              </a:rPr>
              <a:t>KushoqAI</a:t>
            </a:r>
            <a:r>
              <a:rPr lang="en-US" sz="1100" dirty="0">
                <a:solidFill>
                  <a:schemeClr val="tx2"/>
                </a:solidFill>
                <a:latin typeface="+mj-lt"/>
                <a:cs typeface="Calibri Light"/>
              </a:rPr>
              <a:t>)</a:t>
            </a:r>
          </a:p>
        </p:txBody>
      </p:sp>
      <p:sp>
        <p:nvSpPr>
          <p:cNvPr id="33" name="Content Placeholder 2"/>
          <p:cNvSpPr txBox="1">
            <a:spLocks/>
          </p:cNvSpPr>
          <p:nvPr/>
        </p:nvSpPr>
        <p:spPr>
          <a:xfrm>
            <a:off x="7856622" y="5096383"/>
            <a:ext cx="3996044" cy="910144"/>
          </a:xfrm>
          <a:prstGeom prst="rect">
            <a:avLst/>
          </a:prstGeom>
        </p:spPr>
        <p:txBody>
          <a:bodyPr vert="horz" lIns="91440" tIns="45720" rIns="91440" bIns="45720" rtlCol="0" anchor="t">
            <a:noAutofit/>
          </a:bodyPr>
          <a:lstStyle>
            <a:lvl1pPr marL="0" indent="0" algn="l" defTabSz="914400" rtl="0" eaLnBrk="1" latinLnBrk="0" hangingPunct="1">
              <a:spcBef>
                <a:spcPts val="600"/>
              </a:spcBef>
              <a:spcAft>
                <a:spcPts val="400"/>
              </a:spcAft>
              <a:buFontTx/>
              <a:buNone/>
              <a:defRPr sz="2400" kern="1200">
                <a:solidFill>
                  <a:schemeClr val="accent1"/>
                </a:solidFill>
                <a:latin typeface="Trebuchet MS" pitchFamily="34" charset="0"/>
                <a:ea typeface="+mn-ea"/>
                <a:cs typeface="+mn-cs"/>
              </a:defRPr>
            </a:lvl1pPr>
            <a:lvl2pPr marL="512763" indent="-285750" algn="l" defTabSz="914400" rtl="0" eaLnBrk="1" latinLnBrk="0" hangingPunct="1">
              <a:spcBef>
                <a:spcPct val="20000"/>
              </a:spcBef>
              <a:buFontTx/>
              <a:buBlip>
                <a:blip r:embed="rId2"/>
              </a:buBlip>
              <a:defRPr sz="2000" kern="1200">
                <a:solidFill>
                  <a:schemeClr val="tx1"/>
                </a:solidFill>
                <a:latin typeface="Century Gothic" pitchFamily="34" charset="0"/>
                <a:ea typeface="+mn-ea"/>
                <a:cs typeface="+mn-cs"/>
              </a:defRPr>
            </a:lvl2pPr>
            <a:lvl3pPr marL="739775"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Century Gothic" pitchFamily="34" charset="0"/>
                <a:ea typeface="+mn-ea"/>
                <a:cs typeface="+mn-cs"/>
              </a:defRPr>
            </a:lvl3pPr>
            <a:lvl4pPr marL="974725" indent="-228600" algn="l" defTabSz="914400" rtl="0" eaLnBrk="1" latinLnBrk="0" hangingPunct="1">
              <a:spcBef>
                <a:spcPct val="20000"/>
              </a:spcBef>
              <a:buClr>
                <a:schemeClr val="accent1"/>
              </a:buClr>
              <a:buFont typeface="Century Gothic" pitchFamily="34" charset="0"/>
              <a:buChar char="&gt;"/>
              <a:defRPr sz="1600" kern="1200">
                <a:solidFill>
                  <a:schemeClr val="tx1"/>
                </a:solidFill>
                <a:latin typeface="Century Gothic" pitchFamily="34" charset="0"/>
                <a:ea typeface="+mn-ea"/>
                <a:cs typeface="+mn-cs"/>
              </a:defRPr>
            </a:lvl4pPr>
            <a:lvl5pPr marL="1200150" indent="-228600" algn="l" defTabSz="914400" rtl="0" eaLnBrk="1" latinLnBrk="0" hangingPunct="1">
              <a:spcBef>
                <a:spcPct val="20000"/>
              </a:spcBef>
              <a:buClr>
                <a:srgbClr val="676767"/>
              </a:buClr>
              <a:buFont typeface="Arial" pitchFamily="34" charset="0"/>
              <a:buChar char="+"/>
              <a:defRPr sz="16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fontAlgn="base">
              <a:spcBef>
                <a:spcPts val="200"/>
              </a:spcBef>
              <a:buClr>
                <a:schemeClr val="tx1"/>
              </a:buClr>
              <a:buFont typeface="Calibri Light"/>
              <a:buChar char="–"/>
              <a:tabLst>
                <a:tab pos="228600" algn="l"/>
                <a:tab pos="457200" algn="l"/>
              </a:tabLst>
              <a:defRPr/>
            </a:pPr>
            <a:r>
              <a:rPr lang="en-US" sz="1100" dirty="0">
                <a:solidFill>
                  <a:schemeClr val="tx2"/>
                </a:solidFill>
                <a:latin typeface="+mj-lt"/>
              </a:rPr>
              <a:t>ISTQB Certified Professional QA</a:t>
            </a:r>
          </a:p>
          <a:p>
            <a:pPr marL="171450" indent="-171450" fontAlgn="base">
              <a:spcBef>
                <a:spcPts val="200"/>
              </a:spcBef>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Bachelor of Engineering, Chhattisgarh Swami Vivekanand Technical University</a:t>
            </a:r>
          </a:p>
          <a:p>
            <a:pPr fontAlgn="base">
              <a:spcBef>
                <a:spcPts val="200"/>
              </a:spcBef>
              <a:buClr>
                <a:schemeClr val="tx1"/>
              </a:buClr>
              <a:tabLst>
                <a:tab pos="228600" algn="l"/>
                <a:tab pos="457200" algn="l"/>
              </a:tabLst>
              <a:defRPr/>
            </a:pPr>
            <a:endParaRPr lang="en-US" sz="1100" dirty="0">
              <a:solidFill>
                <a:schemeClr val="tx2"/>
              </a:solidFill>
              <a:latin typeface="+mj-lt"/>
              <a:cs typeface="Calibri Light"/>
            </a:endParaRPr>
          </a:p>
        </p:txBody>
      </p:sp>
      <p:sp>
        <p:nvSpPr>
          <p:cNvPr id="20" name="Title 1">
            <a:extLst>
              <a:ext uri="{FF2B5EF4-FFF2-40B4-BE49-F238E27FC236}">
                <a16:creationId xmlns:a16="http://schemas.microsoft.com/office/drawing/2014/main" id="{02B33A93-2023-4A4B-B289-5AA64EB8EF08}"/>
              </a:ext>
            </a:extLst>
          </p:cNvPr>
          <p:cNvSpPr>
            <a:spLocks noGrp="1"/>
          </p:cNvSpPr>
          <p:nvPr>
            <p:ph type="ctrTitle"/>
          </p:nvPr>
        </p:nvSpPr>
        <p:spPr>
          <a:xfrm>
            <a:off x="378031" y="456744"/>
            <a:ext cx="11277600" cy="357442"/>
          </a:xfrm>
        </p:spPr>
        <p:txBody>
          <a:bodyPr/>
          <a:lstStyle/>
          <a:p>
            <a:r>
              <a:rPr lang="en-US" dirty="0">
                <a:solidFill>
                  <a:schemeClr val="tx1"/>
                </a:solidFill>
              </a:rPr>
              <a:t> Quality Engineer |Core skills </a:t>
            </a:r>
            <a:r>
              <a:rPr lang="en-US" sz="2000" dirty="0">
                <a:solidFill>
                  <a:schemeClr val="tx1"/>
                </a:solidFill>
              </a:rPr>
              <a:t>(Functional, Database, API, Automation Testing, Java, Selenium)</a:t>
            </a:r>
            <a:endParaRPr lang="en-US" sz="2000" dirty="0">
              <a:solidFill>
                <a:schemeClr val="tx1"/>
              </a:solidFill>
              <a:ea typeface="Calibri Light"/>
              <a:cs typeface="Calibri Light"/>
            </a:endParaRPr>
          </a:p>
        </p:txBody>
      </p:sp>
      <p:sp>
        <p:nvSpPr>
          <p:cNvPr id="4" name="Oval 3">
            <a:extLst>
              <a:ext uri="{FF2B5EF4-FFF2-40B4-BE49-F238E27FC236}">
                <a16:creationId xmlns:a16="http://schemas.microsoft.com/office/drawing/2014/main" id="{4B355158-3F1D-F29F-E8B4-9F2587C36022}"/>
              </a:ext>
            </a:extLst>
          </p:cNvPr>
          <p:cNvSpPr/>
          <p:nvPr/>
        </p:nvSpPr>
        <p:spPr>
          <a:xfrm>
            <a:off x="457198" y="1661563"/>
            <a:ext cx="2203807" cy="210620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2" name="Picture 11" descr="A person in a suit and tie&#10;&#10;AI-generated content may be incorrect.">
            <a:extLst>
              <a:ext uri="{FF2B5EF4-FFF2-40B4-BE49-F238E27FC236}">
                <a16:creationId xmlns:a16="http://schemas.microsoft.com/office/drawing/2014/main" id="{7906860C-1D04-8FF2-717A-7726D55B83CE}"/>
              </a:ext>
            </a:extLst>
          </p:cNvPr>
          <p:cNvPicPr>
            <a:picLocks noChangeAspect="1"/>
          </p:cNvPicPr>
          <p:nvPr/>
        </p:nvPicPr>
        <p:blipFill>
          <a:blip r:embed="rId3"/>
          <a:stretch>
            <a:fillRect/>
          </a:stretch>
        </p:blipFill>
        <p:spPr>
          <a:xfrm>
            <a:off x="457198" y="1575245"/>
            <a:ext cx="2203807" cy="2203807"/>
          </a:xfrm>
          <a:prstGeom prst="rect">
            <a:avLst/>
          </a:prstGeom>
        </p:spPr>
      </p:pic>
    </p:spTree>
    <p:extLst>
      <p:ext uri="{BB962C8B-B14F-4D97-AF65-F5344CB8AC3E}">
        <p14:creationId xmlns:p14="http://schemas.microsoft.com/office/powerpoint/2010/main" val="373858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9D755-508C-5EB3-6115-482DE102CA0E}"/>
            </a:ext>
          </a:extLst>
        </p:cNvPr>
        <p:cNvGrpSpPr/>
        <p:nvPr/>
      </p:nvGrpSpPr>
      <p:grpSpPr>
        <a:xfrm>
          <a:off x="0" y="0"/>
          <a:ext cx="0" cy="0"/>
          <a:chOff x="0" y="0"/>
          <a:chExt cx="0" cy="0"/>
        </a:xfrm>
      </p:grpSpPr>
      <p:sp>
        <p:nvSpPr>
          <p:cNvPr id="30" name="Content Placeholder 2">
            <a:extLst>
              <a:ext uri="{FF2B5EF4-FFF2-40B4-BE49-F238E27FC236}">
                <a16:creationId xmlns:a16="http://schemas.microsoft.com/office/drawing/2014/main" id="{3B674AD2-2670-0540-49AD-A225D1FC94BD}"/>
              </a:ext>
            </a:extLst>
          </p:cNvPr>
          <p:cNvSpPr txBox="1">
            <a:spLocks/>
          </p:cNvSpPr>
          <p:nvPr/>
        </p:nvSpPr>
        <p:spPr>
          <a:xfrm>
            <a:off x="484103" y="680754"/>
            <a:ext cx="3767053" cy="5148743"/>
          </a:xfrm>
          <a:prstGeom prst="rect">
            <a:avLst/>
          </a:prstGeom>
        </p:spPr>
        <p:txBody>
          <a:bodyPr vert="horz" lIns="91440" tIns="45720" rIns="91440" bIns="45720" rtlCol="0" anchor="t">
            <a:noAutofit/>
          </a:bodyPr>
          <a:lstStyle>
            <a:lvl1pPr marL="0" indent="0" algn="l" defTabSz="914400" rtl="0" eaLnBrk="1" latinLnBrk="0" hangingPunct="1">
              <a:spcBef>
                <a:spcPts val="600"/>
              </a:spcBef>
              <a:spcAft>
                <a:spcPts val="400"/>
              </a:spcAft>
              <a:buFontTx/>
              <a:buNone/>
              <a:defRPr sz="2400" kern="1200">
                <a:solidFill>
                  <a:schemeClr val="accent1"/>
                </a:solidFill>
                <a:latin typeface="Trebuchet MS" pitchFamily="34" charset="0"/>
                <a:ea typeface="+mn-ea"/>
                <a:cs typeface="+mn-cs"/>
              </a:defRPr>
            </a:lvl1pPr>
            <a:lvl2pPr marL="512763" indent="-285750" algn="l" defTabSz="914400" rtl="0" eaLnBrk="1" latinLnBrk="0" hangingPunct="1">
              <a:spcBef>
                <a:spcPct val="20000"/>
              </a:spcBef>
              <a:buFontTx/>
              <a:buBlip>
                <a:blip r:embed="rId2"/>
              </a:buBlip>
              <a:defRPr sz="2000" kern="1200">
                <a:solidFill>
                  <a:schemeClr val="tx1"/>
                </a:solidFill>
                <a:latin typeface="Century Gothic" pitchFamily="34" charset="0"/>
                <a:ea typeface="+mn-ea"/>
                <a:cs typeface="+mn-cs"/>
              </a:defRPr>
            </a:lvl2pPr>
            <a:lvl3pPr marL="739775"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Century Gothic" pitchFamily="34" charset="0"/>
                <a:ea typeface="+mn-ea"/>
                <a:cs typeface="+mn-cs"/>
              </a:defRPr>
            </a:lvl3pPr>
            <a:lvl4pPr marL="974725" indent="-228600" algn="l" defTabSz="914400" rtl="0" eaLnBrk="1" latinLnBrk="0" hangingPunct="1">
              <a:spcBef>
                <a:spcPct val="20000"/>
              </a:spcBef>
              <a:buClr>
                <a:schemeClr val="accent1"/>
              </a:buClr>
              <a:buFont typeface="Century Gothic" pitchFamily="34" charset="0"/>
              <a:buChar char="&gt;"/>
              <a:defRPr sz="1600" kern="1200">
                <a:solidFill>
                  <a:schemeClr val="tx1"/>
                </a:solidFill>
                <a:latin typeface="Century Gothic" pitchFamily="34" charset="0"/>
                <a:ea typeface="+mn-ea"/>
                <a:cs typeface="+mn-cs"/>
              </a:defRPr>
            </a:lvl4pPr>
            <a:lvl5pPr marL="1200150" indent="-228600" algn="l" defTabSz="914400" rtl="0" eaLnBrk="1" latinLnBrk="0" hangingPunct="1">
              <a:spcBef>
                <a:spcPct val="20000"/>
              </a:spcBef>
              <a:buClr>
                <a:srgbClr val="676767"/>
              </a:buClr>
              <a:buFont typeface="Arial" pitchFamily="34" charset="0"/>
              <a:buChar char="+"/>
              <a:defRPr sz="16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fontAlgn="ctr">
              <a:buClr>
                <a:schemeClr val="accent3"/>
              </a:buClr>
              <a:buSzPct val="125000"/>
              <a:buNone/>
              <a:defRPr/>
            </a:pPr>
            <a:r>
              <a:rPr lang="en-US" sz="1100" b="1" dirty="0">
                <a:solidFill>
                  <a:schemeClr val="tx2"/>
                </a:solidFill>
                <a:latin typeface="+mj-lt"/>
                <a:ea typeface="Tahoma"/>
                <a:cs typeface="Arial"/>
              </a:rPr>
              <a:t>Project name : HALO LMS Scholarships (GCU)</a:t>
            </a:r>
            <a:br>
              <a:rPr lang="en-US" sz="1100" b="1" dirty="0">
                <a:solidFill>
                  <a:schemeClr val="tx2"/>
                </a:solidFill>
                <a:latin typeface="+mj-lt"/>
                <a:ea typeface="Tahoma"/>
                <a:cs typeface="Arial"/>
              </a:rPr>
            </a:br>
            <a:r>
              <a:rPr lang="en-US" sz="1100" b="1" dirty="0">
                <a:solidFill>
                  <a:schemeClr val="tx2"/>
                </a:solidFill>
                <a:latin typeface="+mj-lt"/>
                <a:ea typeface="Tahoma"/>
                <a:cs typeface="Calibri Light"/>
              </a:rPr>
              <a:t>Duration :  </a:t>
            </a:r>
            <a:r>
              <a:rPr lang="en-US" sz="1100" b="1" dirty="0">
                <a:solidFill>
                  <a:schemeClr val="tx2"/>
                </a:solidFill>
                <a:latin typeface="+mj-lt"/>
                <a:ea typeface="Tahoma"/>
                <a:cs typeface="Arial"/>
              </a:rPr>
              <a:t>January 2022 to Present</a:t>
            </a:r>
            <a:br>
              <a:rPr lang="en-US" sz="1100" b="1" dirty="0">
                <a:solidFill>
                  <a:schemeClr val="tx2"/>
                </a:solidFill>
                <a:latin typeface="+mj-lt"/>
                <a:ea typeface="Tahoma"/>
                <a:cs typeface="Arial"/>
              </a:rPr>
            </a:br>
            <a:r>
              <a:rPr lang="en-US" sz="1100" b="1" dirty="0">
                <a:solidFill>
                  <a:schemeClr val="tx2"/>
                </a:solidFill>
                <a:latin typeface="+mj-lt"/>
                <a:ea typeface="Tahoma" panose="020B0604030504040204" pitchFamily="34" charset="0"/>
                <a:cs typeface="Arial" panose="020B0604020202020204" pitchFamily="34" charset="0"/>
              </a:rPr>
              <a:t>Description</a:t>
            </a:r>
            <a:r>
              <a:rPr lang="en-US" sz="1100" dirty="0">
                <a:solidFill>
                  <a:schemeClr val="tx2"/>
                </a:solidFill>
                <a:latin typeface="+mj-lt"/>
                <a:ea typeface="Tahoma" panose="020B0604030504040204" pitchFamily="34" charset="0"/>
                <a:cs typeface="Arial" panose="020B0604020202020204" pitchFamily="34" charset="0"/>
              </a:rPr>
              <a:t>      :  To build and operate the LMS and DPA platforms, which help to conduct online offline classes and tracks students Performance, Attendance, Assignments, Scholarships approvals on certain criteria</a:t>
            </a:r>
            <a:br>
              <a:rPr lang="en-US" sz="1100" dirty="0">
                <a:solidFill>
                  <a:schemeClr val="tx2"/>
                </a:solidFill>
                <a:latin typeface="+mj-lt"/>
                <a:ea typeface="Tahoma" panose="020B0604030504040204" pitchFamily="34" charset="0"/>
                <a:cs typeface="Arial" panose="020B0604020202020204" pitchFamily="34" charset="0"/>
              </a:rPr>
            </a:br>
            <a:r>
              <a:rPr lang="en-US" sz="1100" b="1" dirty="0">
                <a:solidFill>
                  <a:schemeClr val="tx2"/>
                </a:solidFill>
                <a:latin typeface="+mj-lt"/>
                <a:ea typeface="Tahoma" panose="020B0604030504040204" pitchFamily="34" charset="0"/>
                <a:cs typeface="Arial" panose="020B0604020202020204" pitchFamily="34" charset="0"/>
              </a:rPr>
              <a:t>Designation: </a:t>
            </a:r>
            <a:r>
              <a:rPr lang="en-US" sz="1100" dirty="0">
                <a:solidFill>
                  <a:schemeClr val="tx2"/>
                </a:solidFill>
                <a:latin typeface="+mj-lt"/>
                <a:ea typeface="Tahoma" panose="020B0604030504040204" pitchFamily="34" charset="0"/>
                <a:cs typeface="Arial" panose="020B0604020202020204" pitchFamily="34" charset="0"/>
              </a:rPr>
              <a:t>Senior Software Quality Engineer.</a:t>
            </a:r>
            <a:br>
              <a:rPr lang="en-US" sz="1100" dirty="0">
                <a:solidFill>
                  <a:schemeClr val="tx2"/>
                </a:solidFill>
                <a:latin typeface="+mj-lt"/>
                <a:ea typeface="Tahoma" panose="020B0604030504040204" pitchFamily="34" charset="0"/>
                <a:cs typeface="Arial" panose="020B0604020202020204" pitchFamily="34" charset="0"/>
              </a:rPr>
            </a:br>
            <a:r>
              <a:rPr lang="en-US" sz="1100" b="1" dirty="0">
                <a:solidFill>
                  <a:schemeClr val="tx2"/>
                </a:solidFill>
                <a:latin typeface="+mj-lt"/>
                <a:ea typeface="Tahoma" panose="020B0604030504040204" pitchFamily="34" charset="0"/>
                <a:cs typeface="Arial" panose="020B0604020202020204" pitchFamily="34" charset="0"/>
              </a:rPr>
              <a:t>Responsibility</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Worked as an Individual QA i.e. right from Requirement gathering to Smoke testing to Regression testing to Prod Verification</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Engaged in client interactions to comprehend project requirements and facilitated feature discussions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Involved in Functional, API, Database, Automation testing</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Assist in the development and maintenance of test automation frameworks.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Ensure automation scripts are up-to-date with application changes.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Making New Test Cases Addons in Automation Scripts after Sanity test for any change request.</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Utilized SQL and My SQL, AWS Dynamo for backend data validations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Using Postman , Apolo router for verifying APIs and </a:t>
            </a:r>
            <a:r>
              <a:rPr lang="en-US" sz="1100" dirty="0" err="1">
                <a:solidFill>
                  <a:schemeClr val="tx2"/>
                </a:solidFill>
                <a:latin typeface="+mj-lt"/>
              </a:rPr>
              <a:t>GraphQL</a:t>
            </a:r>
            <a:endParaRPr lang="en-US" sz="1100" dirty="0">
              <a:solidFill>
                <a:schemeClr val="tx2"/>
              </a:solidFill>
              <a:latin typeface="+mj-lt"/>
            </a:endParaRP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Reviewing the Reports , Test Cases generated and executed by QA Engineers</a:t>
            </a:r>
            <a:br>
              <a:rPr lang="en-US" sz="1100" dirty="0">
                <a:solidFill>
                  <a:schemeClr val="tx2"/>
                </a:solidFill>
                <a:latin typeface="+mj-lt"/>
              </a:rPr>
            </a:br>
            <a:endParaRPr lang="en-US" sz="1100" dirty="0">
              <a:solidFill>
                <a:schemeClr val="tx2"/>
              </a:solidFill>
              <a:latin typeface="+mj-lt"/>
            </a:endParaRP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a:cs typeface="Calibri Light"/>
              </a:rPr>
              <a:t>Project name : Benchmark Education</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a:cs typeface="Calibri Light"/>
              </a:rPr>
              <a:t>Duration : February 2021 – Jan 2022</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Description</a:t>
            </a:r>
            <a:r>
              <a:rPr lang="en-US" sz="1100" dirty="0">
                <a:solidFill>
                  <a:schemeClr val="tx2"/>
                </a:solidFill>
                <a:latin typeface="+mj-lt"/>
                <a:ea typeface="Tahoma" panose="020B0604030504040204" pitchFamily="34" charset="0"/>
                <a:cs typeface="Arial" panose="020B0604020202020204" pitchFamily="34" charset="0"/>
              </a:rPr>
              <a:t> : It’s a digital solution for that suite reporting feature. Accessible to Faculty, Students of School admins ,District of particular city.</a:t>
            </a:r>
            <a:br>
              <a:rPr lang="en-US" sz="1100" dirty="0">
                <a:solidFill>
                  <a:schemeClr val="tx2"/>
                </a:solidFill>
                <a:latin typeface="+mj-lt"/>
                <a:ea typeface="Tahoma" panose="020B0604030504040204" pitchFamily="34" charset="0"/>
                <a:cs typeface="Arial" panose="020B0604020202020204" pitchFamily="34" charset="0"/>
              </a:rPr>
            </a:br>
            <a:r>
              <a:rPr lang="en-US" sz="1100" dirty="0">
                <a:solidFill>
                  <a:schemeClr val="tx2"/>
                </a:solidFill>
                <a:latin typeface="+mj-lt"/>
                <a:ea typeface="Tahoma" panose="020B0604030504040204" pitchFamily="34" charset="0"/>
                <a:cs typeface="Arial" panose="020B0604020202020204" pitchFamily="34" charset="0"/>
              </a:rPr>
              <a:t>It counts total login, Unique logins, % of Student teachers logged in to particular District, School.</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Designation</a:t>
            </a:r>
            <a:r>
              <a:rPr lang="en-US" sz="1100" dirty="0">
                <a:solidFill>
                  <a:schemeClr val="tx2"/>
                </a:solidFill>
                <a:latin typeface="+mj-lt"/>
                <a:ea typeface="Tahoma" panose="020B0604030504040204" pitchFamily="34" charset="0"/>
                <a:cs typeface="Arial" panose="020B0604020202020204" pitchFamily="34" charset="0"/>
              </a:rPr>
              <a:t> : Software Quality Engineer</a:t>
            </a:r>
          </a:p>
        </p:txBody>
      </p:sp>
      <p:sp>
        <p:nvSpPr>
          <p:cNvPr id="27" name="Rectangle 26">
            <a:extLst>
              <a:ext uri="{FF2B5EF4-FFF2-40B4-BE49-F238E27FC236}">
                <a16:creationId xmlns:a16="http://schemas.microsoft.com/office/drawing/2014/main" id="{C410A090-3D0F-4B1B-C53A-52124E5638FE}"/>
              </a:ext>
            </a:extLst>
          </p:cNvPr>
          <p:cNvSpPr/>
          <p:nvPr/>
        </p:nvSpPr>
        <p:spPr>
          <a:xfrm>
            <a:off x="467762" y="347518"/>
            <a:ext cx="4025531" cy="369332"/>
          </a:xfrm>
          <a:prstGeom prst="rect">
            <a:avLst/>
          </a:prstGeom>
        </p:spPr>
        <p:txBody>
          <a:bodyPr wrap="square">
            <a:spAutoFit/>
          </a:bodyPr>
          <a:lstStyle/>
          <a:p>
            <a:pPr defTabSz="914400">
              <a:defRPr/>
            </a:pPr>
            <a:r>
              <a:rPr lang="en-US" dirty="0">
                <a:latin typeface="+mj-lt"/>
              </a:rPr>
              <a:t>Engagements and Accomplishments.</a:t>
            </a:r>
          </a:p>
        </p:txBody>
      </p:sp>
      <p:sp>
        <p:nvSpPr>
          <p:cNvPr id="5" name="Content Placeholder 2">
            <a:extLst>
              <a:ext uri="{FF2B5EF4-FFF2-40B4-BE49-F238E27FC236}">
                <a16:creationId xmlns:a16="http://schemas.microsoft.com/office/drawing/2014/main" id="{12D92AB0-9A70-0071-FD5B-A9C78B27DF22}"/>
              </a:ext>
            </a:extLst>
          </p:cNvPr>
          <p:cNvSpPr txBox="1">
            <a:spLocks/>
          </p:cNvSpPr>
          <p:nvPr/>
        </p:nvSpPr>
        <p:spPr>
          <a:xfrm>
            <a:off x="4347407" y="692785"/>
            <a:ext cx="3767054" cy="5148743"/>
          </a:xfrm>
          <a:prstGeom prst="rect">
            <a:avLst/>
          </a:prstGeom>
        </p:spPr>
        <p:txBody>
          <a:bodyPr vert="horz" lIns="91440" tIns="45720" rIns="91440" bIns="45720" rtlCol="0" anchor="t">
            <a:noAutofit/>
          </a:bodyPr>
          <a:lstStyle>
            <a:lvl1pPr marL="0" indent="0" algn="l" defTabSz="914400" rtl="0" eaLnBrk="1" latinLnBrk="0" hangingPunct="1">
              <a:spcBef>
                <a:spcPts val="600"/>
              </a:spcBef>
              <a:spcAft>
                <a:spcPts val="400"/>
              </a:spcAft>
              <a:buFontTx/>
              <a:buNone/>
              <a:defRPr sz="2400" kern="1200">
                <a:solidFill>
                  <a:schemeClr val="accent1"/>
                </a:solidFill>
                <a:latin typeface="Trebuchet MS" pitchFamily="34" charset="0"/>
                <a:ea typeface="+mn-ea"/>
                <a:cs typeface="+mn-cs"/>
              </a:defRPr>
            </a:lvl1pPr>
            <a:lvl2pPr marL="512763" indent="-285750" algn="l" defTabSz="914400" rtl="0" eaLnBrk="1" latinLnBrk="0" hangingPunct="1">
              <a:spcBef>
                <a:spcPct val="20000"/>
              </a:spcBef>
              <a:buFontTx/>
              <a:buBlip>
                <a:blip r:embed="rId2"/>
              </a:buBlip>
              <a:defRPr sz="2000" kern="1200">
                <a:solidFill>
                  <a:schemeClr val="tx1"/>
                </a:solidFill>
                <a:latin typeface="Century Gothic" pitchFamily="34" charset="0"/>
                <a:ea typeface="+mn-ea"/>
                <a:cs typeface="+mn-cs"/>
              </a:defRPr>
            </a:lvl2pPr>
            <a:lvl3pPr marL="739775"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Century Gothic" pitchFamily="34" charset="0"/>
                <a:ea typeface="+mn-ea"/>
                <a:cs typeface="+mn-cs"/>
              </a:defRPr>
            </a:lvl3pPr>
            <a:lvl4pPr marL="974725" indent="-228600" algn="l" defTabSz="914400" rtl="0" eaLnBrk="1" latinLnBrk="0" hangingPunct="1">
              <a:spcBef>
                <a:spcPct val="20000"/>
              </a:spcBef>
              <a:buClr>
                <a:schemeClr val="accent1"/>
              </a:buClr>
              <a:buFont typeface="Century Gothic" pitchFamily="34" charset="0"/>
              <a:buChar char="&gt;"/>
              <a:defRPr sz="1600" kern="1200">
                <a:solidFill>
                  <a:schemeClr val="tx1"/>
                </a:solidFill>
                <a:latin typeface="Century Gothic" pitchFamily="34" charset="0"/>
                <a:ea typeface="+mn-ea"/>
                <a:cs typeface="+mn-cs"/>
              </a:defRPr>
            </a:lvl4pPr>
            <a:lvl5pPr marL="1200150" indent="-228600" algn="l" defTabSz="914400" rtl="0" eaLnBrk="1" latinLnBrk="0" hangingPunct="1">
              <a:spcBef>
                <a:spcPct val="20000"/>
              </a:spcBef>
              <a:buClr>
                <a:srgbClr val="676767"/>
              </a:buClr>
              <a:buFont typeface="Arial" pitchFamily="34" charset="0"/>
              <a:buChar char="+"/>
              <a:defRPr sz="16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Responsibility : </a:t>
            </a:r>
            <a:endParaRPr lang="en-US" sz="1100" dirty="0">
              <a:solidFill>
                <a:schemeClr val="tx2"/>
              </a:solidFill>
              <a:latin typeface="+mj-lt"/>
              <a:ea typeface="Tahoma" panose="020B0604030504040204" pitchFamily="34" charset="0"/>
              <a:cs typeface="Arial" panose="020B0604020202020204" pitchFamily="34" charset="0"/>
            </a:endParaRP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Doing Smoke, Regression, Sanity , Prod Verification</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Utilized SQL and My SQL, AWS Dynamo for backend data validations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Involved in Sprint planning, Daily Standups, Retrospective meetings and managing Testing Tasks as per Testing Life Cycle</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rPr>
              <a:t>Following Agile Process and Using Jira as Bug tracker and Project management tool.</a:t>
            </a:r>
            <a:br>
              <a:rPr lang="en-US" sz="1100" dirty="0">
                <a:solidFill>
                  <a:schemeClr val="tx2"/>
                </a:solidFill>
                <a:latin typeface="+mj-lt"/>
              </a:rPr>
            </a:br>
            <a:endParaRPr lang="en-US" sz="1100" dirty="0">
              <a:solidFill>
                <a:schemeClr val="tx2"/>
              </a:solidFill>
              <a:latin typeface="+mj-lt"/>
            </a:endParaRP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a:cs typeface="Calibri Light"/>
              </a:rPr>
              <a:t>Project name : </a:t>
            </a:r>
            <a:r>
              <a:rPr lang="en-US" sz="1100" b="1" dirty="0" err="1">
                <a:solidFill>
                  <a:schemeClr val="tx2"/>
                </a:solidFill>
                <a:latin typeface="+mj-lt"/>
                <a:ea typeface="Tahoma"/>
                <a:cs typeface="Calibri Light"/>
              </a:rPr>
              <a:t>Brighttutee</a:t>
            </a:r>
            <a:r>
              <a:rPr lang="en-US" sz="1100" b="1" dirty="0">
                <a:solidFill>
                  <a:schemeClr val="tx2"/>
                </a:solidFill>
                <a:latin typeface="+mj-lt"/>
                <a:ea typeface="Tahoma"/>
                <a:cs typeface="Calibri Light"/>
              </a:rPr>
              <a:t> (E-Learning Platform)</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Duration : </a:t>
            </a:r>
            <a:r>
              <a:rPr lang="en-US" sz="1100" dirty="0">
                <a:solidFill>
                  <a:schemeClr val="tx2"/>
                </a:solidFill>
                <a:latin typeface="+mj-lt"/>
                <a:ea typeface="Tahoma" panose="020B0604030504040204" pitchFamily="34" charset="0"/>
                <a:cs typeface="Arial" panose="020B0604020202020204" pitchFamily="34" charset="0"/>
              </a:rPr>
              <a:t>February 2021 – Jan 2022</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Description : </a:t>
            </a:r>
            <a:r>
              <a:rPr lang="en-US" sz="1100" dirty="0">
                <a:solidFill>
                  <a:schemeClr val="tx2"/>
                </a:solidFill>
                <a:latin typeface="+mj-lt"/>
                <a:ea typeface="Tahoma" panose="020B0604030504040204" pitchFamily="34" charset="0"/>
                <a:cs typeface="Arial" panose="020B0604020202020204" pitchFamily="34" charset="0"/>
              </a:rPr>
              <a:t>It’s a digital solution for that suite reporting feature. Accessible to Faculty, Students of School admins ,District of particular city.</a:t>
            </a:r>
            <a:br>
              <a:rPr lang="en-US" sz="1100" dirty="0">
                <a:solidFill>
                  <a:schemeClr val="tx2"/>
                </a:solidFill>
                <a:latin typeface="+mj-lt"/>
                <a:ea typeface="Tahoma" panose="020B0604030504040204" pitchFamily="34" charset="0"/>
                <a:cs typeface="Arial" panose="020B0604020202020204" pitchFamily="34" charset="0"/>
              </a:rPr>
            </a:br>
            <a:r>
              <a:rPr lang="en-US" sz="1100" dirty="0">
                <a:solidFill>
                  <a:schemeClr val="tx2"/>
                </a:solidFill>
                <a:latin typeface="+mj-lt"/>
                <a:ea typeface="Tahoma" panose="020B0604030504040204" pitchFamily="34" charset="0"/>
                <a:cs typeface="Arial" panose="020B0604020202020204" pitchFamily="34" charset="0"/>
              </a:rPr>
              <a:t>It counts total login, Unique logins, % of Student teachers logged in to particular District, School.</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Designation : </a:t>
            </a:r>
            <a:r>
              <a:rPr lang="en-US" sz="1100" dirty="0">
                <a:solidFill>
                  <a:schemeClr val="tx2"/>
                </a:solidFill>
                <a:latin typeface="+mj-lt"/>
                <a:ea typeface="Tahoma" panose="020B0604030504040204" pitchFamily="34" charset="0"/>
                <a:cs typeface="Arial" panose="020B0604020202020204" pitchFamily="34" charset="0"/>
              </a:rPr>
              <a:t>Quality Analyst</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Responsibility</a:t>
            </a:r>
            <a:r>
              <a:rPr lang="en-US" sz="1100" dirty="0">
                <a:solidFill>
                  <a:schemeClr val="tx2"/>
                </a:solidFill>
                <a:latin typeface="+mj-lt"/>
                <a:ea typeface="Tahoma" panose="020B0604030504040204" pitchFamily="34" charset="0"/>
                <a:cs typeface="Arial" panose="020B0604020202020204" pitchFamily="34" charset="0"/>
              </a:rPr>
              <a:t> : </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Involved in Functional, API, Database testing</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Creating and Executing Testcases as per modules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Provide Training to Junior QAs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Doing Smoke, Regression, System testing</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Conducted testing across web application mobile applications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Implemented and optimized quality processes to enhance testing efficiency</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Designing , Executing Testcase as per the Tickets assigned</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endParaRPr lang="en-US" sz="1100" dirty="0">
              <a:solidFill>
                <a:schemeClr val="tx2"/>
              </a:solidFill>
              <a:latin typeface="+mj-lt"/>
              <a:ea typeface="Tahoma" panose="020B060403050404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D078BC63-8A4B-6D6F-ED69-00C7DB118426}"/>
              </a:ext>
            </a:extLst>
          </p:cNvPr>
          <p:cNvSpPr txBox="1">
            <a:spLocks/>
          </p:cNvSpPr>
          <p:nvPr/>
        </p:nvSpPr>
        <p:spPr>
          <a:xfrm>
            <a:off x="8227052" y="704818"/>
            <a:ext cx="3767054" cy="5148743"/>
          </a:xfrm>
          <a:prstGeom prst="rect">
            <a:avLst/>
          </a:prstGeom>
        </p:spPr>
        <p:txBody>
          <a:bodyPr vert="horz" lIns="91440" tIns="45720" rIns="91440" bIns="45720" rtlCol="0" anchor="t">
            <a:noAutofit/>
          </a:bodyPr>
          <a:lstStyle>
            <a:lvl1pPr marL="0" indent="0" algn="l" defTabSz="914400" rtl="0" eaLnBrk="1" latinLnBrk="0" hangingPunct="1">
              <a:spcBef>
                <a:spcPts val="600"/>
              </a:spcBef>
              <a:spcAft>
                <a:spcPts val="400"/>
              </a:spcAft>
              <a:buFontTx/>
              <a:buNone/>
              <a:defRPr sz="2400" kern="1200">
                <a:solidFill>
                  <a:schemeClr val="accent1"/>
                </a:solidFill>
                <a:latin typeface="Trebuchet MS" pitchFamily="34" charset="0"/>
                <a:ea typeface="+mn-ea"/>
                <a:cs typeface="+mn-cs"/>
              </a:defRPr>
            </a:lvl1pPr>
            <a:lvl2pPr marL="512763" indent="-285750" algn="l" defTabSz="914400" rtl="0" eaLnBrk="1" latinLnBrk="0" hangingPunct="1">
              <a:spcBef>
                <a:spcPct val="20000"/>
              </a:spcBef>
              <a:buFontTx/>
              <a:buBlip>
                <a:blip r:embed="rId2"/>
              </a:buBlip>
              <a:defRPr sz="2000" kern="1200">
                <a:solidFill>
                  <a:schemeClr val="tx1"/>
                </a:solidFill>
                <a:latin typeface="Century Gothic" pitchFamily="34" charset="0"/>
                <a:ea typeface="+mn-ea"/>
                <a:cs typeface="+mn-cs"/>
              </a:defRPr>
            </a:lvl2pPr>
            <a:lvl3pPr marL="739775" indent="-228600" algn="l" defTabSz="914400" rtl="0" eaLnBrk="1" latinLnBrk="0" hangingPunct="1">
              <a:spcBef>
                <a:spcPct val="20000"/>
              </a:spcBef>
              <a:buClr>
                <a:schemeClr val="accent1"/>
              </a:buClr>
              <a:buFont typeface="Arial" pitchFamily="34" charset="0"/>
              <a:buChar char="+"/>
              <a:defRPr sz="1600" kern="1200">
                <a:solidFill>
                  <a:schemeClr val="tx1"/>
                </a:solidFill>
                <a:latin typeface="Century Gothic" pitchFamily="34" charset="0"/>
                <a:ea typeface="+mn-ea"/>
                <a:cs typeface="+mn-cs"/>
              </a:defRPr>
            </a:lvl3pPr>
            <a:lvl4pPr marL="974725" indent="-228600" algn="l" defTabSz="914400" rtl="0" eaLnBrk="1" latinLnBrk="0" hangingPunct="1">
              <a:spcBef>
                <a:spcPct val="20000"/>
              </a:spcBef>
              <a:buClr>
                <a:schemeClr val="accent1"/>
              </a:buClr>
              <a:buFont typeface="Century Gothic" pitchFamily="34" charset="0"/>
              <a:buChar char="&gt;"/>
              <a:defRPr sz="1600" kern="1200">
                <a:solidFill>
                  <a:schemeClr val="tx1"/>
                </a:solidFill>
                <a:latin typeface="Century Gothic" pitchFamily="34" charset="0"/>
                <a:ea typeface="+mn-ea"/>
                <a:cs typeface="+mn-cs"/>
              </a:defRPr>
            </a:lvl4pPr>
            <a:lvl5pPr marL="1200150" indent="-228600" algn="l" defTabSz="914400" rtl="0" eaLnBrk="1" latinLnBrk="0" hangingPunct="1">
              <a:spcBef>
                <a:spcPct val="20000"/>
              </a:spcBef>
              <a:buClr>
                <a:srgbClr val="676767"/>
              </a:buClr>
              <a:buFont typeface="Arial" pitchFamily="34" charset="0"/>
              <a:buChar char="+"/>
              <a:defRPr sz="16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Project name :</a:t>
            </a:r>
            <a:r>
              <a:rPr lang="en-US" sz="1100" dirty="0">
                <a:solidFill>
                  <a:schemeClr val="tx2"/>
                </a:solidFill>
                <a:latin typeface="+mj-lt"/>
                <a:ea typeface="Tahoma" panose="020B0604030504040204" pitchFamily="34" charset="0"/>
                <a:cs typeface="Arial" panose="020B0604020202020204" pitchFamily="34" charset="0"/>
              </a:rPr>
              <a:t> Kanban Explorer – Salesforce</a:t>
            </a:r>
            <a:br>
              <a:rPr lang="en-US" sz="1100" dirty="0">
                <a:solidFill>
                  <a:schemeClr val="tx2"/>
                </a:solidFill>
                <a:latin typeface="+mj-lt"/>
                <a:ea typeface="Tahoma" panose="020B0604030504040204" pitchFamily="34" charset="0"/>
                <a:cs typeface="Arial" panose="020B0604020202020204" pitchFamily="34" charset="0"/>
              </a:rPr>
            </a:br>
            <a:r>
              <a:rPr lang="en-US" sz="1100" b="1" dirty="0">
                <a:solidFill>
                  <a:schemeClr val="tx2"/>
                </a:solidFill>
                <a:latin typeface="+mj-lt"/>
                <a:ea typeface="Tahoma"/>
                <a:cs typeface="Calibri Light"/>
              </a:rPr>
              <a:t>Duration : </a:t>
            </a:r>
            <a:r>
              <a:rPr lang="en-US" sz="1100" dirty="0">
                <a:solidFill>
                  <a:schemeClr val="tx2"/>
                </a:solidFill>
                <a:latin typeface="+mj-lt"/>
                <a:ea typeface="Tahoma" panose="020B0604030504040204" pitchFamily="34" charset="0"/>
                <a:cs typeface="Arial" panose="020B0604020202020204" pitchFamily="34" charset="0"/>
              </a:rPr>
              <a:t>August 2016 – Sep 2018</a:t>
            </a:r>
            <a:br>
              <a:rPr lang="en-US" sz="1100" dirty="0">
                <a:solidFill>
                  <a:schemeClr val="tx2"/>
                </a:solidFill>
                <a:latin typeface="+mj-lt"/>
                <a:ea typeface="Tahoma" panose="020B0604030504040204" pitchFamily="34" charset="0"/>
                <a:cs typeface="Arial" panose="020B0604020202020204" pitchFamily="34" charset="0"/>
              </a:rPr>
            </a:br>
            <a:r>
              <a:rPr lang="en-US" sz="1100" b="1" dirty="0">
                <a:solidFill>
                  <a:schemeClr val="tx2"/>
                </a:solidFill>
                <a:latin typeface="+mj-lt"/>
                <a:ea typeface="Tahoma" panose="020B0604030504040204" pitchFamily="34" charset="0"/>
                <a:cs typeface="Arial" panose="020B0604020202020204" pitchFamily="34" charset="0"/>
              </a:rPr>
              <a:t>Description</a:t>
            </a:r>
            <a:r>
              <a:rPr lang="en-US" sz="1100" dirty="0">
                <a:solidFill>
                  <a:schemeClr val="tx2"/>
                </a:solidFill>
                <a:latin typeface="+mj-lt"/>
                <a:ea typeface="Tahoma" panose="020B0604030504040204" pitchFamily="34" charset="0"/>
                <a:cs typeface="Arial" panose="020B0604020202020204" pitchFamily="34" charset="0"/>
              </a:rPr>
              <a:t> - Salesforce App which makes the look and feel from classic to lightning, It allows to manage Opportunity, Lead, Case, other custom objects in an user friendly way of Drag and Drop.</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Designation : </a:t>
            </a:r>
            <a:r>
              <a:rPr lang="en-US" sz="1100" dirty="0">
                <a:solidFill>
                  <a:schemeClr val="tx2"/>
                </a:solidFill>
                <a:latin typeface="+mj-lt"/>
                <a:ea typeface="Tahoma" panose="020B0604030504040204" pitchFamily="34" charset="0"/>
                <a:cs typeface="Arial" panose="020B0604020202020204" pitchFamily="34" charset="0"/>
              </a:rPr>
              <a:t>Quality Analyst</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Responsibility : </a:t>
            </a:r>
            <a:endParaRPr lang="en-US" sz="1100" dirty="0">
              <a:solidFill>
                <a:schemeClr val="tx2"/>
              </a:solidFill>
              <a:latin typeface="+mj-lt"/>
              <a:ea typeface="Tahoma" panose="020B0604030504040204" pitchFamily="34" charset="0"/>
              <a:cs typeface="Arial" panose="020B0604020202020204" pitchFamily="34" charset="0"/>
            </a:endParaRP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Conducted testing across web application mobile applications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Doing Smoke regression Sanity testing</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Doing Database, API Testing</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Designing , Executing Testcase as per the Tickets assigned</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endParaRPr lang="en-US" sz="1100" dirty="0">
              <a:solidFill>
                <a:schemeClr val="tx2"/>
              </a:solidFill>
              <a:latin typeface="+mj-lt"/>
              <a:ea typeface="Tahoma" panose="020B0604030504040204" pitchFamily="34" charset="0"/>
              <a:cs typeface="Arial" panose="020B0604020202020204" pitchFamily="34" charset="0"/>
            </a:endParaRP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Project name :</a:t>
            </a:r>
            <a:r>
              <a:rPr lang="en-US" sz="1100" dirty="0">
                <a:solidFill>
                  <a:schemeClr val="tx2"/>
                </a:solidFill>
                <a:latin typeface="+mj-lt"/>
                <a:ea typeface="Tahoma" panose="020B0604030504040204" pitchFamily="34" charset="0"/>
                <a:cs typeface="Arial" panose="020B0604020202020204" pitchFamily="34" charset="0"/>
              </a:rPr>
              <a:t> Things Todo</a:t>
            </a:r>
            <a:br>
              <a:rPr lang="en-US" sz="1100" dirty="0">
                <a:solidFill>
                  <a:schemeClr val="tx2"/>
                </a:solidFill>
                <a:latin typeface="+mj-lt"/>
                <a:ea typeface="Tahoma" panose="020B0604030504040204" pitchFamily="34" charset="0"/>
                <a:cs typeface="Arial" panose="020B0604020202020204" pitchFamily="34" charset="0"/>
              </a:rPr>
            </a:br>
            <a:r>
              <a:rPr lang="en-US" sz="1100" b="1" dirty="0">
                <a:solidFill>
                  <a:schemeClr val="tx2"/>
                </a:solidFill>
                <a:latin typeface="+mj-lt"/>
                <a:ea typeface="Tahoma"/>
                <a:cs typeface="Calibri Light"/>
              </a:rPr>
              <a:t>Duration : </a:t>
            </a:r>
            <a:r>
              <a:rPr lang="en-US" sz="1100" dirty="0">
                <a:solidFill>
                  <a:schemeClr val="tx2"/>
                </a:solidFill>
                <a:latin typeface="+mj-lt"/>
                <a:ea typeface="Tahoma" panose="020B0604030504040204" pitchFamily="34" charset="0"/>
                <a:cs typeface="Arial" panose="020B0604020202020204" pitchFamily="34" charset="0"/>
              </a:rPr>
              <a:t>August 2016 – Sep 2018</a:t>
            </a:r>
            <a:br>
              <a:rPr lang="en-US" sz="1100" dirty="0">
                <a:solidFill>
                  <a:schemeClr val="tx2"/>
                </a:solidFill>
                <a:latin typeface="+mj-lt"/>
                <a:ea typeface="Tahoma" panose="020B0604030504040204" pitchFamily="34" charset="0"/>
                <a:cs typeface="Arial" panose="020B0604020202020204" pitchFamily="34" charset="0"/>
              </a:rPr>
            </a:br>
            <a:r>
              <a:rPr lang="en-US" sz="1100" b="1" dirty="0">
                <a:solidFill>
                  <a:schemeClr val="tx2"/>
                </a:solidFill>
                <a:latin typeface="+mj-lt"/>
                <a:ea typeface="Tahoma" panose="020B0604030504040204" pitchFamily="34" charset="0"/>
                <a:cs typeface="Arial" panose="020B0604020202020204" pitchFamily="34" charset="0"/>
              </a:rPr>
              <a:t>Description</a:t>
            </a:r>
            <a:r>
              <a:rPr lang="en-US" sz="1100" dirty="0">
                <a:solidFill>
                  <a:schemeClr val="tx2"/>
                </a:solidFill>
                <a:latin typeface="+mj-lt"/>
                <a:ea typeface="Tahoma" panose="020B0604030504040204" pitchFamily="34" charset="0"/>
                <a:cs typeface="Arial" panose="020B0604020202020204" pitchFamily="34" charset="0"/>
              </a:rPr>
              <a:t> - It tells us about various events organized by any person/institute/college etc. A Person can post his business add, Event. Any normal person from this site can see if any event or Business adds is there on that day of any category like sports, Music etc.</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Designation : </a:t>
            </a:r>
            <a:r>
              <a:rPr lang="en-US" sz="1100" dirty="0">
                <a:solidFill>
                  <a:schemeClr val="tx2"/>
                </a:solidFill>
                <a:latin typeface="+mj-lt"/>
                <a:ea typeface="Tahoma" panose="020B0604030504040204" pitchFamily="34" charset="0"/>
                <a:cs typeface="Arial" panose="020B0604020202020204" pitchFamily="34" charset="0"/>
              </a:rPr>
              <a:t>Quality Analyst</a:t>
            </a:r>
          </a:p>
          <a:p>
            <a:pPr fontAlgn="base">
              <a:spcBef>
                <a:spcPts val="200"/>
              </a:spcBef>
              <a:spcAft>
                <a:spcPts val="0"/>
              </a:spcAft>
              <a:buClr>
                <a:schemeClr val="tx1"/>
              </a:buClr>
              <a:tabLst>
                <a:tab pos="228600" algn="l"/>
                <a:tab pos="457200" algn="l"/>
              </a:tabLst>
              <a:defRPr/>
            </a:pPr>
            <a:r>
              <a:rPr lang="en-US" sz="1100" b="1" dirty="0">
                <a:solidFill>
                  <a:schemeClr val="tx2"/>
                </a:solidFill>
                <a:latin typeface="+mj-lt"/>
                <a:ea typeface="Tahoma" panose="020B0604030504040204" pitchFamily="34" charset="0"/>
                <a:cs typeface="Arial" panose="020B0604020202020204" pitchFamily="34" charset="0"/>
              </a:rPr>
              <a:t>Responsibility : </a:t>
            </a:r>
            <a:endParaRPr lang="en-US" sz="1100" dirty="0">
              <a:solidFill>
                <a:schemeClr val="tx2"/>
              </a:solidFill>
              <a:latin typeface="+mj-lt"/>
              <a:ea typeface="Tahoma" panose="020B0604030504040204" pitchFamily="34" charset="0"/>
              <a:cs typeface="Arial" panose="020B0604020202020204" pitchFamily="34" charset="0"/>
            </a:endParaRP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Conducted testing across web application mobile applications</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Doing Smoke regression Sanity testing</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Doing Database, API Testing</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r>
              <a:rPr lang="en-US" sz="1100" dirty="0">
                <a:solidFill>
                  <a:schemeClr val="tx2"/>
                </a:solidFill>
                <a:latin typeface="+mj-lt"/>
                <a:ea typeface="Tahoma" panose="020B0604030504040204" pitchFamily="34" charset="0"/>
                <a:cs typeface="Arial" panose="020B0604020202020204" pitchFamily="34" charset="0"/>
              </a:rPr>
              <a:t>Designing , Executing Testcase as per the Tickets assigned</a:t>
            </a: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endParaRPr lang="en-US" sz="1100" dirty="0">
              <a:solidFill>
                <a:schemeClr val="tx2"/>
              </a:solidFill>
              <a:latin typeface="+mj-lt"/>
              <a:ea typeface="Tahoma" panose="020B0604030504040204" pitchFamily="34" charset="0"/>
              <a:cs typeface="Arial" panose="020B0604020202020204" pitchFamily="34" charset="0"/>
            </a:endParaRPr>
          </a:p>
          <a:p>
            <a:pPr marL="171450" indent="-171450" fontAlgn="base">
              <a:spcBef>
                <a:spcPts val="200"/>
              </a:spcBef>
              <a:spcAft>
                <a:spcPts val="0"/>
              </a:spcAft>
              <a:buClr>
                <a:schemeClr val="tx1"/>
              </a:buClr>
              <a:buFont typeface="Calibri Light" panose="020F0302020204030204" pitchFamily="34" charset="0"/>
              <a:buChar char="–"/>
              <a:tabLst>
                <a:tab pos="228600" algn="l"/>
                <a:tab pos="457200" algn="l"/>
              </a:tabLst>
              <a:defRPr/>
            </a:pPr>
            <a:endParaRPr lang="en-US" sz="1100" dirty="0">
              <a:solidFill>
                <a:schemeClr val="tx2"/>
              </a:solidFill>
              <a:latin typeface="+mj-lt"/>
              <a:ea typeface="Tahoma" panose="020B060403050404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ED04D024-FD0A-7ED4-D214-47CDDDEEF0CC}"/>
              </a:ext>
            </a:extLst>
          </p:cNvPr>
          <p:cNvCxnSpPr>
            <a:cxnSpLocks/>
            <a:stCxn id="12" idx="0"/>
          </p:cNvCxnSpPr>
          <p:nvPr/>
        </p:nvCxnSpPr>
        <p:spPr>
          <a:xfrm flipH="1">
            <a:off x="275557" y="748749"/>
            <a:ext cx="40385" cy="5956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943203-2C92-CE36-5399-EC5B6EDD68D4}"/>
              </a:ext>
            </a:extLst>
          </p:cNvPr>
          <p:cNvCxnSpPr>
            <a:cxnSpLocks/>
          </p:cNvCxnSpPr>
          <p:nvPr/>
        </p:nvCxnSpPr>
        <p:spPr>
          <a:xfrm flipH="1">
            <a:off x="4278208" y="834189"/>
            <a:ext cx="5330" cy="5835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FEDA359-F29A-C891-0197-04340717F5CD}"/>
              </a:ext>
            </a:extLst>
          </p:cNvPr>
          <p:cNvCxnSpPr>
            <a:cxnSpLocks/>
          </p:cNvCxnSpPr>
          <p:nvPr/>
        </p:nvCxnSpPr>
        <p:spPr>
          <a:xfrm flipH="1">
            <a:off x="8136478" y="782052"/>
            <a:ext cx="5330" cy="5835315"/>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76B86B5-0083-4156-60F1-81708E2184C5}"/>
              </a:ext>
            </a:extLst>
          </p:cNvPr>
          <p:cNvSpPr/>
          <p:nvPr/>
        </p:nvSpPr>
        <p:spPr>
          <a:xfrm>
            <a:off x="254291" y="748749"/>
            <a:ext cx="123302" cy="1173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077A544-E70E-5902-2F0F-3B2D511DEC3E}"/>
              </a:ext>
            </a:extLst>
          </p:cNvPr>
          <p:cNvSpPr/>
          <p:nvPr/>
        </p:nvSpPr>
        <p:spPr>
          <a:xfrm>
            <a:off x="229424" y="5376130"/>
            <a:ext cx="123302" cy="1173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880FA31-534E-02A8-EEDA-43442BA41681}"/>
              </a:ext>
            </a:extLst>
          </p:cNvPr>
          <p:cNvSpPr/>
          <p:nvPr/>
        </p:nvSpPr>
        <p:spPr>
          <a:xfrm>
            <a:off x="4211145" y="2583311"/>
            <a:ext cx="123302" cy="1173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F4E450-3313-681E-5B6E-D3B1E71B017E}"/>
              </a:ext>
            </a:extLst>
          </p:cNvPr>
          <p:cNvSpPr/>
          <p:nvPr/>
        </p:nvSpPr>
        <p:spPr>
          <a:xfrm>
            <a:off x="8076777" y="3359697"/>
            <a:ext cx="123302" cy="1173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6B4976E-7186-98F6-9B54-99697891D0DE}"/>
              </a:ext>
            </a:extLst>
          </p:cNvPr>
          <p:cNvSpPr/>
          <p:nvPr/>
        </p:nvSpPr>
        <p:spPr>
          <a:xfrm>
            <a:off x="8077701" y="782052"/>
            <a:ext cx="123302" cy="1173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397372"/>
      </p:ext>
    </p:extLst>
  </p:cSld>
  <p:clrMapOvr>
    <a:masterClrMapping/>
  </p:clrMapOvr>
</p:sld>
</file>

<file path=ppt/theme/theme1.xml><?xml version="1.0" encoding="utf-8"?>
<a:theme xmlns:a="http://schemas.openxmlformats.org/drawingml/2006/main" name="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L BR - Emp Name (template)" id="{ED78C73A-311B-5842-93AA-8F8110C4C754}" vid="{27D3CE46-AF2A-3F49-9266-AD8B438424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4A73D6D76BB488C9601ABB843B24C" ma:contentTypeVersion="11" ma:contentTypeDescription="Create a new document." ma:contentTypeScope="" ma:versionID="72115843fe0036120e49d2ee8337d282">
  <xsd:schema xmlns:xsd="http://www.w3.org/2001/XMLSchema" xmlns:xs="http://www.w3.org/2001/XMLSchema" xmlns:p="http://schemas.microsoft.com/office/2006/metadata/properties" xmlns:ns2="8dea0e01-13cf-4558-90d2-91da66b81ad9" xmlns:ns3="40e384aa-b4d0-4f78-a429-a8d988b5dec2" targetNamespace="http://schemas.microsoft.com/office/2006/metadata/properties" ma:root="true" ma:fieldsID="0d6cbcc510faff023e7db73fb1640fa9" ns2:_="" ns3:_="">
    <xsd:import namespace="8dea0e01-13cf-4558-90d2-91da66b81ad9"/>
    <xsd:import namespace="40e384aa-b4d0-4f78-a429-a8d988b5dec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0e01-13cf-4558-90d2-91da66b81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9d2802f3-dac6-4710-a960-e56b02a1d5f5"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e384aa-b4d0-4f78-a429-a8d988b5dec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e0ec394-b3c9-4bf2-9394-1e8eac1a4114}" ma:internalName="TaxCatchAll" ma:showField="CatchAllData" ma:web="40e384aa-b4d0-4f78-a429-a8d988b5dec2">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0e384aa-b4d0-4f78-a429-a8d988b5dec2" xsi:nil="true"/>
    <lcf76f155ced4ddcb4097134ff3c332f xmlns="8dea0e01-13cf-4558-90d2-91da66b81ad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996423-EFAA-4B8E-A819-8FA656195279}">
  <ds:schemaRefs>
    <ds:schemaRef ds:uri="40e384aa-b4d0-4f78-a429-a8d988b5dec2"/>
    <ds:schemaRef ds:uri="8dea0e01-13cf-4558-90d2-91da66b81a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13AA88-4B36-44F0-8952-2914520C8ED8}">
  <ds:schemaRefs>
    <ds:schemaRef ds:uri="40e384aa-b4d0-4f78-a429-a8d988b5dec2"/>
    <ds:schemaRef ds:uri="8dea0e01-13cf-4558-90d2-91da66b81ad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D06EA39-5B2B-4777-A9B9-78C6DF56D1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422</TotalTime>
  <Words>1002</Words>
  <Application>Microsoft Office PowerPoint</Application>
  <PresentationFormat>Widescreen</PresentationFormat>
  <Paragraphs>84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System Font Regular</vt:lpstr>
      <vt:lpstr>Office Theme</vt:lpstr>
      <vt:lpstr> Quality Engineer |Core skills (Functional, Database, API, Automation Testing, Java, Selenium)</vt:lpstr>
      <vt:lpstr>PowerPoint Presentation</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Bist</dc:creator>
  <cp:lastModifiedBy>Nitish Chile</cp:lastModifiedBy>
  <cp:revision>16</cp:revision>
  <dcterms:created xsi:type="dcterms:W3CDTF">2022-03-08T14:50:22Z</dcterms:created>
  <dcterms:modified xsi:type="dcterms:W3CDTF">2025-07-04T08:34:51Z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0x0101006C94A73D6D76BB488C9601ABB843B24C</vt:lpwstr>
  </property>
  <property fmtid="{D5CDD505-2E9C-101B-9397-08002B2CF9AE}" pid="3" name="MediaServiceImageTags">
    <vt:lpwstr/>
  </property>
</Properties>
</file>