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ED6B-CC9A-467B-84E4-F9B880573A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6895B1-087A-4812-8682-78C0B225A3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C2809E-7D69-484C-BD49-918B77EAFD14}"/>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5" name="Footer Placeholder 4">
            <a:extLst>
              <a:ext uri="{FF2B5EF4-FFF2-40B4-BE49-F238E27FC236}">
                <a16:creationId xmlns:a16="http://schemas.microsoft.com/office/drawing/2014/main" id="{ECC5FC96-C494-460A-B72A-99A0AEAE0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7FB86-0514-426D-8F49-083DDEF9E102}"/>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326409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9E3A-3EFF-4D58-B445-429F6F4133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41FA11-AD5C-4D3C-9B6C-DDB15BB18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AD1C0-EE23-4053-A09F-E6A1B3C9185A}"/>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5" name="Footer Placeholder 4">
            <a:extLst>
              <a:ext uri="{FF2B5EF4-FFF2-40B4-BE49-F238E27FC236}">
                <a16:creationId xmlns:a16="http://schemas.microsoft.com/office/drawing/2014/main" id="{C1A456DD-58E6-452F-9E26-A0258CA735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8EB8A-B4D8-49C2-A930-1568F312A8F2}"/>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179907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A68E2-D13B-4AD5-843D-FD12FD9136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671F5B-E19A-48BE-A9C5-C2469E6532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4A3C-EB7A-4751-8D7C-3C8698F9FCFF}"/>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5" name="Footer Placeholder 4">
            <a:extLst>
              <a:ext uri="{FF2B5EF4-FFF2-40B4-BE49-F238E27FC236}">
                <a16:creationId xmlns:a16="http://schemas.microsoft.com/office/drawing/2014/main" id="{36EE66D7-E6B2-48C1-9A80-B28EBC8A16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71150F-8204-477A-9EF0-71A68C4AA085}"/>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387519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C686-02A5-46E6-AA29-CC6D4435C4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E04BCE-DBCD-44F1-B8CB-A9A17B8A4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50DB8F-B65C-452C-B98B-AAC0614D1CB8}"/>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5" name="Footer Placeholder 4">
            <a:extLst>
              <a:ext uri="{FF2B5EF4-FFF2-40B4-BE49-F238E27FC236}">
                <a16:creationId xmlns:a16="http://schemas.microsoft.com/office/drawing/2014/main" id="{7A19C44A-D0C9-4F1E-AA1D-FE3EABA78B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18DE6-57A2-4E36-B8E9-79C523E0ABCD}"/>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207679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189A-844C-4683-8428-0378E3765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08DD3F-AC3F-4C24-A305-9ACC3CFAF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D1FED-D16E-4D65-A63E-F8BD1F8A525C}"/>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5" name="Footer Placeholder 4">
            <a:extLst>
              <a:ext uri="{FF2B5EF4-FFF2-40B4-BE49-F238E27FC236}">
                <a16:creationId xmlns:a16="http://schemas.microsoft.com/office/drawing/2014/main" id="{D30FE830-6F94-469A-99E6-2F1F9FD61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8962D-DC81-42C1-AE8E-047BD66722FE}"/>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261867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5340-2C1A-441E-835F-D9D54D4241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EB7864-E12E-4AEA-B6A6-E61CD49A7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B96BED-C6A4-44DB-AE13-FCFEF8C509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DB46AC-CD91-43D1-AE02-9F5DA76EF75F}"/>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6" name="Footer Placeholder 5">
            <a:extLst>
              <a:ext uri="{FF2B5EF4-FFF2-40B4-BE49-F238E27FC236}">
                <a16:creationId xmlns:a16="http://schemas.microsoft.com/office/drawing/2014/main" id="{F65087B8-61DB-469A-A311-F94EA4F3EB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573769-18CB-40F4-980E-754A58D874D2}"/>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375048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D038-39B7-4170-A35C-3BB59D2359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2EE1C5-7F8E-4A5A-9ED5-77E9F7DFD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00733F-2A26-42F0-8F4C-5CCF0FC861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5D5F71-3AFD-41A5-B58F-E60935DD8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A5CB31-4002-4E2F-AA37-FF28EA8D90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D240F8-6306-429A-870C-307F4B720AB9}"/>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8" name="Footer Placeholder 7">
            <a:extLst>
              <a:ext uri="{FF2B5EF4-FFF2-40B4-BE49-F238E27FC236}">
                <a16:creationId xmlns:a16="http://schemas.microsoft.com/office/drawing/2014/main" id="{5B1AF9B7-5D20-4539-935C-D16B2C9AF0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655BE1-0593-499D-974C-7A2828C46D71}"/>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139455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FE51E-D696-4615-8FAE-6E9DE296B6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7ED2CB-76EF-4767-900B-2A950BC2A357}"/>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4" name="Footer Placeholder 3">
            <a:extLst>
              <a:ext uri="{FF2B5EF4-FFF2-40B4-BE49-F238E27FC236}">
                <a16:creationId xmlns:a16="http://schemas.microsoft.com/office/drawing/2014/main" id="{87DF22F8-85DA-4D56-BA81-1F1BABE6AB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BC8E0D-3FBB-4471-9F59-59EDD6392985}"/>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95241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28E63-162B-42FC-B433-D21804493121}"/>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3" name="Footer Placeholder 2">
            <a:extLst>
              <a:ext uri="{FF2B5EF4-FFF2-40B4-BE49-F238E27FC236}">
                <a16:creationId xmlns:a16="http://schemas.microsoft.com/office/drawing/2014/main" id="{12FE68C5-ED7D-4BC7-9D67-9DFBFCA702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80C821-D8CB-43BC-856D-876AB73B4563}"/>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83780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679C-7521-429D-9FEB-B7C4AB5FF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E1F351-0C82-49B2-90CB-EDD9FF5B7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6D4286-D9A2-4277-887C-81E0D428D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B0EC7-3A9D-4BCF-8CAA-24FDFEF389E3}"/>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6" name="Footer Placeholder 5">
            <a:extLst>
              <a:ext uri="{FF2B5EF4-FFF2-40B4-BE49-F238E27FC236}">
                <a16:creationId xmlns:a16="http://schemas.microsoft.com/office/drawing/2014/main" id="{67972503-7E81-4123-9B1D-B14AE83C40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C5048E-8E13-403A-9A45-0F9EF7C46842}"/>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11453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0366-3E4E-42FD-A16A-9823FBFE8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5BD030-A941-4944-9FA9-7E4748957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D1E912-AA3B-452A-B59B-64C6E9A2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3B123-0BDD-482D-81B7-C4B0A4E54C95}"/>
              </a:ext>
            </a:extLst>
          </p:cNvPr>
          <p:cNvSpPr>
            <a:spLocks noGrp="1"/>
          </p:cNvSpPr>
          <p:nvPr>
            <p:ph type="dt" sz="half" idx="10"/>
          </p:nvPr>
        </p:nvSpPr>
        <p:spPr/>
        <p:txBody>
          <a:bodyPr/>
          <a:lstStyle/>
          <a:p>
            <a:fld id="{0B8FD673-5D5D-44F9-80AA-811159506229}" type="datetimeFigureOut">
              <a:rPr lang="en-IN" smtClean="0"/>
              <a:t>09-02-2022</a:t>
            </a:fld>
            <a:endParaRPr lang="en-IN"/>
          </a:p>
        </p:txBody>
      </p:sp>
      <p:sp>
        <p:nvSpPr>
          <p:cNvPr id="6" name="Footer Placeholder 5">
            <a:extLst>
              <a:ext uri="{FF2B5EF4-FFF2-40B4-BE49-F238E27FC236}">
                <a16:creationId xmlns:a16="http://schemas.microsoft.com/office/drawing/2014/main" id="{E49A4F91-B582-4821-99A5-7624EEEE6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4303B5-A603-4216-9BA5-CC21F9D01C5C}"/>
              </a:ext>
            </a:extLst>
          </p:cNvPr>
          <p:cNvSpPr>
            <a:spLocks noGrp="1"/>
          </p:cNvSpPr>
          <p:nvPr>
            <p:ph type="sldNum" sz="quarter" idx="12"/>
          </p:nvPr>
        </p:nvSpPr>
        <p:spPr/>
        <p:txBody>
          <a:bodyPr/>
          <a:lstStyle/>
          <a:p>
            <a:fld id="{F1902A4C-D642-4F5D-B38F-845F3AF68101}" type="slidenum">
              <a:rPr lang="en-IN" smtClean="0"/>
              <a:t>‹#›</a:t>
            </a:fld>
            <a:endParaRPr lang="en-IN"/>
          </a:p>
        </p:txBody>
      </p:sp>
    </p:spTree>
    <p:extLst>
      <p:ext uri="{BB962C8B-B14F-4D97-AF65-F5344CB8AC3E}">
        <p14:creationId xmlns:p14="http://schemas.microsoft.com/office/powerpoint/2010/main" val="387884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E3064B-5A6D-4376-A27C-88474E0F8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2E510A-D6C4-44CE-A66A-AD4BFAFB9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43FA5-95D2-48F1-8A0A-3A3E9B1DB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FD673-5D5D-44F9-80AA-811159506229}" type="datetimeFigureOut">
              <a:rPr lang="en-IN" smtClean="0"/>
              <a:t>09-02-2022</a:t>
            </a:fld>
            <a:endParaRPr lang="en-IN"/>
          </a:p>
        </p:txBody>
      </p:sp>
      <p:sp>
        <p:nvSpPr>
          <p:cNvPr id="5" name="Footer Placeholder 4">
            <a:extLst>
              <a:ext uri="{FF2B5EF4-FFF2-40B4-BE49-F238E27FC236}">
                <a16:creationId xmlns:a16="http://schemas.microsoft.com/office/drawing/2014/main" id="{63825A50-3764-4FCD-998C-D3D79F863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3AE310-9BF8-45BA-94AD-AA99237193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02A4C-D642-4F5D-B38F-845F3AF68101}" type="slidenum">
              <a:rPr lang="en-IN" smtClean="0"/>
              <a:t>‹#›</a:t>
            </a:fld>
            <a:endParaRPr lang="en-IN"/>
          </a:p>
        </p:txBody>
      </p:sp>
    </p:spTree>
    <p:extLst>
      <p:ext uri="{BB962C8B-B14F-4D97-AF65-F5344CB8AC3E}">
        <p14:creationId xmlns:p14="http://schemas.microsoft.com/office/powerpoint/2010/main" val="222332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A90B-13BE-4383-BA3D-C22611FCA89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B6C81830-0D54-440F-AC78-85FEDCCA3ACE}"/>
              </a:ext>
            </a:extLst>
          </p:cNvPr>
          <p:cNvSpPr>
            <a:spLocks noGrp="1"/>
          </p:cNvSpPr>
          <p:nvPr>
            <p:ph type="subTitle" idx="1"/>
          </p:nvPr>
        </p:nvSpPr>
        <p:spPr>
          <a:xfrm>
            <a:off x="1524000" y="4969157"/>
            <a:ext cx="9144000" cy="1216490"/>
          </a:xfrm>
        </p:spPr>
        <p:txBody>
          <a:bodyPr>
            <a:normAutofit/>
          </a:bodyPr>
          <a:lstStyle/>
          <a:p>
            <a:r>
              <a:rPr lang="en-IN" sz="3200" b="1" dirty="0"/>
              <a:t>Stock  analysis and portfolio management</a:t>
            </a:r>
          </a:p>
          <a:p>
            <a:r>
              <a:rPr lang="en-IN" sz="3200" b="1" dirty="0"/>
              <a:t>     					- </a:t>
            </a:r>
            <a:r>
              <a:rPr lang="en-IN" b="1" dirty="0"/>
              <a:t>Nitish Ranjan Jha</a:t>
            </a:r>
          </a:p>
        </p:txBody>
      </p:sp>
      <p:graphicFrame>
        <p:nvGraphicFramePr>
          <p:cNvPr id="6" name="Object 5">
            <a:extLst>
              <a:ext uri="{FF2B5EF4-FFF2-40B4-BE49-F238E27FC236}">
                <a16:creationId xmlns:a16="http://schemas.microsoft.com/office/drawing/2014/main" id="{AA6E6F60-EC74-4919-96FA-8114CD665B02}"/>
              </a:ext>
            </a:extLst>
          </p:cNvPr>
          <p:cNvGraphicFramePr>
            <a:graphicFrameLocks noChangeAspect="1"/>
          </p:cNvGraphicFramePr>
          <p:nvPr>
            <p:extLst>
              <p:ext uri="{D42A27DB-BD31-4B8C-83A1-F6EECF244321}">
                <p14:modId xmlns:p14="http://schemas.microsoft.com/office/powerpoint/2010/main" val="1600913577"/>
              </p:ext>
            </p:extLst>
          </p:nvPr>
        </p:nvGraphicFramePr>
        <p:xfrm>
          <a:off x="1524000" y="950259"/>
          <a:ext cx="9144000" cy="3908611"/>
        </p:xfrm>
        <a:graphic>
          <a:graphicData uri="http://schemas.openxmlformats.org/presentationml/2006/ole">
            <mc:AlternateContent xmlns:mc="http://schemas.openxmlformats.org/markup-compatibility/2006">
              <mc:Choice xmlns:v="urn:schemas-microsoft-com:vml" Requires="v">
                <p:oleObj spid="_x0000_s1044" name="Bitmap Image" r:id="rId3" imgW="2796480" imgH="1722240" progId="Paint.Picture">
                  <p:embed/>
                </p:oleObj>
              </mc:Choice>
              <mc:Fallback>
                <p:oleObj name="Bitmap Image" r:id="rId3" imgW="2796480" imgH="1722240" progId="Paint.Picture">
                  <p:embed/>
                  <p:pic>
                    <p:nvPicPr>
                      <p:cNvPr id="0" name=""/>
                      <p:cNvPicPr/>
                      <p:nvPr/>
                    </p:nvPicPr>
                    <p:blipFill>
                      <a:blip r:embed="rId4"/>
                      <a:stretch>
                        <a:fillRect/>
                      </a:stretch>
                    </p:blipFill>
                    <p:spPr>
                      <a:xfrm>
                        <a:off x="1524000" y="950259"/>
                        <a:ext cx="9144000" cy="3908611"/>
                      </a:xfrm>
                      <a:prstGeom prst="rect">
                        <a:avLst/>
                      </a:prstGeom>
                    </p:spPr>
                  </p:pic>
                </p:oleObj>
              </mc:Fallback>
            </mc:AlternateContent>
          </a:graphicData>
        </a:graphic>
      </p:graphicFrame>
    </p:spTree>
    <p:extLst>
      <p:ext uri="{BB962C8B-B14F-4D97-AF65-F5344CB8AC3E}">
        <p14:creationId xmlns:p14="http://schemas.microsoft.com/office/powerpoint/2010/main" val="142467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A90B-13BE-4383-BA3D-C22611FCA899}"/>
              </a:ext>
            </a:extLst>
          </p:cNvPr>
          <p:cNvSpPr>
            <a:spLocks noGrp="1"/>
          </p:cNvSpPr>
          <p:nvPr>
            <p:ph type="ctrTitle"/>
          </p:nvPr>
        </p:nvSpPr>
        <p:spPr>
          <a:xfrm>
            <a:off x="1524000" y="1122363"/>
            <a:ext cx="9144000" cy="766480"/>
          </a:xfrm>
        </p:spPr>
        <p:txBody>
          <a:bodyPr>
            <a:normAutofit/>
          </a:bodyPr>
          <a:lstStyle/>
          <a:p>
            <a:r>
              <a:rPr lang="en-IN" sz="4000" b="1" dirty="0"/>
              <a:t>Investor profile</a:t>
            </a:r>
          </a:p>
        </p:txBody>
      </p:sp>
      <p:sp>
        <p:nvSpPr>
          <p:cNvPr id="3" name="Subtitle 2">
            <a:extLst>
              <a:ext uri="{FF2B5EF4-FFF2-40B4-BE49-F238E27FC236}">
                <a16:creationId xmlns:a16="http://schemas.microsoft.com/office/drawing/2014/main" id="{B6C81830-0D54-440F-AC78-85FEDCCA3ACE}"/>
              </a:ext>
            </a:extLst>
          </p:cNvPr>
          <p:cNvSpPr>
            <a:spLocks noGrp="1"/>
          </p:cNvSpPr>
          <p:nvPr>
            <p:ph type="subTitle" idx="1"/>
          </p:nvPr>
        </p:nvSpPr>
        <p:spPr>
          <a:xfrm>
            <a:off x="1228165" y="2064591"/>
            <a:ext cx="9144000" cy="3896937"/>
          </a:xfrm>
        </p:spPr>
        <p:txBody>
          <a:bodyPr>
            <a:normAutofit/>
          </a:bodyPr>
          <a:lstStyle/>
          <a:p>
            <a:pPr marL="342900" indent="-342900" algn="l">
              <a:buAutoNum type="arabicPeriod"/>
            </a:pPr>
            <a:r>
              <a:rPr lang="en-IN" sz="2000" dirty="0">
                <a:effectLst/>
                <a:latin typeface="Calibri" panose="020F0502020204030204" pitchFamily="34" charset="0"/>
                <a:ea typeface="Calibri" panose="020F0502020204030204" pitchFamily="34" charset="0"/>
              </a:rPr>
              <a:t> Ms Alexandra </a:t>
            </a:r>
            <a:r>
              <a:rPr lang="en-IN" sz="2000" dirty="0" err="1">
                <a:effectLst/>
                <a:latin typeface="Calibri" panose="020F0502020204030204" pitchFamily="34" charset="0"/>
                <a:ea typeface="Calibri" panose="020F0502020204030204" pitchFamily="34" charset="0"/>
              </a:rPr>
              <a:t>Kolishnyick</a:t>
            </a:r>
            <a:r>
              <a:rPr lang="en-IN" sz="2000" dirty="0">
                <a:effectLst/>
                <a:latin typeface="Calibri" panose="020F0502020204030204" pitchFamily="34" charset="0"/>
                <a:ea typeface="Calibri" panose="020F0502020204030204" pitchFamily="34" charset="0"/>
              </a:rPr>
              <a:t> (aka Alexa), is daughter of Ukrainian business tycoon.</a:t>
            </a:r>
          </a:p>
          <a:p>
            <a:pPr marL="457200" indent="-457200" algn="l">
              <a:buAutoNum type="arabicPeriod"/>
            </a:pPr>
            <a:r>
              <a:rPr lang="en-IN" sz="2000" dirty="0">
                <a:latin typeface="Calibri" panose="020F0502020204030204" pitchFamily="34" charset="0"/>
              </a:rPr>
              <a:t>She has been living in US mostly from her schooling days.</a:t>
            </a:r>
          </a:p>
          <a:p>
            <a:pPr marL="457200" indent="-457200" algn="l">
              <a:buAutoNum type="arabicPeriod"/>
            </a:pPr>
            <a:r>
              <a:rPr lang="en-IN" sz="2000" dirty="0">
                <a:latin typeface="Calibri" panose="020F0502020204030204" pitchFamily="34" charset="0"/>
              </a:rPr>
              <a:t>She is very smart and good student and could get in IVY league college for her bachelor`s.</a:t>
            </a:r>
          </a:p>
          <a:p>
            <a:pPr marL="457200" indent="-457200" algn="l">
              <a:buAutoNum type="arabicPeriod"/>
            </a:pPr>
            <a:r>
              <a:rPr lang="en-IN" sz="2000" dirty="0">
                <a:latin typeface="Calibri" panose="020F0502020204030204" pitchFamily="34" charset="0"/>
              </a:rPr>
              <a:t>She has been saving money sent by her parents for her expenses since she was a kid.</a:t>
            </a:r>
          </a:p>
          <a:p>
            <a:pPr marL="457200" indent="-457200" algn="l">
              <a:buAutoNum type="arabicPeriod"/>
            </a:pPr>
            <a:r>
              <a:rPr lang="en-IN" sz="2000" dirty="0">
                <a:latin typeface="Calibri" panose="020F0502020204030204" pitchFamily="34" charset="0"/>
              </a:rPr>
              <a:t>She wants to start NGO to help people of sub-Saharan African region.</a:t>
            </a:r>
          </a:p>
          <a:p>
            <a:pPr marL="457200" indent="-457200" algn="l">
              <a:buAutoNum type="arabicPeriod"/>
            </a:pPr>
            <a:r>
              <a:rPr lang="en-IN" sz="2000" dirty="0">
                <a:latin typeface="Calibri" panose="020F0502020204030204" pitchFamily="34" charset="0"/>
              </a:rPr>
              <a:t>She wants to invests her savings on stocks that have shown good returns and are also stable.</a:t>
            </a:r>
          </a:p>
          <a:p>
            <a:pPr marL="457200" indent="-457200" algn="l">
              <a:buAutoNum type="arabicPeriod"/>
            </a:pPr>
            <a:r>
              <a:rPr lang="en-IN" sz="2000" dirty="0">
                <a:latin typeface="Calibri" panose="020F0502020204030204" pitchFamily="34" charset="0"/>
              </a:rPr>
              <a:t>She wants to use the returns from the invested amount to start the NGO.</a:t>
            </a:r>
          </a:p>
        </p:txBody>
      </p:sp>
    </p:spTree>
    <p:extLst>
      <p:ext uri="{BB962C8B-B14F-4D97-AF65-F5344CB8AC3E}">
        <p14:creationId xmlns:p14="http://schemas.microsoft.com/office/powerpoint/2010/main" val="302025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A90B-13BE-4383-BA3D-C22611FCA899}"/>
              </a:ext>
            </a:extLst>
          </p:cNvPr>
          <p:cNvSpPr>
            <a:spLocks noGrp="1"/>
          </p:cNvSpPr>
          <p:nvPr>
            <p:ph type="ctrTitle"/>
          </p:nvPr>
        </p:nvSpPr>
        <p:spPr>
          <a:xfrm>
            <a:off x="1524000" y="1122363"/>
            <a:ext cx="9144000" cy="766480"/>
          </a:xfrm>
        </p:spPr>
        <p:txBody>
          <a:bodyPr>
            <a:normAutofit/>
          </a:bodyPr>
          <a:lstStyle/>
          <a:p>
            <a:r>
              <a:rPr lang="en-IN" sz="4000" b="1" dirty="0"/>
              <a:t>Data Insights</a:t>
            </a:r>
          </a:p>
        </p:txBody>
      </p:sp>
      <p:sp>
        <p:nvSpPr>
          <p:cNvPr id="3" name="Subtitle 2">
            <a:extLst>
              <a:ext uri="{FF2B5EF4-FFF2-40B4-BE49-F238E27FC236}">
                <a16:creationId xmlns:a16="http://schemas.microsoft.com/office/drawing/2014/main" id="{B6C81830-0D54-440F-AC78-85FEDCCA3ACE}"/>
              </a:ext>
            </a:extLst>
          </p:cNvPr>
          <p:cNvSpPr>
            <a:spLocks noGrp="1"/>
          </p:cNvSpPr>
          <p:nvPr>
            <p:ph type="subTitle" idx="1"/>
          </p:nvPr>
        </p:nvSpPr>
        <p:spPr>
          <a:xfrm>
            <a:off x="1228165" y="2064591"/>
            <a:ext cx="9144000" cy="3896937"/>
          </a:xfrm>
        </p:spPr>
        <p:txBody>
          <a:bodyPr>
            <a:normAutofit/>
          </a:bodyPr>
          <a:lstStyle/>
          <a:p>
            <a:pPr marL="342900" indent="-342900" algn="l">
              <a:buAutoNum type="arabicPeriod"/>
            </a:pPr>
            <a:r>
              <a:rPr lang="en-IN" sz="2000" dirty="0">
                <a:latin typeface="Calibri" panose="020F0502020204030204" pitchFamily="34" charset="0"/>
              </a:rPr>
              <a:t>We have gathered data for 12 stocks from 4 different industries.</a:t>
            </a:r>
          </a:p>
          <a:p>
            <a:pPr marL="342900" indent="-342900" algn="l">
              <a:buAutoNum type="arabicPeriod"/>
            </a:pPr>
            <a:r>
              <a:rPr lang="en-IN" sz="2000" dirty="0">
                <a:latin typeface="Calibri" panose="020F0502020204030204" pitchFamily="34" charset="0"/>
              </a:rPr>
              <a:t>After performing necessary data analysis and data engineering we got the cumulative return for following stocks:</a:t>
            </a:r>
          </a:p>
          <a:p>
            <a:pPr marL="342900" indent="-342900" algn="l">
              <a:buAutoNum type="arabicPeriod"/>
            </a:pPr>
            <a:endParaRPr lang="en-IN" sz="2000" dirty="0">
              <a:latin typeface="Calibri" panose="020F0502020204030204" pitchFamily="34" charset="0"/>
            </a:endParaRPr>
          </a:p>
          <a:p>
            <a:pPr marL="342900" indent="-342900" algn="l">
              <a:buAutoNum type="arabicPeriod"/>
            </a:pPr>
            <a:endParaRPr lang="en-IN" sz="2000" dirty="0">
              <a:latin typeface="Calibri" panose="020F0502020204030204" pitchFamily="34" charset="0"/>
            </a:endParaRPr>
          </a:p>
        </p:txBody>
      </p:sp>
      <p:graphicFrame>
        <p:nvGraphicFramePr>
          <p:cNvPr id="5" name="Table 4">
            <a:extLst>
              <a:ext uri="{FF2B5EF4-FFF2-40B4-BE49-F238E27FC236}">
                <a16:creationId xmlns:a16="http://schemas.microsoft.com/office/drawing/2014/main" id="{36F97766-A5CD-439D-B85E-185D4915BD9E}"/>
              </a:ext>
            </a:extLst>
          </p:cNvPr>
          <p:cNvGraphicFramePr>
            <a:graphicFrameLocks noGrp="1"/>
          </p:cNvGraphicFramePr>
          <p:nvPr>
            <p:extLst>
              <p:ext uri="{D42A27DB-BD31-4B8C-83A1-F6EECF244321}">
                <p14:modId xmlns:p14="http://schemas.microsoft.com/office/powerpoint/2010/main" val="2153734228"/>
              </p:ext>
            </p:extLst>
          </p:nvPr>
        </p:nvGraphicFramePr>
        <p:xfrm>
          <a:off x="2868706" y="3218329"/>
          <a:ext cx="4903694" cy="2517312"/>
        </p:xfrm>
        <a:graphic>
          <a:graphicData uri="http://schemas.openxmlformats.org/drawingml/2006/table">
            <a:tbl>
              <a:tblPr>
                <a:tableStyleId>{5C22544A-7EE6-4342-B048-85BDC9FD1C3A}</a:tableStyleId>
              </a:tblPr>
              <a:tblGrid>
                <a:gridCol w="2585584">
                  <a:extLst>
                    <a:ext uri="{9D8B030D-6E8A-4147-A177-3AD203B41FA5}">
                      <a16:colId xmlns:a16="http://schemas.microsoft.com/office/drawing/2014/main" val="3674563489"/>
                    </a:ext>
                  </a:extLst>
                </a:gridCol>
                <a:gridCol w="2318110">
                  <a:extLst>
                    <a:ext uri="{9D8B030D-6E8A-4147-A177-3AD203B41FA5}">
                      <a16:colId xmlns:a16="http://schemas.microsoft.com/office/drawing/2014/main" val="3082496312"/>
                    </a:ext>
                  </a:extLst>
                </a:gridCol>
              </a:tblGrid>
              <a:tr h="314664">
                <a:tc>
                  <a:txBody>
                    <a:bodyPr/>
                    <a:lstStyle/>
                    <a:p>
                      <a:pPr algn="l" fontAlgn="b"/>
                      <a:r>
                        <a:rPr lang="en-IN" sz="1100" u="none" strike="noStrike">
                          <a:effectLst/>
                        </a:rPr>
                        <a:t>Stock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cumm_return</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6257033"/>
                  </a:ext>
                </a:extLst>
              </a:tr>
              <a:tr h="314664">
                <a:tc>
                  <a:txBody>
                    <a:bodyPr/>
                    <a:lstStyle/>
                    <a:p>
                      <a:pPr algn="l" fontAlgn="b"/>
                      <a:r>
                        <a:rPr lang="en-IN" sz="1100" u="none" strike="noStrike">
                          <a:effectLst/>
                        </a:rPr>
                        <a:t>Amazon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1926.34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3846030"/>
                  </a:ext>
                </a:extLst>
              </a:tr>
              <a:tr h="314664">
                <a:tc>
                  <a:txBody>
                    <a:bodyPr/>
                    <a:lstStyle/>
                    <a:p>
                      <a:pPr algn="l" fontAlgn="b"/>
                      <a:r>
                        <a:rPr lang="en-IN" sz="1100" u="none" strike="noStrike">
                          <a:effectLst/>
                        </a:rPr>
                        <a:t>Apple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1063.75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6436736"/>
                  </a:ext>
                </a:extLst>
              </a:tr>
              <a:tr h="314664">
                <a:tc>
                  <a:txBody>
                    <a:bodyPr/>
                    <a:lstStyle/>
                    <a:p>
                      <a:pPr algn="l" fontAlgn="b"/>
                      <a:r>
                        <a:rPr lang="en-IN" sz="1100" u="none" strike="noStrike">
                          <a:effectLst/>
                        </a:rPr>
                        <a:t>Google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464.8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5816187"/>
                  </a:ext>
                </a:extLst>
              </a:tr>
              <a:tr h="314664">
                <a:tc>
                  <a:txBody>
                    <a:bodyPr/>
                    <a:lstStyle/>
                    <a:p>
                      <a:pPr algn="l" fontAlgn="b"/>
                      <a:r>
                        <a:rPr lang="en-IN" sz="1100" u="none" strike="noStrike">
                          <a:effectLst/>
                        </a:rPr>
                        <a:t>Johnson&amp;Johnson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141.41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8464569"/>
                  </a:ext>
                </a:extLst>
              </a:tr>
              <a:tr h="314664">
                <a:tc>
                  <a:txBody>
                    <a:bodyPr/>
                    <a:lstStyle/>
                    <a:p>
                      <a:pPr algn="l" fontAlgn="b"/>
                      <a:r>
                        <a:rPr lang="en-IN" sz="1100" u="none" strike="noStrike">
                          <a:effectLst/>
                        </a:rPr>
                        <a:t>Merck and CO inc.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127.14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3755915"/>
                  </a:ext>
                </a:extLst>
              </a:tr>
              <a:tr h="314664">
                <a:tc>
                  <a:txBody>
                    <a:bodyPr/>
                    <a:lstStyle/>
                    <a:p>
                      <a:pPr algn="l" fontAlgn="b"/>
                      <a:r>
                        <a:rPr lang="en-IN" sz="1100" u="none" strike="noStrike">
                          <a:effectLst/>
                        </a:rPr>
                        <a:t>Goldman Sachs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1467115"/>
                  </a:ext>
                </a:extLst>
              </a:tr>
              <a:tr h="314664">
                <a:tc>
                  <a:txBody>
                    <a:bodyPr/>
                    <a:lstStyle/>
                    <a:p>
                      <a:pPr algn="l" fontAlgn="b"/>
                      <a:r>
                        <a:rPr lang="en-IN" sz="1100" u="none" strike="noStrike">
                          <a:effectLst/>
                        </a:rPr>
                        <a:t>S&amp;P500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195.77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79303019"/>
                  </a:ext>
                </a:extLst>
              </a:tr>
            </a:tbl>
          </a:graphicData>
        </a:graphic>
      </p:graphicFrame>
    </p:spTree>
    <p:extLst>
      <p:ext uri="{BB962C8B-B14F-4D97-AF65-F5344CB8AC3E}">
        <p14:creationId xmlns:p14="http://schemas.microsoft.com/office/powerpoint/2010/main" val="342383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A90B-13BE-4383-BA3D-C22611FCA899}"/>
              </a:ext>
            </a:extLst>
          </p:cNvPr>
          <p:cNvSpPr>
            <a:spLocks noGrp="1"/>
          </p:cNvSpPr>
          <p:nvPr>
            <p:ph type="ctrTitle"/>
          </p:nvPr>
        </p:nvSpPr>
        <p:spPr>
          <a:xfrm>
            <a:off x="1524000" y="1122363"/>
            <a:ext cx="9144000" cy="766480"/>
          </a:xfrm>
        </p:spPr>
        <p:txBody>
          <a:bodyPr>
            <a:normAutofit/>
          </a:bodyPr>
          <a:lstStyle/>
          <a:p>
            <a:r>
              <a:rPr lang="en-IN" sz="4000" b="1" dirty="0"/>
              <a:t>Data Insights</a:t>
            </a:r>
          </a:p>
        </p:txBody>
      </p:sp>
      <p:sp>
        <p:nvSpPr>
          <p:cNvPr id="3" name="Subtitle 2">
            <a:extLst>
              <a:ext uri="{FF2B5EF4-FFF2-40B4-BE49-F238E27FC236}">
                <a16:creationId xmlns:a16="http://schemas.microsoft.com/office/drawing/2014/main" id="{B6C81830-0D54-440F-AC78-85FEDCCA3ACE}"/>
              </a:ext>
            </a:extLst>
          </p:cNvPr>
          <p:cNvSpPr>
            <a:spLocks noGrp="1"/>
          </p:cNvSpPr>
          <p:nvPr>
            <p:ph type="subTitle" idx="1"/>
          </p:nvPr>
        </p:nvSpPr>
        <p:spPr>
          <a:xfrm>
            <a:off x="1228165" y="2064591"/>
            <a:ext cx="9144000" cy="3896937"/>
          </a:xfrm>
        </p:spPr>
        <p:txBody>
          <a:bodyPr>
            <a:normAutofit/>
          </a:bodyPr>
          <a:lstStyle/>
          <a:p>
            <a:pPr marL="342900" indent="-342900" algn="l">
              <a:buAutoNum type="arabicPeriod"/>
            </a:pPr>
            <a:r>
              <a:rPr lang="en-IN" sz="2000" dirty="0">
                <a:latin typeface="Calibri" panose="020F0502020204030204" pitchFamily="34" charset="0"/>
              </a:rPr>
              <a:t>Annual Returns and annual risk came out to be:</a:t>
            </a:r>
          </a:p>
        </p:txBody>
      </p:sp>
      <p:graphicFrame>
        <p:nvGraphicFramePr>
          <p:cNvPr id="4" name="Table 3">
            <a:extLst>
              <a:ext uri="{FF2B5EF4-FFF2-40B4-BE49-F238E27FC236}">
                <a16:creationId xmlns:a16="http://schemas.microsoft.com/office/drawing/2014/main" id="{8EF06075-9350-44E1-B166-97DBFA2149D9}"/>
              </a:ext>
            </a:extLst>
          </p:cNvPr>
          <p:cNvGraphicFramePr>
            <a:graphicFrameLocks noGrp="1"/>
          </p:cNvGraphicFramePr>
          <p:nvPr>
            <p:extLst>
              <p:ext uri="{D42A27DB-BD31-4B8C-83A1-F6EECF244321}">
                <p14:modId xmlns:p14="http://schemas.microsoft.com/office/powerpoint/2010/main" val="2621073462"/>
              </p:ext>
            </p:extLst>
          </p:nvPr>
        </p:nvGraphicFramePr>
        <p:xfrm>
          <a:off x="1900518" y="2501152"/>
          <a:ext cx="2794000" cy="2904568"/>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2830451619"/>
                    </a:ext>
                  </a:extLst>
                </a:gridCol>
                <a:gridCol w="1320800">
                  <a:extLst>
                    <a:ext uri="{9D8B030D-6E8A-4147-A177-3AD203B41FA5}">
                      <a16:colId xmlns:a16="http://schemas.microsoft.com/office/drawing/2014/main" val="3735359798"/>
                    </a:ext>
                  </a:extLst>
                </a:gridCol>
              </a:tblGrid>
              <a:tr h="363071">
                <a:tc>
                  <a:txBody>
                    <a:bodyPr/>
                    <a:lstStyle/>
                    <a:p>
                      <a:pPr algn="l" fontAlgn="b"/>
                      <a:r>
                        <a:rPr lang="en-IN" sz="1100" u="none" strike="noStrike">
                          <a:effectLst/>
                        </a:rPr>
                        <a:t>Stock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Annual_Return</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6134592"/>
                  </a:ext>
                </a:extLst>
              </a:tr>
              <a:tr h="363071">
                <a:tc>
                  <a:txBody>
                    <a:bodyPr/>
                    <a:lstStyle/>
                    <a:p>
                      <a:pPr algn="l" fontAlgn="b"/>
                      <a:r>
                        <a:rPr lang="en-IN" sz="1100" u="none" strike="noStrike">
                          <a:effectLst/>
                        </a:rPr>
                        <a:t>Amazon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4182799"/>
                  </a:ext>
                </a:extLst>
              </a:tr>
              <a:tr h="363071">
                <a:tc>
                  <a:txBody>
                    <a:bodyPr/>
                    <a:lstStyle/>
                    <a:p>
                      <a:pPr algn="l" fontAlgn="b"/>
                      <a:r>
                        <a:rPr lang="en-IN" sz="1100" u="none" strike="noStrike">
                          <a:effectLst/>
                        </a:rPr>
                        <a:t>AAPL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28.41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1536586"/>
                  </a:ext>
                </a:extLst>
              </a:tr>
              <a:tr h="363071">
                <a:tc>
                  <a:txBody>
                    <a:bodyPr/>
                    <a:lstStyle/>
                    <a:p>
                      <a:pPr algn="l" fontAlgn="b"/>
                      <a:r>
                        <a:rPr lang="en-IN" sz="1100" u="none" strike="noStrike">
                          <a:effectLst/>
                        </a:rPr>
                        <a:t>Google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3274000"/>
                  </a:ext>
                </a:extLst>
              </a:tr>
              <a:tr h="363071">
                <a:tc>
                  <a:txBody>
                    <a:bodyPr/>
                    <a:lstStyle/>
                    <a:p>
                      <a:pPr algn="l" fontAlgn="b"/>
                      <a:r>
                        <a:rPr lang="en-IN" sz="1100" u="none" strike="noStrike">
                          <a:effectLst/>
                        </a:rPr>
                        <a:t>Merck and CO inc.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1791711"/>
                  </a:ext>
                </a:extLst>
              </a:tr>
              <a:tr h="363071">
                <a:tc>
                  <a:txBody>
                    <a:bodyPr/>
                    <a:lstStyle/>
                    <a:p>
                      <a:pPr algn="l" fontAlgn="b"/>
                      <a:r>
                        <a:rPr lang="en-IN" sz="1100" u="none" strike="noStrike">
                          <a:effectLst/>
                        </a:rPr>
                        <a:t>Johnson&amp;Johnson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8597429"/>
                  </a:ext>
                </a:extLst>
              </a:tr>
              <a:tr h="363071">
                <a:tc>
                  <a:txBody>
                    <a:bodyPr/>
                    <a:lstStyle/>
                    <a:p>
                      <a:pPr algn="l" fontAlgn="b"/>
                      <a:r>
                        <a:rPr lang="en-IN" sz="1100" u="none" strike="noStrike">
                          <a:effectLst/>
                        </a:rPr>
                        <a:t>Goldman Sachs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9763457"/>
                  </a:ext>
                </a:extLst>
              </a:tr>
              <a:tr h="363071">
                <a:tc>
                  <a:txBody>
                    <a:bodyPr/>
                    <a:lstStyle/>
                    <a:p>
                      <a:pPr algn="l" fontAlgn="b"/>
                      <a:r>
                        <a:rPr lang="en-IN" sz="1100" u="none" strike="noStrike">
                          <a:effectLst/>
                        </a:rPr>
                        <a:t>S&amp;P500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12.29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2816846"/>
                  </a:ext>
                </a:extLst>
              </a:tr>
            </a:tbl>
          </a:graphicData>
        </a:graphic>
      </p:graphicFrame>
      <p:graphicFrame>
        <p:nvGraphicFramePr>
          <p:cNvPr id="6" name="Table 5">
            <a:extLst>
              <a:ext uri="{FF2B5EF4-FFF2-40B4-BE49-F238E27FC236}">
                <a16:creationId xmlns:a16="http://schemas.microsoft.com/office/drawing/2014/main" id="{E1ECD61B-92C2-441D-9913-131A96D4B068}"/>
              </a:ext>
            </a:extLst>
          </p:cNvPr>
          <p:cNvGraphicFramePr>
            <a:graphicFrameLocks noGrp="1"/>
          </p:cNvGraphicFramePr>
          <p:nvPr>
            <p:extLst>
              <p:ext uri="{D42A27DB-BD31-4B8C-83A1-F6EECF244321}">
                <p14:modId xmlns:p14="http://schemas.microsoft.com/office/powerpoint/2010/main" val="4096513909"/>
              </p:ext>
            </p:extLst>
          </p:nvPr>
        </p:nvGraphicFramePr>
        <p:xfrm>
          <a:off x="5836024" y="2501153"/>
          <a:ext cx="3005417" cy="2799152"/>
        </p:xfrm>
        <a:graphic>
          <a:graphicData uri="http://schemas.openxmlformats.org/drawingml/2006/table">
            <a:tbl>
              <a:tblPr>
                <a:tableStyleId>{5C22544A-7EE6-4342-B048-85BDC9FD1C3A}</a:tableStyleId>
              </a:tblPr>
              <a:tblGrid>
                <a:gridCol w="1590245">
                  <a:extLst>
                    <a:ext uri="{9D8B030D-6E8A-4147-A177-3AD203B41FA5}">
                      <a16:colId xmlns:a16="http://schemas.microsoft.com/office/drawing/2014/main" val="3469504474"/>
                    </a:ext>
                  </a:extLst>
                </a:gridCol>
                <a:gridCol w="1415172">
                  <a:extLst>
                    <a:ext uri="{9D8B030D-6E8A-4147-A177-3AD203B41FA5}">
                      <a16:colId xmlns:a16="http://schemas.microsoft.com/office/drawing/2014/main" val="2481726228"/>
                    </a:ext>
                  </a:extLst>
                </a:gridCol>
              </a:tblGrid>
              <a:tr h="349894">
                <a:tc>
                  <a:txBody>
                    <a:bodyPr/>
                    <a:lstStyle/>
                    <a:p>
                      <a:pPr algn="l" fontAlgn="b"/>
                      <a:r>
                        <a:rPr lang="en-IN" sz="1100" u="none" strike="noStrike">
                          <a:effectLst/>
                        </a:rPr>
                        <a:t>Stock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Annual Risk</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7658573"/>
                  </a:ext>
                </a:extLst>
              </a:tr>
              <a:tr h="349894">
                <a:tc>
                  <a:txBody>
                    <a:bodyPr/>
                    <a:lstStyle/>
                    <a:p>
                      <a:pPr algn="l" fontAlgn="b"/>
                      <a:r>
                        <a:rPr lang="en-IN" sz="1100" u="none" strike="noStrike">
                          <a:effectLst/>
                        </a:rPr>
                        <a:t>Amazon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31.57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3285026"/>
                  </a:ext>
                </a:extLst>
              </a:tr>
              <a:tr h="349894">
                <a:tc>
                  <a:txBody>
                    <a:bodyPr/>
                    <a:lstStyle/>
                    <a:p>
                      <a:pPr algn="l" fontAlgn="b"/>
                      <a:r>
                        <a:rPr lang="en-IN" sz="1100" u="none" strike="noStrike">
                          <a:effectLst/>
                        </a:rPr>
                        <a:t>AAPL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28.127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6373369"/>
                  </a:ext>
                </a:extLst>
              </a:tr>
              <a:tr h="349894">
                <a:tc>
                  <a:txBody>
                    <a:bodyPr/>
                    <a:lstStyle/>
                    <a:p>
                      <a:pPr algn="l" fontAlgn="b"/>
                      <a:r>
                        <a:rPr lang="en-IN" sz="1100" u="none" strike="noStrike" dirty="0">
                          <a:effectLst/>
                        </a:rPr>
                        <a:t>Google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8829834"/>
                  </a:ext>
                </a:extLst>
              </a:tr>
              <a:tr h="349894">
                <a:tc>
                  <a:txBody>
                    <a:bodyPr/>
                    <a:lstStyle/>
                    <a:p>
                      <a:pPr algn="l" fontAlgn="b"/>
                      <a:r>
                        <a:rPr lang="en-IN" sz="1100" u="none" strike="noStrike">
                          <a:effectLst/>
                        </a:rPr>
                        <a:t>Merck and CO inc.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20.71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4459478"/>
                  </a:ext>
                </a:extLst>
              </a:tr>
              <a:tr h="349894">
                <a:tc>
                  <a:txBody>
                    <a:bodyPr/>
                    <a:lstStyle/>
                    <a:p>
                      <a:pPr algn="l" fontAlgn="b"/>
                      <a:r>
                        <a:rPr lang="en-IN" sz="1100" u="none" strike="noStrike">
                          <a:effectLst/>
                        </a:rPr>
                        <a:t>Johnson&amp;Johnson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8595926"/>
                  </a:ext>
                </a:extLst>
              </a:tr>
              <a:tr h="349894">
                <a:tc>
                  <a:txBody>
                    <a:bodyPr/>
                    <a:lstStyle/>
                    <a:p>
                      <a:pPr algn="l" fontAlgn="b"/>
                      <a:r>
                        <a:rPr lang="en-IN" sz="1100" u="none" strike="noStrike">
                          <a:effectLst/>
                        </a:rPr>
                        <a:t>Goldman Sachs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29.09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798203"/>
                  </a:ext>
                </a:extLst>
              </a:tr>
              <a:tr h="349894">
                <a:tc>
                  <a:txBody>
                    <a:bodyPr/>
                    <a:lstStyle/>
                    <a:p>
                      <a:pPr algn="l" fontAlgn="b"/>
                      <a:r>
                        <a:rPr lang="en-IN" sz="1100" u="none" strike="noStrike">
                          <a:effectLst/>
                        </a:rPr>
                        <a:t>S&amp;P500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17.35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0154321"/>
                  </a:ext>
                </a:extLst>
              </a:tr>
            </a:tbl>
          </a:graphicData>
        </a:graphic>
      </p:graphicFrame>
    </p:spTree>
    <p:extLst>
      <p:ext uri="{BB962C8B-B14F-4D97-AF65-F5344CB8AC3E}">
        <p14:creationId xmlns:p14="http://schemas.microsoft.com/office/powerpoint/2010/main" val="272783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A90B-13BE-4383-BA3D-C22611FCA899}"/>
              </a:ext>
            </a:extLst>
          </p:cNvPr>
          <p:cNvSpPr>
            <a:spLocks noGrp="1"/>
          </p:cNvSpPr>
          <p:nvPr>
            <p:ph type="ctrTitle"/>
          </p:nvPr>
        </p:nvSpPr>
        <p:spPr>
          <a:xfrm>
            <a:off x="1524000" y="1122363"/>
            <a:ext cx="9144000" cy="766480"/>
          </a:xfrm>
        </p:spPr>
        <p:txBody>
          <a:bodyPr>
            <a:normAutofit/>
          </a:bodyPr>
          <a:lstStyle/>
          <a:p>
            <a:r>
              <a:rPr lang="en-IN" sz="4000" b="1" dirty="0"/>
              <a:t>Recommendations</a:t>
            </a:r>
          </a:p>
        </p:txBody>
      </p:sp>
      <p:sp>
        <p:nvSpPr>
          <p:cNvPr id="3" name="Subtitle 2">
            <a:extLst>
              <a:ext uri="{FF2B5EF4-FFF2-40B4-BE49-F238E27FC236}">
                <a16:creationId xmlns:a16="http://schemas.microsoft.com/office/drawing/2014/main" id="{B6C81830-0D54-440F-AC78-85FEDCCA3ACE}"/>
              </a:ext>
            </a:extLst>
          </p:cNvPr>
          <p:cNvSpPr>
            <a:spLocks noGrp="1"/>
          </p:cNvSpPr>
          <p:nvPr>
            <p:ph type="subTitle" idx="1"/>
          </p:nvPr>
        </p:nvSpPr>
        <p:spPr>
          <a:xfrm>
            <a:off x="1201271" y="2064591"/>
            <a:ext cx="9144000" cy="3896937"/>
          </a:xfrm>
        </p:spPr>
        <p:txBody>
          <a:bodyPr>
            <a:normAutofit/>
          </a:bodyPr>
          <a:lstStyle/>
          <a:p>
            <a:pPr marL="342900" indent="-342900" algn="l">
              <a:buAutoNum type="arabicPeriod"/>
            </a:pPr>
            <a:r>
              <a:rPr lang="en-IN" sz="2000" dirty="0">
                <a:latin typeface="Calibri" panose="020F0502020204030204" pitchFamily="34" charset="0"/>
              </a:rPr>
              <a:t>As per the data mentioned in the previous slide we can see that stocks for Apple and Google are good in terms of Annual Return, Cumulative returns and Annual risk.</a:t>
            </a:r>
          </a:p>
          <a:p>
            <a:pPr marL="342900" indent="-342900" algn="l">
              <a:buAutoNum type="arabicPeriod"/>
            </a:pPr>
            <a:r>
              <a:rPr lang="en-IN" sz="2000" dirty="0">
                <a:latin typeface="Calibri" panose="020F0502020204030204" pitchFamily="34" charset="0"/>
              </a:rPr>
              <a:t>Amazon also displays very good cumulative return and annual return but its annual risk is very high, Hence we want to avoid that stock.</a:t>
            </a:r>
          </a:p>
          <a:p>
            <a:pPr marL="342900" indent="-342900" algn="l">
              <a:buAutoNum type="arabicPeriod"/>
            </a:pPr>
            <a:r>
              <a:rPr lang="en-IN" sz="2000" dirty="0">
                <a:latin typeface="Calibri" panose="020F0502020204030204" pitchFamily="34" charset="0"/>
              </a:rPr>
              <a:t>Johnson &amp; Johnson on the other hand shows average growth but its annual risk is very low. So we would like to have this stock as well in our portfolio to make our portfolio stable with less risk.</a:t>
            </a:r>
          </a:p>
        </p:txBody>
      </p:sp>
    </p:spTree>
    <p:extLst>
      <p:ext uri="{BB962C8B-B14F-4D97-AF65-F5344CB8AC3E}">
        <p14:creationId xmlns:p14="http://schemas.microsoft.com/office/powerpoint/2010/main" val="423273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A90B-13BE-4383-BA3D-C22611FCA899}"/>
              </a:ext>
            </a:extLst>
          </p:cNvPr>
          <p:cNvSpPr>
            <a:spLocks noGrp="1"/>
          </p:cNvSpPr>
          <p:nvPr>
            <p:ph type="ctrTitle"/>
          </p:nvPr>
        </p:nvSpPr>
        <p:spPr>
          <a:xfrm>
            <a:off x="1524000" y="1122363"/>
            <a:ext cx="9144000" cy="766480"/>
          </a:xfrm>
        </p:spPr>
        <p:txBody>
          <a:bodyPr>
            <a:normAutofit/>
          </a:bodyPr>
          <a:lstStyle/>
          <a:p>
            <a:r>
              <a:rPr lang="en-IN" sz="4000" b="1" dirty="0"/>
              <a:t>Recommendations</a:t>
            </a:r>
          </a:p>
        </p:txBody>
      </p:sp>
      <p:sp>
        <p:nvSpPr>
          <p:cNvPr id="3" name="Subtitle 2">
            <a:extLst>
              <a:ext uri="{FF2B5EF4-FFF2-40B4-BE49-F238E27FC236}">
                <a16:creationId xmlns:a16="http://schemas.microsoft.com/office/drawing/2014/main" id="{B6C81830-0D54-440F-AC78-85FEDCCA3ACE}"/>
              </a:ext>
            </a:extLst>
          </p:cNvPr>
          <p:cNvSpPr>
            <a:spLocks noGrp="1"/>
          </p:cNvSpPr>
          <p:nvPr>
            <p:ph type="subTitle" idx="1"/>
          </p:nvPr>
        </p:nvSpPr>
        <p:spPr>
          <a:xfrm>
            <a:off x="1228165" y="2064591"/>
            <a:ext cx="9144000" cy="3896937"/>
          </a:xfrm>
        </p:spPr>
        <p:txBody>
          <a:bodyPr>
            <a:normAutofit/>
          </a:bodyPr>
          <a:lstStyle/>
          <a:p>
            <a:pPr marL="342900" indent="-342900" algn="l">
              <a:buAutoNum type="arabicPeriod"/>
            </a:pPr>
            <a:r>
              <a:rPr lang="en-IN" sz="2000" dirty="0">
                <a:latin typeface="Calibri" panose="020F0502020204030204" pitchFamily="34" charset="0"/>
              </a:rPr>
              <a:t>Based on the data insights we recommend following stocks for the client`s portfolio.</a:t>
            </a:r>
          </a:p>
          <a:p>
            <a:pPr marL="342900" indent="-342900" algn="l">
              <a:buFont typeface="Arial" panose="020B0604020202020204" pitchFamily="34" charset="0"/>
              <a:buChar char="•"/>
            </a:pPr>
            <a:r>
              <a:rPr lang="en-IN" sz="2000" dirty="0">
                <a:latin typeface="Calibri" panose="020F0502020204030204" pitchFamily="34" charset="0"/>
              </a:rPr>
              <a:t>Apple Inc – 30%</a:t>
            </a:r>
          </a:p>
          <a:p>
            <a:pPr marL="342900" indent="-342900" algn="l">
              <a:buFont typeface="Arial" panose="020B0604020202020204" pitchFamily="34" charset="0"/>
              <a:buChar char="•"/>
            </a:pPr>
            <a:r>
              <a:rPr lang="en-IN" sz="2000" dirty="0">
                <a:latin typeface="Calibri" panose="020F0502020204030204" pitchFamily="34" charset="0"/>
              </a:rPr>
              <a:t>Johnson &amp; Johnson – 30%</a:t>
            </a:r>
          </a:p>
          <a:p>
            <a:pPr marL="342900" indent="-342900" algn="l">
              <a:buFont typeface="Arial" panose="020B0604020202020204" pitchFamily="34" charset="0"/>
              <a:buChar char="•"/>
            </a:pPr>
            <a:r>
              <a:rPr lang="en-IN" sz="2000" b="0" i="0" u="none" strike="noStrike" dirty="0">
                <a:solidFill>
                  <a:srgbClr val="000000"/>
                </a:solidFill>
                <a:effectLst/>
                <a:latin typeface="Calibri" panose="020F0502020204030204" pitchFamily="34" charset="0"/>
              </a:rPr>
              <a:t>Alphabet</a:t>
            </a:r>
            <a:r>
              <a:rPr lang="en-IN" sz="2000" dirty="0"/>
              <a:t> </a:t>
            </a:r>
            <a:r>
              <a:rPr lang="en-IN" sz="2000"/>
              <a:t>– 40</a:t>
            </a:r>
            <a:r>
              <a:rPr lang="en-IN" sz="2000" dirty="0"/>
              <a:t>%</a:t>
            </a:r>
          </a:p>
          <a:p>
            <a:pPr algn="l"/>
            <a:endParaRPr lang="en-IN" sz="2000" dirty="0">
              <a:latin typeface="Calibri" panose="020F0502020204030204" pitchFamily="34" charset="0"/>
            </a:endParaRPr>
          </a:p>
          <a:p>
            <a:pPr algn="l"/>
            <a:r>
              <a:rPr lang="en-IN" sz="2000" dirty="0">
                <a:latin typeface="Calibri" panose="020F0502020204030204" pitchFamily="34" charset="0"/>
              </a:rPr>
              <a:t>We recommend to invest in the above mentioned stocks with the given weight for each stock to yield high returns with very less risk.</a:t>
            </a:r>
          </a:p>
        </p:txBody>
      </p:sp>
    </p:spTree>
    <p:extLst>
      <p:ext uri="{BB962C8B-B14F-4D97-AF65-F5344CB8AC3E}">
        <p14:creationId xmlns:p14="http://schemas.microsoft.com/office/powerpoint/2010/main" val="3189827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407</Words>
  <Application>Microsoft Office PowerPoint</Application>
  <PresentationFormat>Widescreen</PresentationFormat>
  <Paragraphs>74</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Calibri</vt:lpstr>
      <vt:lpstr>Calibri Light</vt:lpstr>
      <vt:lpstr>Office Theme</vt:lpstr>
      <vt:lpstr>Paintbrush Picture</vt:lpstr>
      <vt:lpstr>PowerPoint Presentation</vt:lpstr>
      <vt:lpstr>Investor profile</vt:lpstr>
      <vt:lpstr>Data Insights</vt:lpstr>
      <vt:lpstr>Data Insights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 Jha</dc:creator>
  <cp:lastModifiedBy>Nitish Jha</cp:lastModifiedBy>
  <cp:revision>6</cp:revision>
  <dcterms:created xsi:type="dcterms:W3CDTF">2022-02-09T10:27:50Z</dcterms:created>
  <dcterms:modified xsi:type="dcterms:W3CDTF">2022-02-09T13:01:13Z</dcterms:modified>
</cp:coreProperties>
</file>