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72" r:id="rId5"/>
    <p:sldId id="262" r:id="rId6"/>
    <p:sldId id="277" r:id="rId7"/>
    <p:sldId id="290" r:id="rId8"/>
    <p:sldId id="280" r:id="rId9"/>
    <p:sldId id="281" r:id="rId10"/>
    <p:sldId id="273" r:id="rId11"/>
    <p:sldId id="276" r:id="rId12"/>
    <p:sldId id="278" r:id="rId13"/>
    <p:sldId id="274" r:id="rId14"/>
    <p:sldId id="275" r:id="rId15"/>
    <p:sldId id="287" r:id="rId16"/>
    <p:sldId id="288" r:id="rId17"/>
    <p:sldId id="289" r:id="rId18"/>
    <p:sldId id="279" r:id="rId19"/>
    <p:sldId id="282" r:id="rId20"/>
    <p:sldId id="293" r:id="rId21"/>
    <p:sldId id="286" r:id="rId22"/>
    <p:sldId id="291" r:id="rId23"/>
    <p:sldId id="29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8E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844" y="116632"/>
            <a:ext cx="8735325" cy="2000251"/>
          </a:xfrm>
        </p:spPr>
        <p:txBody>
          <a:bodyPr/>
          <a:lstStyle/>
          <a:p>
            <a:r>
              <a:rPr lang="en-US" dirty="0">
                <a:latin typeface="Sitka Text" panose="02000505000000020004" pitchFamily="2" charset="0"/>
              </a:rPr>
              <a:t>VIOLENT CRIMES IN INDIA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69876" y="2735769"/>
            <a:ext cx="8735325" cy="1752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OF DATA SCIENCE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F1F80-3453-4AD5-89CC-C230574AFB1D}"/>
              </a:ext>
            </a:extLst>
          </p:cNvPr>
          <p:cNvSpPr txBox="1"/>
          <p:nvPr/>
        </p:nvSpPr>
        <p:spPr>
          <a:xfrm>
            <a:off x="1295103" y="3933056"/>
            <a:ext cx="6938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Chemuduri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Yogambika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BL.EN.U4CSE20030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Dutta Swetchana-BL.EN.U4CSE20039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Kancharla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Nitish Sai- BL.EN.U4CSE20066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Sushrutha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BL.EN.U4CSE20070</a:t>
            </a:r>
          </a:p>
        </p:txBody>
      </p:sp>
    </p:spTree>
    <p:extLst>
      <p:ext uri="{BB962C8B-B14F-4D97-AF65-F5344CB8AC3E}">
        <p14:creationId xmlns:p14="http://schemas.microsoft.com/office/powerpoint/2010/main" val="29236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K MEANS CLUSTERING </a:t>
            </a:r>
            <a:r>
              <a:rPr lang="en-US" sz="48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9E59A-8AB3-4A53-888E-2674DFA8DE0F}"/>
              </a:ext>
            </a:extLst>
          </p:cNvPr>
          <p:cNvSpPr txBox="1"/>
          <p:nvPr/>
        </p:nvSpPr>
        <p:spPr>
          <a:xfrm>
            <a:off x="1557908" y="2204864"/>
            <a:ext cx="9433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that divides the unlabeled dataset into k different clusters in such a way that each dataset belongs only one group that has similar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Repeats the process until it does not find the best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Determines the best value for K center points or centroids by an iterative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each data point to its closest k-center. Those data points which are near to the particular k-center, create a cluster.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23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F75994-1290-4B32-96B9-72E2DAFD0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980728"/>
            <a:ext cx="5616843" cy="41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ECE59E-85D0-3392-9F72-6AA81526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1340768"/>
            <a:ext cx="4417144" cy="33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B529-3921-479C-9A64-8393C3D9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60648"/>
            <a:ext cx="10360501" cy="805904"/>
          </a:xfrm>
        </p:spPr>
        <p:txBody>
          <a:bodyPr/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ELBOW METHOD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7D24B-3DE8-481A-908A-482109B9C726}"/>
              </a:ext>
            </a:extLst>
          </p:cNvPr>
          <p:cNvSpPr txBox="1"/>
          <p:nvPr/>
        </p:nvSpPr>
        <p:spPr>
          <a:xfrm>
            <a:off x="1341884" y="117491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in determining the number of clusters in a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method consists of plotting the explained variation as a function of the number of clusters and picking the elbow of the curve as the number of clusters to use.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3F24F1-58E8-BC02-478E-E076C059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3" y="2849436"/>
            <a:ext cx="4277477" cy="34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74B1-EE50-4DD2-8248-BE7E620E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8E8E"/>
                </a:solidFill>
                <a:latin typeface="Sitka Text" panose="02000505000000020004" pitchFamily="2" charset="0"/>
              </a:rPr>
              <a:t>CALINSKI-HARABASZ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5320C-753D-4D64-9870-67E4E69B1B8B}"/>
              </a:ext>
            </a:extLst>
          </p:cNvPr>
          <p:cNvSpPr txBox="1"/>
          <p:nvPr/>
        </p:nvSpPr>
        <p:spPr>
          <a:xfrm>
            <a:off x="1218883" y="1484784"/>
            <a:ext cx="47315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Calinski</a:t>
            </a:r>
            <a:r>
              <a:rPr lang="en-US" dirty="0"/>
              <a:t> - </a:t>
            </a:r>
            <a:r>
              <a:rPr lang="en-US" dirty="0" err="1"/>
              <a:t>Harabasz</a:t>
            </a:r>
            <a:r>
              <a:rPr lang="en-US" dirty="0"/>
              <a:t> index also known as the Variance Ratio Criterion, is the ratio of the sum of between-clusters dispersion and of inter-cluster dispersion for all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higher the score , the better the performances</a:t>
            </a:r>
            <a:r>
              <a:rPr lang="en-US" sz="2800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F0B98C-A1ED-9AFB-E3BE-4C817916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33" y="1484784"/>
            <a:ext cx="4464319" cy="34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C518-A59B-4C88-A5D4-8C53B3ED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10360501" cy="1223963"/>
          </a:xfrm>
        </p:spPr>
        <p:txBody>
          <a:bodyPr/>
          <a:lstStyle/>
          <a:p>
            <a:r>
              <a:rPr lang="en-US" sz="4300" dirty="0">
                <a:solidFill>
                  <a:srgbClr val="008E8E"/>
                </a:solidFill>
                <a:latin typeface="Sitka Text" panose="02000505000000020004" pitchFamily="2" charset="0"/>
              </a:rPr>
              <a:t>FUZZY C MEANS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1A8CB-F60C-4DB7-BE06-7DC77E9505F9}"/>
              </a:ext>
            </a:extLst>
          </p:cNvPr>
          <p:cNvSpPr txBox="1"/>
          <p:nvPr/>
        </p:nvSpPr>
        <p:spPr>
          <a:xfrm>
            <a:off x="1485900" y="1772816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Fuzzy c means clustering is a Non-hierarchical clustering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performed by taking number of clusters as 3 and cluster center is selected and the objects which are in that range are clubbed together and formed as cluster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done based on fuzzy logic </a:t>
            </a:r>
            <a:r>
              <a:rPr lang="en-US" dirty="0" err="1"/>
              <a:t>ie</a:t>
            </a:r>
            <a:r>
              <a:rPr lang="en-US" dirty="0"/>
              <a:t> the sample is assigned to more than one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06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1F9-1399-4227-8942-EC26E76F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GAUSSIAN MIXTURE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0155F-20FF-42D4-834B-B51BE7E80999}"/>
              </a:ext>
            </a:extLst>
          </p:cNvPr>
          <p:cNvSpPr txBox="1"/>
          <p:nvPr/>
        </p:nvSpPr>
        <p:spPr>
          <a:xfrm>
            <a:off x="1773932" y="14127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idea - mixture of several Gaussian Distributions is applied on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Gaussian mixture models can handle even very oblong clusters. </a:t>
            </a:r>
            <a:endParaRPr lang="en-US" sz="2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33A507-AEF9-21B8-46F9-07B7038AD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3202991"/>
            <a:ext cx="4584550" cy="34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8D0E-6E68-42D3-8B6F-D4B4A6B2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>
                <a:solidFill>
                  <a:srgbClr val="008E8E"/>
                </a:solidFill>
                <a:latin typeface="Sitka Text" panose="02000505000000020004" pitchFamily="2" charset="0"/>
              </a:rPr>
              <a:t>MEAN SHIFT CLUSERING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BC74A-834A-4B6A-BE78-BF5A95B2AF02}"/>
              </a:ext>
            </a:extLst>
          </p:cNvPr>
          <p:cNvSpPr txBox="1"/>
          <p:nvPr/>
        </p:nvSpPr>
        <p:spPr>
          <a:xfrm>
            <a:off x="1629916" y="1916832"/>
            <a:ext cx="950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the data points to the clusters iteratively by shifting points towards the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</a:t>
            </a:r>
            <a:r>
              <a:rPr lang="en-US" b="1" dirty="0"/>
              <a:t>Mode-seeking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mean-shift does not require specifying the number of clusters in advance, the number of clusters is determined by the algorithm with respect to the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5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8D0E-6E68-42D3-8B6F-D4B4A6B2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>
                <a:solidFill>
                  <a:srgbClr val="008E8E"/>
                </a:solidFill>
                <a:latin typeface="Sitka Text" panose="02000505000000020004" pitchFamily="2" charset="0"/>
              </a:rPr>
              <a:t>AFFINITY 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BC74A-834A-4B6A-BE78-BF5A95B2AF02}"/>
              </a:ext>
            </a:extLst>
          </p:cNvPr>
          <p:cNvSpPr txBox="1"/>
          <p:nvPr/>
        </p:nvSpPr>
        <p:spPr>
          <a:xfrm>
            <a:off x="1629916" y="1916832"/>
            <a:ext cx="9505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Affinity propagation is</a:t>
            </a:r>
            <a:r>
              <a:rPr lang="en-US" i="0" dirty="0">
                <a:effectLst/>
                <a:latin typeface="arial" panose="020B0604020202020204" pitchFamily="34" charset="0"/>
              </a:rPr>
              <a:t> based on the concept of "message passing" between data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</a:rPr>
              <a:t>Affinity Propagation Clustering is a technique for sorting items according to similarity.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Unlike clustering algorithms such as k-means or k-medoids, affinity propagation does not require the number of clusters to be determined or estimated before running the algorithm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597D-2B77-489C-B9F3-30E8796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116632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E8E"/>
                </a:solidFill>
                <a:latin typeface="Sitka Text" panose="02000505000000020004" pitchFamily="2" charset="0"/>
              </a:rPr>
              <a:t>RATE OF VIOLENT CRIMES IN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194D6-0139-4B45-AC2F-25F0FEA69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692696"/>
            <a:ext cx="571032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597D-2B77-489C-B9F3-30E8796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332656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E8E"/>
                </a:solidFill>
                <a:latin typeface="Sitka Text" panose="02000505000000020004" pitchFamily="2" charset="0"/>
              </a:rPr>
              <a:t>INDIA MAP WITH 3 CLUSTERS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8D7D72-F84C-8421-B727-1130FC6D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196752"/>
            <a:ext cx="4562325" cy="52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INTRODUCTION</a:t>
            </a:r>
            <a:r>
              <a:rPr lang="en-US" sz="48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0D6FF-E0C1-4634-A424-A9864E00BDB9}"/>
              </a:ext>
            </a:extLst>
          </p:cNvPr>
          <p:cNvSpPr txBox="1"/>
          <p:nvPr/>
        </p:nvSpPr>
        <p:spPr>
          <a:xfrm>
            <a:off x="1269876" y="2132856"/>
            <a:ext cx="9145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Dataset - state wise violent crimes in 2020.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Variables include- </a:t>
            </a:r>
            <a:r>
              <a:rPr lang="en-US" sz="2800" dirty="0"/>
              <a:t>RATE OF VIOLENT CRIMES, POVERTY RATE, LITERACY RATE, SEX RATIO </a:t>
            </a:r>
            <a:r>
              <a:rPr lang="en-US" sz="2800" dirty="0" err="1"/>
              <a:t>etc</a:t>
            </a:r>
            <a:r>
              <a:rPr lang="en-US" sz="2800" dirty="0"/>
              <a:t>,.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methods- K -means, Hierarchical, Affinity propagation, Gaussian Mixture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597D-2B77-489C-B9F3-30E87965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56" y="188640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E8E"/>
                </a:solidFill>
                <a:latin typeface="Sitka Text" panose="02000505000000020004" pitchFamily="2" charset="0"/>
              </a:rPr>
              <a:t>INDIA MAP WITH 6 CLUSTERS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CF66B9-D2C8-65D1-5980-B1CF6FBC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028938"/>
            <a:ext cx="4562325" cy="52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21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82BD8-BEF7-43D3-A740-12AA5CC9FAE0}"/>
              </a:ext>
            </a:extLst>
          </p:cNvPr>
          <p:cNvSpPr txBox="1"/>
          <p:nvPr/>
        </p:nvSpPr>
        <p:spPr>
          <a:xfrm>
            <a:off x="4294212" y="5805264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  <a:ea typeface="+mj-ea"/>
                <a:cs typeface="+mj-cs"/>
              </a:rPr>
              <a:t>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BA8DF-E56D-41CC-B563-BE659614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8" y="318653"/>
            <a:ext cx="10698068" cy="55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1DA-EBF8-4436-B7B3-80F72068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CORRELATION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7FD7A-FFE9-49FD-BB88-387F556BA6C7}"/>
              </a:ext>
            </a:extLst>
          </p:cNvPr>
          <p:cNvSpPr txBox="1"/>
          <p:nvPr/>
        </p:nvSpPr>
        <p:spPr>
          <a:xfrm>
            <a:off x="1218883" y="2276872"/>
            <a:ext cx="8763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table which displays the correlation coefficients for different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matrix depicts the correlation between all the possible pairs of values in a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Powerful tool to summarize a large dataset and to identify and visualize patterns in the given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Consists of rows and columns that show the variables. Each cell in a table contains the correlation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208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278719-6369-4728-849C-01FC1937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836712"/>
            <a:ext cx="10729192" cy="5832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B802A-E784-4D1C-A131-A724E44FF0E3}"/>
              </a:ext>
            </a:extLst>
          </p:cNvPr>
          <p:cNvSpPr txBox="1"/>
          <p:nvPr/>
        </p:nvSpPr>
        <p:spPr>
          <a:xfrm>
            <a:off x="909836" y="44624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E8E"/>
                </a:solidFill>
                <a:latin typeface="Sitka Text" panose="02000505000000020004" pitchFamily="2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9308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A37-5F7C-4850-BAD8-547DF6D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PAIR 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403DE-1EF6-402A-ACDA-63D88CFE8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72" y="247035"/>
            <a:ext cx="6237312" cy="6237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BB0F7-FCFC-40DF-AC2A-FEF0CFD82AF6}"/>
              </a:ext>
            </a:extLst>
          </p:cNvPr>
          <p:cNvSpPr txBox="1"/>
          <p:nvPr/>
        </p:nvSpPr>
        <p:spPr>
          <a:xfrm>
            <a:off x="1413892" y="1916832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us to plot pairwise relationships between variables within a dataset.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58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CLUSTERING</a:t>
            </a:r>
            <a:r>
              <a:rPr lang="en-US" sz="48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E1D5E-F374-4594-B377-50BD5DC709EB}"/>
              </a:ext>
            </a:extLst>
          </p:cNvPr>
          <p:cNvSpPr txBox="1"/>
          <p:nvPr/>
        </p:nvSpPr>
        <p:spPr>
          <a:xfrm>
            <a:off x="909836" y="1844824"/>
            <a:ext cx="47481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 of partitioning a set of data or objects into a set of significant subclasses called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of these subclasses/subsets contains data similar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Applications- data analysis, market research, pattern recognition, and image processing </a:t>
            </a:r>
            <a:r>
              <a:rPr lang="en-US" dirty="0" err="1"/>
              <a:t>etc</a:t>
            </a:r>
            <a:r>
              <a:rPr lang="en-US" dirty="0"/>
              <a:t>,.</a:t>
            </a:r>
            <a:endParaRPr lang="en-US" sz="2800" dirty="0"/>
          </a:p>
        </p:txBody>
      </p:sp>
      <p:pic>
        <p:nvPicPr>
          <p:cNvPr id="1026" name="Picture 2" descr="Clustering algorithms on Data Mining | Loginom">
            <a:extLst>
              <a:ext uri="{FF2B5EF4-FFF2-40B4-BE49-F238E27FC236}">
                <a16:creationId xmlns:a16="http://schemas.microsoft.com/office/drawing/2014/main" id="{1FBB2F02-F921-495B-A2A8-F639A9C35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-954" b="801"/>
          <a:stretch/>
        </p:blipFill>
        <p:spPr bwMode="auto">
          <a:xfrm>
            <a:off x="6310436" y="2060848"/>
            <a:ext cx="576507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949920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008E8E"/>
                </a:solidFill>
                <a:latin typeface="Sitka Text" panose="02000505000000020004" pitchFamily="2" charset="0"/>
              </a:rPr>
              <a:t> </a:t>
            </a:r>
            <a:br>
              <a:rPr lang="en-US" b="1" dirty="0"/>
            </a:br>
            <a:r>
              <a:rPr lang="en-US" sz="48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sz="4800" dirty="0">
                <a:solidFill>
                  <a:srgbClr val="008E8E"/>
                </a:solidFill>
                <a:latin typeface="Sitka Text" panose="02000505000000020004" pitchFamily="2" charset="0"/>
              </a:rPr>
              <a:t>HIERARCHICAL CLUSTERING</a:t>
            </a:r>
            <a:endParaRPr lang="en-US" sz="48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F4655-B2C2-4939-B015-61821FC9638C}"/>
              </a:ext>
            </a:extLst>
          </p:cNvPr>
          <p:cNvSpPr txBox="1"/>
          <p:nvPr/>
        </p:nvSpPr>
        <p:spPr>
          <a:xfrm>
            <a:off x="1341884" y="20608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Hierarchy of clusters in the form of a tree, and this tree-shaped structure is known as the dendrogram.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Hierarchical clustering begins by treating every data point as a separate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Dendrogram plot, the Y-axis shows the Euclidean distances between the data points, and the x-axis shows all the data points of the given dataset.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48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">
            <a:extLst>
              <a:ext uri="{FF2B5EF4-FFF2-40B4-BE49-F238E27FC236}">
                <a16:creationId xmlns:a16="http://schemas.microsoft.com/office/drawing/2014/main" id="{B504C172-53A2-41C8-95CF-9C90D4205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">
            <a:extLst>
              <a:ext uri="{FF2B5EF4-FFF2-40B4-BE49-F238E27FC236}">
                <a16:creationId xmlns:a16="http://schemas.microsoft.com/office/drawing/2014/main" id="{C602C2A0-CD10-4CA9-B8C2-7D0691A55E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6100" y="620687"/>
            <a:ext cx="3113113" cy="31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A6BB3D-62E6-3816-D52B-74C06236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45560"/>
            <a:ext cx="4968552" cy="37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C8AE15-3DAB-BBA9-0110-9D843A85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71" y="4302902"/>
            <a:ext cx="5055354" cy="23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1ACF3D0-99BD-5865-F9A7-4B489424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1995564"/>
            <a:ext cx="5536108" cy="25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1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1524</TotalTime>
  <Words>647</Words>
  <Application>Microsoft Office PowerPoint</Application>
  <PresentationFormat>Custom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Sitka Text</vt:lpstr>
      <vt:lpstr>Times New Roman</vt:lpstr>
      <vt:lpstr>Wingdings</vt:lpstr>
      <vt:lpstr>Tech 16x9</vt:lpstr>
      <vt:lpstr>VIOLENT CRIMES IN INDIA </vt:lpstr>
      <vt:lpstr>INTRODUCTION </vt:lpstr>
      <vt:lpstr>PowerPoint Presentation</vt:lpstr>
      <vt:lpstr>CORRELATION MATRIX</vt:lpstr>
      <vt:lpstr>PowerPoint Presentation</vt:lpstr>
      <vt:lpstr>PAIR PLOT </vt:lpstr>
      <vt:lpstr>CLUSTERING </vt:lpstr>
      <vt:lpstr>   HIERARCHICAL CLUSTERING</vt:lpstr>
      <vt:lpstr>PowerPoint Presentation</vt:lpstr>
      <vt:lpstr>K MEANS CLUSTERING  </vt:lpstr>
      <vt:lpstr>PowerPoint Presentation</vt:lpstr>
      <vt:lpstr>ELBOW METHOD </vt:lpstr>
      <vt:lpstr>CALINSKI-HARABASZ SCORE</vt:lpstr>
      <vt:lpstr>FUZZY C MEANS</vt:lpstr>
      <vt:lpstr>GAUSSIAN MIXTURE </vt:lpstr>
      <vt:lpstr>MEAN SHIFT CLUSERING </vt:lpstr>
      <vt:lpstr>AFFINITY PROPAGATION</vt:lpstr>
      <vt:lpstr>RATE OF VIOLENT CRIMES IN 2020</vt:lpstr>
      <vt:lpstr>INDIA MAP WITH 3 CLUSTERS </vt:lpstr>
      <vt:lpstr>INDIA MAP WITH 6 CLUSTERS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Dutta Swetchana</dc:creator>
  <cp:lastModifiedBy>kancharla</cp:lastModifiedBy>
  <cp:revision>29</cp:revision>
  <dcterms:created xsi:type="dcterms:W3CDTF">2022-12-18T17:33:28Z</dcterms:created>
  <dcterms:modified xsi:type="dcterms:W3CDTF">2022-12-28T05:54:40Z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