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4" r:id="rId4"/>
    <p:sldId id="258" r:id="rId5"/>
    <p:sldId id="259" r:id="rId6"/>
    <p:sldId id="260" r:id="rId7"/>
    <p:sldId id="261" r:id="rId8"/>
    <p:sldId id="262" r:id="rId9"/>
    <p:sldId id="263" r:id="rId10"/>
    <p:sldId id="265" r:id="rId11"/>
    <p:sldId id="267" r:id="rId12"/>
    <p:sldId id="272" r:id="rId13"/>
    <p:sldId id="268" r:id="rId14"/>
    <p:sldId id="273" r:id="rId15"/>
    <p:sldId id="274" r:id="rId16"/>
    <p:sldId id="269" r:id="rId17"/>
    <p:sldId id="270" r:id="rId18"/>
    <p:sldId id="271"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27.433"/>
    </inkml:context>
    <inkml:brush xml:id="br0">
      <inkml:brushProperty name="width" value="0.05" units="cm"/>
      <inkml:brushProperty name="height" value="0.05" units="cm"/>
      <inkml:brushProperty name="color" value="#E71224"/>
    </inkml:brush>
  </inkml:definitions>
  <inkml:trace contextRef="#ctx0" brushRef="#br0">887 21 24575,'-30'-7'0,"-1"2"0,0 1 0,0 1 0,0 2 0,0 1 0,-39 4 0,23 4 0,0 1 0,1 2 0,-62 23 0,83-25 0,9-4 0,0 1 0,-19 10 0,30-14 0,1 1 0,-1 0 0,1 1 0,-1-1 0,1 1 0,0 0 0,0 0 0,1 0 0,-1 0 0,-5 10 0,-121 195 0,106-169 0,4-9 0,-20 46 0,35-65 0,0 1 0,1-1 0,1 1 0,0 0 0,0 0 0,2 0 0,-2 22 0,5-11 0,0 0 0,1 0 0,2-1 0,0 1 0,1-1 0,2 0 0,0 0 0,23 42 0,4-5 0,78 102 0,-104-151 0,1-1 0,0 1 0,1-2 0,0 0 0,0 0 0,1-1 0,0 0 0,0-1 0,21 9 0,11 2 0,71 16 0,-52-16 0,28 13 0,-47-15 0,61 14 0,-90-27 0,0-1 0,0-1 0,0 0 0,0-1 0,0 0 0,0-1 0,0-1 0,0-1 0,0 0 0,0-1 0,-1 0 0,0-1 0,14-8 0,-21 9 0,0-1 0,0 0 0,-1-1 0,0 1 0,0-1 0,0-1 0,-1 1 0,0-1 0,0 0 0,-1 0 0,7-15 0,-3 5 0,-2 0 0,0 0 0,-1-1 0,3-23 0,-1-28 0,-3 1 0,-8-122 0,2 153 0,2 12 0,-2 0 0,0 0 0,-2 0 0,-1 1 0,0 0 0,-2 0 0,-11-25 0,8 21 0,0 0 0,2 0 0,-7-48 0,8 37 0,-13-39 0,17 69 0,-4-14 0,-1 1 0,-1 1 0,-22-41 0,30 59-105,-1 1 0,0 0 0,0 0 0,1 0 0,-1 0 0,0 1 0,-1-1 0,1 0 0,0 1 0,0-1 0,-1 1 0,-2-1 0,-9-2-6721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31.077"/>
    </inkml:context>
    <inkml:brush xml:id="br0">
      <inkml:brushProperty name="width" value="0.05" units="cm"/>
      <inkml:brushProperty name="height" value="0.05" units="cm"/>
      <inkml:brushProperty name="color" value="#E71224"/>
    </inkml:brush>
  </inkml:definitions>
  <inkml:trace contextRef="#ctx0" brushRef="#br0">539 1 24575,'0'1'0,"0"-1"0,0 1 0,0 0 0,-1-1 0,1 1 0,0 0 0,-1-1 0,1 1 0,-1 0 0,1-1 0,0 1 0,-1-1 0,1 1 0,-1 0 0,0-1 0,1 0 0,-1 1 0,1-1 0,-1 1 0,0-1 0,1 0 0,-1 1 0,0-1 0,0 0 0,-24 8 0,14-5 0,-12 3 0,-1 2 0,1 1 0,0 0 0,1 2 0,0 1 0,-38 27 0,-197 179 0,254-215 0,-1 0 0,1 1 0,0-1 0,0 1 0,1-1 0,-1 1 0,1 0 0,0 0 0,0 0 0,0 0 0,0 0 0,1 0 0,0 1 0,0-1 0,0 0 0,-1 7 0,3-6 0,-1 1 0,1 0 0,0 0 0,0-1 0,1 1 0,-1 0 0,1-1 0,1 0 0,-1 1 0,1-1 0,0 0 0,4 6 0,195 256 0,-152-205 0,-44-54 0,1 0 0,0-1 0,0 0 0,0 0 0,1 0 0,0-1 0,1 0 0,-1-1 0,1 0 0,0 0 0,1-1 0,-1 0 0,1-1 0,0 0 0,-1 0 0,1-1 0,0-1 0,14 1 0,14 4 0,-25-3 0,0-1 0,0 0 0,0-1 0,0-1 0,0 0 0,0 0 0,0-1 0,1-1 0,-1 0 0,-1-1 0,15-5 0,19-10 0,27-11 0,106-28 0,-74 38 0,-69 14 0,-1-1 0,60-20 0,-91 24 0,-1 0 0,1 0 0,0 0 0,-1 0 0,0-1 0,1 1 0,-1-1 0,0 0 0,0 0 0,-1 0 0,1-1 0,-1 1 0,4-6 0,21-52 0,-15 32 0,-8 21 0,0-1 0,-1 0 0,0 1 0,4-19 0,-7 24 0,0 0 0,0 0 0,0-1 0,0 1 0,-1 0 0,1 0 0,-1-1 0,1 1 0,-1 0 0,0 0 0,-1 0 0,1 0 0,0 0 0,-1 0 0,0 0 0,1 1 0,-1-1 0,-3-2 0,-202-219 0,197 214 0,-8-10 0,-2 1 0,-23-18 0,36 32 0,0 0 0,0 1 0,0 0 0,-1 0 0,1 1 0,-1 0 0,0 0 0,0 1 0,0 0 0,0 0 0,-10 0 0,-296-31-1365,291 32-5461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41.364"/>
    </inkml:context>
    <inkml:brush xml:id="br0">
      <inkml:brushProperty name="width" value="0.05" units="cm"/>
      <inkml:brushProperty name="height" value="0.05" units="cm"/>
      <inkml:brushProperty name="color" value="#E71224"/>
    </inkml:brush>
  </inkml:definitions>
  <inkml:trace contextRef="#ctx0" brushRef="#br0">713 37 24575,'-454'0'0,"451"0"0,0 0 0,0 0 0,0 0 0,-1 1 0,1-1 0,0 1 0,0 0 0,0 0 0,0 0 0,0 0 0,0 0 0,1 1 0,-1-1 0,0 1 0,1 0 0,-5 3 0,2 1 0,0 1 0,0-1 0,1 1 0,0 0 0,-4 9 0,5-10 0,-5 9 0,1 0 0,0 1 0,2 0 0,-8 32 0,1 0 0,-30 78 0,4-15 0,32-88 0,-2 1 0,1 0 0,2 0 0,0 1 0,-2 50 0,7-54 0,0-1 0,2 1 0,1 0 0,6 23 0,-6-34 0,0-1 0,1 1 0,0-1 0,1 0 0,-1 0 0,2 0 0,0-1 0,0 0 0,0 0 0,13 12 0,-12-14 0,6 8 0,2-1 0,0-1 0,22 15 0,-32-24 0,0 0 0,1-1 0,-1 0 0,1 1 0,-1-2 0,1 1 0,0 0 0,0-1 0,-1 0 0,1-1 0,0 1 0,0-1 0,0-1 0,0 1 0,10-2 0,50-17 0,-1-2 0,67-32 0,-120 48 0,32-16 0,54-35 0,-46 25 0,-46 27 0,0 0 0,-1 0 0,0 0 0,0-1 0,0 0 0,0 0 0,-1 0 0,0 0 0,0-1 0,0 0 0,3-7 0,3-9 0,13-43 0,-7 17 0,99-291 0,-111 323 0,0-1 0,-2 0 0,0 0 0,-1 0 0,0 1 0,-3-22 0,1 28 0,0 1 0,-1 0 0,0 0 0,0 0 0,-1 0 0,0 0 0,-1 1 0,0 0 0,0-1 0,-1 1 0,0 0 0,-10-12 0,14 19 0,-1-1 0,1 1 0,-1-1 0,1 1 0,-1 0 0,0-1 0,0 1 0,0 0 0,1 0 0,-1 0 0,0 0 0,0 1 0,0-1 0,0 1 0,-1-1 0,1 1 0,0-1 0,0 1 0,0 0 0,0 0 0,0 0 0,0 0 0,0 1 0,-1-1 0,-2 1 0,-3 2 0,1 1 0,-1 0 0,1-1 0,0 2 0,-9 6 0,-10 7 0,7-2-1365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8:57.10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24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16533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93166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446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44735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575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03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07698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17472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2976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98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184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DCE8-F581-4388-B8EB-90A1B6F565A5}"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647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8537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F5DCE8-F581-4388-B8EB-90A1B6F565A5}"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1785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4119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831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5DCE8-F581-4388-B8EB-90A1B6F565A5}" type="datetimeFigureOut">
              <a:rPr lang="en-IN" smtClean="0"/>
              <a:t>26-11-2022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247186362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customXml" Target="../ink/ink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72B-5306-C81F-230F-31360AD6D733}"/>
              </a:ext>
            </a:extLst>
          </p:cNvPr>
          <p:cNvSpPr>
            <a:spLocks noGrp="1"/>
          </p:cNvSpPr>
          <p:nvPr>
            <p:ph type="ctrTitle"/>
          </p:nvPr>
        </p:nvSpPr>
        <p:spPr>
          <a:xfrm>
            <a:off x="0" y="1"/>
            <a:ext cx="12192000" cy="2584174"/>
          </a:xfrm>
        </p:spPr>
        <p:txBody>
          <a:bodyPr/>
          <a:lstStyle/>
          <a:p>
            <a:pPr algn="ctr"/>
            <a:r>
              <a:rPr lang="en-US" sz="2800" b="1" dirty="0">
                <a:solidFill>
                  <a:srgbClr val="00B0F0"/>
                </a:solidFill>
                <a:latin typeface="Algerian" panose="04020705040A02060702" pitchFamily="82" charset="0"/>
              </a:rPr>
              <a:t>Hack verse 2022 </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 Life Expectancy Prediction</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&amp;</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Statistical Analysis on factors influencing Life Expectancy</a:t>
            </a:r>
            <a:endParaRPr lang="en-IN" sz="28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23EF492B-ED61-DC54-1528-A15CBFF7D8A5}"/>
              </a:ext>
            </a:extLst>
          </p:cNvPr>
          <p:cNvSpPr>
            <a:spLocks noGrp="1"/>
          </p:cNvSpPr>
          <p:nvPr>
            <p:ph type="subTitle" idx="1"/>
          </p:nvPr>
        </p:nvSpPr>
        <p:spPr>
          <a:xfrm>
            <a:off x="0" y="5670904"/>
            <a:ext cx="3451654" cy="1117687"/>
          </a:xfrm>
        </p:spPr>
        <p:txBody>
          <a:bodyPr>
            <a:normAutofit/>
          </a:bodyPr>
          <a:lstStyle/>
          <a:p>
            <a:pPr algn="l"/>
            <a:r>
              <a:rPr lang="en-IN" sz="1600" b="1" dirty="0">
                <a:solidFill>
                  <a:schemeClr val="bg1"/>
                </a:solidFill>
                <a:latin typeface="Algerian" panose="04020705040A02060702" pitchFamily="82" charset="0"/>
              </a:rPr>
              <a:t>               </a:t>
            </a:r>
            <a:r>
              <a:rPr lang="en-IN" sz="1600" b="1" dirty="0">
                <a:solidFill>
                  <a:srgbClr val="002060"/>
                </a:solidFill>
                <a:latin typeface="Algerian" panose="04020705040A02060702" pitchFamily="82" charset="0"/>
              </a:rPr>
              <a:t>MSC Data Science</a:t>
            </a:r>
          </a:p>
          <a:p>
            <a:pPr algn="l"/>
            <a:r>
              <a:rPr lang="en-IN" sz="1600" b="1" dirty="0">
                <a:solidFill>
                  <a:srgbClr val="002060"/>
                </a:solidFill>
                <a:latin typeface="Algerian" panose="04020705040A02060702" pitchFamily="82" charset="0"/>
              </a:rPr>
              <a:t>(Nitish , Yash , Sachin , Jayesh)</a:t>
            </a:r>
          </a:p>
        </p:txBody>
      </p:sp>
    </p:spTree>
    <p:extLst>
      <p:ext uri="{BB962C8B-B14F-4D97-AF65-F5344CB8AC3E}">
        <p14:creationId xmlns:p14="http://schemas.microsoft.com/office/powerpoint/2010/main" val="25369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5B71-6FE9-AC0A-96E0-C9975D42F9A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pic>
        <p:nvPicPr>
          <p:cNvPr id="4" name="Picture 3">
            <a:extLst>
              <a:ext uri="{FF2B5EF4-FFF2-40B4-BE49-F238E27FC236}">
                <a16:creationId xmlns:a16="http://schemas.microsoft.com/office/drawing/2014/main" id="{C45617C0-3B6C-3487-2A07-E900E4AD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0" y="2134797"/>
            <a:ext cx="4546265" cy="1486029"/>
          </a:xfrm>
          <a:prstGeom prst="rect">
            <a:avLst/>
          </a:prstGeom>
        </p:spPr>
      </p:pic>
      <p:pic>
        <p:nvPicPr>
          <p:cNvPr id="6" name="Picture 5">
            <a:extLst>
              <a:ext uri="{FF2B5EF4-FFF2-40B4-BE49-F238E27FC236}">
                <a16:creationId xmlns:a16="http://schemas.microsoft.com/office/drawing/2014/main" id="{17E9ADD6-3C92-0022-DD62-A5BDCC88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77" y="4394155"/>
            <a:ext cx="6988146" cy="1413209"/>
          </a:xfrm>
          <a:prstGeom prst="rect">
            <a:avLst/>
          </a:prstGeom>
        </p:spPr>
      </p:pic>
      <p:pic>
        <p:nvPicPr>
          <p:cNvPr id="8" name="Picture 7">
            <a:extLst>
              <a:ext uri="{FF2B5EF4-FFF2-40B4-BE49-F238E27FC236}">
                <a16:creationId xmlns:a16="http://schemas.microsoft.com/office/drawing/2014/main" id="{A77EF86C-2828-CDA8-B612-90ED12E25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1" y="2134797"/>
            <a:ext cx="4892464" cy="1486029"/>
          </a:xfrm>
          <a:prstGeom prst="rect">
            <a:avLst/>
          </a:prstGeom>
        </p:spPr>
      </p:pic>
      <p:sp>
        <p:nvSpPr>
          <p:cNvPr id="9" name="TextBox 8">
            <a:extLst>
              <a:ext uri="{FF2B5EF4-FFF2-40B4-BE49-F238E27FC236}">
                <a16:creationId xmlns:a16="http://schemas.microsoft.com/office/drawing/2014/main" id="{D52D9E72-6D8A-D785-94FB-69A9485424D8}"/>
              </a:ext>
            </a:extLst>
          </p:cNvPr>
          <p:cNvSpPr txBox="1"/>
          <p:nvPr/>
        </p:nvSpPr>
        <p:spPr>
          <a:xfrm>
            <a:off x="953146" y="3638158"/>
            <a:ext cx="2719952"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 Regression model</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model with initial accuracy)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E684B87-BAB3-1E2B-3695-4CFC2AA740FC}"/>
              </a:ext>
            </a:extLst>
          </p:cNvPr>
          <p:cNvSpPr txBox="1"/>
          <p:nvPr/>
        </p:nvSpPr>
        <p:spPr>
          <a:xfrm>
            <a:off x="6263540" y="3638158"/>
            <a:ext cx="4030642"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Forest Regressor model</a:t>
            </a:r>
          </a:p>
          <a:p>
            <a:r>
              <a:rPr lang="en-US" dirty="0">
                <a:latin typeface="Times New Roman" panose="02020603050405020304" pitchFamily="18" charset="0"/>
                <a:cs typeface="Times New Roman" panose="02020603050405020304" pitchFamily="18" charset="0"/>
              </a:rPr>
              <a:t>(2nd model with improved accuracy</a:t>
            </a:r>
            <a:r>
              <a:rPr lang="en-US" dirty="0"/>
              <a:t>)</a:t>
            </a:r>
            <a:endParaRPr lang="en-IN" dirty="0"/>
          </a:p>
        </p:txBody>
      </p:sp>
    </p:spTree>
    <p:extLst>
      <p:ext uri="{BB962C8B-B14F-4D97-AF65-F5344CB8AC3E}">
        <p14:creationId xmlns:p14="http://schemas.microsoft.com/office/powerpoint/2010/main" val="21751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6C0-A7E1-10F4-0208-A5B6371CAAC3}"/>
              </a:ext>
            </a:extLst>
          </p:cNvPr>
          <p:cNvSpPr>
            <a:spLocks noGrp="1"/>
          </p:cNvSpPr>
          <p:nvPr>
            <p:ph type="title"/>
          </p:nvPr>
        </p:nvSpPr>
        <p:spPr/>
        <p:txBody>
          <a:bodyPr>
            <a:normAutofit/>
          </a:bodyPr>
          <a:lstStyle/>
          <a:p>
            <a:r>
              <a:rPr lang="en-IN" sz="3200" dirty="0">
                <a:latin typeface="Algerian" panose="04020705040A02060702" pitchFamily="82" charset="0"/>
              </a:rPr>
              <a:t>Data Visualisation : Graphs</a:t>
            </a:r>
          </a:p>
        </p:txBody>
      </p:sp>
      <p:pic>
        <p:nvPicPr>
          <p:cNvPr id="12" name="Picture 11">
            <a:extLst>
              <a:ext uri="{FF2B5EF4-FFF2-40B4-BE49-F238E27FC236}">
                <a16:creationId xmlns:a16="http://schemas.microsoft.com/office/drawing/2014/main" id="{2A9E98DD-C1F0-4BC9-AB7B-02A00FC3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0" y="2016338"/>
            <a:ext cx="3727343" cy="2325276"/>
          </a:xfrm>
          <a:prstGeom prst="rect">
            <a:avLst/>
          </a:prstGeom>
        </p:spPr>
      </p:pic>
      <p:pic>
        <p:nvPicPr>
          <p:cNvPr id="14" name="Picture 13">
            <a:extLst>
              <a:ext uri="{FF2B5EF4-FFF2-40B4-BE49-F238E27FC236}">
                <a16:creationId xmlns:a16="http://schemas.microsoft.com/office/drawing/2014/main" id="{477ED95F-A1AE-56DA-F0CD-76ED2B06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39" y="2016337"/>
            <a:ext cx="4008053" cy="2325277"/>
          </a:xfrm>
          <a:prstGeom prst="rect">
            <a:avLst/>
          </a:prstGeom>
        </p:spPr>
      </p:pic>
      <p:pic>
        <p:nvPicPr>
          <p:cNvPr id="16" name="Picture 15">
            <a:extLst>
              <a:ext uri="{FF2B5EF4-FFF2-40B4-BE49-F238E27FC236}">
                <a16:creationId xmlns:a16="http://schemas.microsoft.com/office/drawing/2014/main" id="{BEF74700-9C28-8A1B-8461-78EC169F7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517" y="2016336"/>
            <a:ext cx="4227612" cy="2325277"/>
          </a:xfrm>
          <a:prstGeom prst="rect">
            <a:avLst/>
          </a:prstGeom>
        </p:spPr>
      </p:pic>
      <p:pic>
        <p:nvPicPr>
          <p:cNvPr id="18" name="Picture 17">
            <a:extLst>
              <a:ext uri="{FF2B5EF4-FFF2-40B4-BE49-F238E27FC236}">
                <a16:creationId xmlns:a16="http://schemas.microsoft.com/office/drawing/2014/main" id="{30F1CDE7-473F-D790-2CA1-C06A0A31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 y="4432084"/>
            <a:ext cx="3713584" cy="2325277"/>
          </a:xfrm>
          <a:prstGeom prst="rect">
            <a:avLst/>
          </a:prstGeom>
        </p:spPr>
      </p:pic>
      <p:pic>
        <p:nvPicPr>
          <p:cNvPr id="20" name="Picture 19">
            <a:extLst>
              <a:ext uri="{FF2B5EF4-FFF2-40B4-BE49-F238E27FC236}">
                <a16:creationId xmlns:a16="http://schemas.microsoft.com/office/drawing/2014/main" id="{91152CC7-F863-F410-4140-D25176716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839" y="4432085"/>
            <a:ext cx="4008053" cy="2325276"/>
          </a:xfrm>
          <a:prstGeom prst="rect">
            <a:avLst/>
          </a:prstGeom>
        </p:spPr>
      </p:pic>
      <p:pic>
        <p:nvPicPr>
          <p:cNvPr id="22" name="Picture 21">
            <a:extLst>
              <a:ext uri="{FF2B5EF4-FFF2-40B4-BE49-F238E27FC236}">
                <a16:creationId xmlns:a16="http://schemas.microsoft.com/office/drawing/2014/main" id="{2A803131-936D-68D7-DEB9-5D6F26B4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8517" y="4432084"/>
            <a:ext cx="4213854" cy="2325277"/>
          </a:xfrm>
          <a:prstGeom prst="rect">
            <a:avLst/>
          </a:prstGeom>
        </p:spPr>
      </p:pic>
    </p:spTree>
    <p:extLst>
      <p:ext uri="{BB962C8B-B14F-4D97-AF65-F5344CB8AC3E}">
        <p14:creationId xmlns:p14="http://schemas.microsoft.com/office/powerpoint/2010/main" val="21718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5EA5C-6192-9C2F-C946-14186746E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 y="189068"/>
            <a:ext cx="4130398" cy="3057827"/>
          </a:xfrm>
          <a:prstGeom prst="rect">
            <a:avLst/>
          </a:prstGeom>
        </p:spPr>
      </p:pic>
      <p:pic>
        <p:nvPicPr>
          <p:cNvPr id="5" name="Picture 4">
            <a:extLst>
              <a:ext uri="{FF2B5EF4-FFF2-40B4-BE49-F238E27FC236}">
                <a16:creationId xmlns:a16="http://schemas.microsoft.com/office/drawing/2014/main" id="{CF0E30F5-8A8D-89E8-122C-0525C434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60" y="227169"/>
            <a:ext cx="4153260" cy="3019725"/>
          </a:xfrm>
          <a:prstGeom prst="rect">
            <a:avLst/>
          </a:prstGeom>
        </p:spPr>
      </p:pic>
      <p:pic>
        <p:nvPicPr>
          <p:cNvPr id="7" name="Picture 6">
            <a:extLst>
              <a:ext uri="{FF2B5EF4-FFF2-40B4-BE49-F238E27FC236}">
                <a16:creationId xmlns:a16="http://schemas.microsoft.com/office/drawing/2014/main" id="{1BA2C2DF-BDBE-8BB4-F827-3F43ABCFA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66" y="3510367"/>
            <a:ext cx="4023709" cy="3158566"/>
          </a:xfrm>
          <a:prstGeom prst="rect">
            <a:avLst/>
          </a:prstGeom>
        </p:spPr>
      </p:pic>
      <p:pic>
        <p:nvPicPr>
          <p:cNvPr id="9" name="Picture 8">
            <a:extLst>
              <a:ext uri="{FF2B5EF4-FFF2-40B4-BE49-F238E27FC236}">
                <a16:creationId xmlns:a16="http://schemas.microsoft.com/office/drawing/2014/main" id="{2AEFA93B-2498-7A2F-9EF9-997A80724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31" y="3510366"/>
            <a:ext cx="4038950" cy="3189563"/>
          </a:xfrm>
          <a:prstGeom prst="rect">
            <a:avLst/>
          </a:prstGeom>
        </p:spPr>
      </p:pic>
      <p:pic>
        <p:nvPicPr>
          <p:cNvPr id="11" name="Picture 10">
            <a:extLst>
              <a:ext uri="{FF2B5EF4-FFF2-40B4-BE49-F238E27FC236}">
                <a16:creationId xmlns:a16="http://schemas.microsoft.com/office/drawing/2014/main" id="{9C18FAFF-E870-E12C-816B-31DC77C892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973" y="3510366"/>
            <a:ext cx="3854463" cy="3189563"/>
          </a:xfrm>
          <a:prstGeom prst="rect">
            <a:avLst/>
          </a:prstGeom>
        </p:spPr>
      </p:pic>
      <p:sp>
        <p:nvSpPr>
          <p:cNvPr id="12" name="TextBox 11">
            <a:extLst>
              <a:ext uri="{FF2B5EF4-FFF2-40B4-BE49-F238E27FC236}">
                <a16:creationId xmlns:a16="http://schemas.microsoft.com/office/drawing/2014/main" id="{D7AEC617-AA52-8B74-6A46-16B87E5F8985}"/>
              </a:ext>
            </a:extLst>
          </p:cNvPr>
          <p:cNvSpPr txBox="1"/>
          <p:nvPr/>
        </p:nvSpPr>
        <p:spPr>
          <a:xfrm>
            <a:off x="10670582" y="1015139"/>
            <a:ext cx="1442685"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16155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B15AF-AE1E-F8E5-4F64-076E20DD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 y="144995"/>
            <a:ext cx="3792933" cy="3063154"/>
          </a:xfrm>
          <a:prstGeom prst="rect">
            <a:avLst/>
          </a:prstGeom>
        </p:spPr>
      </p:pic>
      <p:pic>
        <p:nvPicPr>
          <p:cNvPr id="5" name="Picture 4">
            <a:extLst>
              <a:ext uri="{FF2B5EF4-FFF2-40B4-BE49-F238E27FC236}">
                <a16:creationId xmlns:a16="http://schemas.microsoft.com/office/drawing/2014/main" id="{FB7CE929-710A-415B-1E38-1B631960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97" y="144996"/>
            <a:ext cx="3871793" cy="3063153"/>
          </a:xfrm>
          <a:prstGeom prst="rect">
            <a:avLst/>
          </a:prstGeom>
        </p:spPr>
      </p:pic>
      <p:pic>
        <p:nvPicPr>
          <p:cNvPr id="9" name="Picture 8">
            <a:extLst>
              <a:ext uri="{FF2B5EF4-FFF2-40B4-BE49-F238E27FC236}">
                <a16:creationId xmlns:a16="http://schemas.microsoft.com/office/drawing/2014/main" id="{5325D017-3CF7-E120-1085-0E31ACB4F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 y="3735092"/>
            <a:ext cx="3792932" cy="2975159"/>
          </a:xfrm>
          <a:prstGeom prst="rect">
            <a:avLst/>
          </a:prstGeom>
        </p:spPr>
      </p:pic>
      <p:pic>
        <p:nvPicPr>
          <p:cNvPr id="11" name="Picture 10">
            <a:extLst>
              <a:ext uri="{FF2B5EF4-FFF2-40B4-BE49-F238E27FC236}">
                <a16:creationId xmlns:a16="http://schemas.microsoft.com/office/drawing/2014/main" id="{5690CCFF-EF29-1025-C698-8C09D12CD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97" y="3742583"/>
            <a:ext cx="3792933" cy="2977913"/>
          </a:xfrm>
          <a:prstGeom prst="rect">
            <a:avLst/>
          </a:prstGeom>
        </p:spPr>
      </p:pic>
      <p:pic>
        <p:nvPicPr>
          <p:cNvPr id="13" name="Picture 12">
            <a:extLst>
              <a:ext uri="{FF2B5EF4-FFF2-40B4-BE49-F238E27FC236}">
                <a16:creationId xmlns:a16="http://schemas.microsoft.com/office/drawing/2014/main" id="{B1EEF8B8-5D6A-FDA7-331B-42EF0EB93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555" y="3742583"/>
            <a:ext cx="4206605" cy="2967667"/>
          </a:xfrm>
          <a:prstGeom prst="rect">
            <a:avLst/>
          </a:prstGeom>
        </p:spPr>
      </p:pic>
      <p:sp>
        <p:nvSpPr>
          <p:cNvPr id="14" name="TextBox 13">
            <a:extLst>
              <a:ext uri="{FF2B5EF4-FFF2-40B4-BE49-F238E27FC236}">
                <a16:creationId xmlns:a16="http://schemas.microsoft.com/office/drawing/2014/main" id="{3181C310-DFEF-B933-A2FA-48E6790AB0DC}"/>
              </a:ext>
            </a:extLst>
          </p:cNvPr>
          <p:cNvSpPr txBox="1"/>
          <p:nvPr/>
        </p:nvSpPr>
        <p:spPr>
          <a:xfrm>
            <a:off x="10622519" y="928256"/>
            <a:ext cx="1501767"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5573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BEC-9775-A9CC-70D5-FCF0512B61DF}"/>
              </a:ext>
            </a:extLst>
          </p:cNvPr>
          <p:cNvSpPr>
            <a:spLocks noGrp="1"/>
          </p:cNvSpPr>
          <p:nvPr>
            <p:ph type="title"/>
          </p:nvPr>
        </p:nvSpPr>
        <p:spPr/>
        <p:txBody>
          <a:bodyPr>
            <a:normAutofit/>
          </a:bodyPr>
          <a:lstStyle/>
          <a:p>
            <a:r>
              <a:rPr lang="en-IN" sz="3200" dirty="0">
                <a:latin typeface="Algerian" panose="04020705040A02060702" pitchFamily="82" charset="0"/>
              </a:rPr>
              <a:t>Graphs and it's Conclusion</a:t>
            </a:r>
          </a:p>
        </p:txBody>
      </p:sp>
      <p:sp>
        <p:nvSpPr>
          <p:cNvPr id="3" name="TextBox 2">
            <a:extLst>
              <a:ext uri="{FF2B5EF4-FFF2-40B4-BE49-F238E27FC236}">
                <a16:creationId xmlns:a16="http://schemas.microsoft.com/office/drawing/2014/main" id="{F775702B-A46B-AD33-4E4C-4506A0CF74C4}"/>
              </a:ext>
            </a:extLst>
          </p:cNvPr>
          <p:cNvSpPr txBox="1"/>
          <p:nvPr/>
        </p:nvSpPr>
        <p:spPr>
          <a:xfrm>
            <a:off x="680321" y="2425485"/>
            <a:ext cx="9912771" cy="406265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1) As adult mortality increased life expectancy decreases.</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2) As infant death increases Life expectancy decreases.</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3) Alcohol does not show any significant impact on life expectancy, but it’s         </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greater consumption shows low life expectancy especially in developing countries.</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4) Percentage expenditure also does not show any significant impact on life expectancy, but it's increase does not decreases the life expectancy.</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5) Hepatitis B also not show impact on life expectancy probably due to increase of vaccination and </a:t>
            </a:r>
            <a:r>
              <a:rPr lang="en-US" sz="2400" b="0" i="0" dirty="0" err="1">
                <a:effectLst/>
                <a:latin typeface="Times New Roman" panose="02020603050405020304" pitchFamily="18" charset="0"/>
                <a:cs typeface="Times New Roman" panose="02020603050405020304" pitchFamily="18" charset="0"/>
              </a:rPr>
              <a:t>awarenss</a:t>
            </a:r>
            <a:r>
              <a:rPr lang="en-US" sz="2400" b="0" i="0" dirty="0">
                <a:effectLst/>
                <a:latin typeface="Times New Roman" panose="02020603050405020304" pitchFamily="18" charset="0"/>
                <a:cs typeface="Times New Roman" panose="02020603050405020304" pitchFamily="18" charset="0"/>
              </a:rPr>
              <a:t> about it.</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6) If measles is more then life expectancy is less</a:t>
            </a:r>
            <a:r>
              <a:rPr lang="en-US" b="0" i="0" dirty="0">
                <a:effectLst/>
                <a:latin typeface="Inter"/>
              </a:rPr>
              <a:t>.</a:t>
            </a:r>
          </a:p>
          <a:p>
            <a:endParaRPr lang="en-IN" dirty="0"/>
          </a:p>
        </p:txBody>
      </p:sp>
    </p:spTree>
    <p:extLst>
      <p:ext uri="{BB962C8B-B14F-4D97-AF65-F5344CB8AC3E}">
        <p14:creationId xmlns:p14="http://schemas.microsoft.com/office/powerpoint/2010/main" val="55650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7A8B5-B748-F491-6040-FBAE770E86D6}"/>
              </a:ext>
            </a:extLst>
          </p:cNvPr>
          <p:cNvSpPr txBox="1"/>
          <p:nvPr/>
        </p:nvSpPr>
        <p:spPr>
          <a:xfrm>
            <a:off x="519193" y="519193"/>
            <a:ext cx="9562454"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Inter"/>
              </a:rPr>
              <a:t>7) If polio is more then life expectancy is less mostly in developing countries, but is also does not show negative impact all the </a:t>
            </a:r>
            <a:r>
              <a:rPr lang="en-US" b="0" i="0" dirty="0" err="1">
                <a:effectLst/>
                <a:latin typeface="Inter"/>
              </a:rPr>
              <a:t>time,especially</a:t>
            </a:r>
            <a:r>
              <a:rPr lang="en-US" b="0" i="0" dirty="0">
                <a:effectLst/>
                <a:latin typeface="Inter"/>
              </a:rPr>
              <a:t> in developed countries probably due to increase of vaccination drives about polio and it's awareness.</a:t>
            </a:r>
          </a:p>
          <a:p>
            <a:pPr marL="285750" indent="-285750" algn="just">
              <a:buFont typeface="Wingdings" panose="05000000000000000000" pitchFamily="2" charset="2"/>
              <a:buChar char="Ø"/>
            </a:pPr>
            <a:r>
              <a:rPr lang="en-US" b="0" i="0" dirty="0">
                <a:effectLst/>
                <a:latin typeface="Inter"/>
              </a:rPr>
              <a:t>8) If HIV/AIDS is more then life expectancy is less.</a:t>
            </a:r>
          </a:p>
          <a:p>
            <a:pPr marL="285750" indent="-285750" algn="just">
              <a:buFont typeface="Wingdings" panose="05000000000000000000" pitchFamily="2" charset="2"/>
              <a:buChar char="Ø"/>
            </a:pPr>
            <a:r>
              <a:rPr lang="en-US" b="0" i="0" dirty="0">
                <a:effectLst/>
                <a:latin typeface="Inter"/>
              </a:rPr>
              <a:t>9) As we ca see from the graph that if population is more then life expectancy is low.</a:t>
            </a:r>
          </a:p>
          <a:p>
            <a:pPr marL="285750" indent="-285750" algn="just">
              <a:buFont typeface="Wingdings" panose="05000000000000000000" pitchFamily="2" charset="2"/>
              <a:buChar char="Ø"/>
            </a:pPr>
            <a:r>
              <a:rPr lang="en-US" b="0" i="0" dirty="0">
                <a:effectLst/>
                <a:latin typeface="Inter"/>
              </a:rPr>
              <a:t>10) If thinness is more then life expectancy is expected to be less.</a:t>
            </a:r>
          </a:p>
          <a:p>
            <a:pPr marL="285750" indent="-285750" algn="just">
              <a:buFont typeface="Wingdings" panose="05000000000000000000" pitchFamily="2" charset="2"/>
              <a:buChar char="Ø"/>
            </a:pPr>
            <a:r>
              <a:rPr lang="en-US" b="0" i="0" dirty="0">
                <a:effectLst/>
                <a:latin typeface="Inter"/>
              </a:rPr>
              <a:t>11) If income composition of resources is more then life expectancy is more mostly in developed countries.</a:t>
            </a:r>
          </a:p>
          <a:p>
            <a:pPr marL="285750" indent="-285750" algn="just">
              <a:buFont typeface="Wingdings" panose="05000000000000000000" pitchFamily="2" charset="2"/>
              <a:buChar char="Ø"/>
            </a:pPr>
            <a:r>
              <a:rPr lang="en-US" b="0" i="0" dirty="0">
                <a:effectLst/>
                <a:latin typeface="Inter"/>
              </a:rPr>
              <a:t>12) If Schooling is more then life expectancy is more, here also this case is more in developed countries.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13) </a:t>
            </a:r>
            <a:r>
              <a:rPr lang="en-US" b="0" i="0" dirty="0">
                <a:effectLst/>
                <a:latin typeface="Times New Roman" panose="02020603050405020304" pitchFamily="18" charset="0"/>
                <a:cs typeface="Times New Roman" panose="02020603050405020304" pitchFamily="18" charset="0"/>
              </a:rPr>
              <a:t>Also the heatmap shows the positive relation between Life expectancy and </a:t>
            </a:r>
            <a:r>
              <a:rPr lang="en-US" b="0" i="0" dirty="0" err="1">
                <a:effectLst/>
                <a:latin typeface="Times New Roman" panose="02020603050405020304" pitchFamily="18" charset="0"/>
                <a:cs typeface="Times New Roman" panose="02020603050405020304" pitchFamily="18" charset="0"/>
              </a:rPr>
              <a:t>Alcohol,percentage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expenditure,Hepatitis</a:t>
            </a:r>
            <a:r>
              <a:rPr lang="en-US" b="0" i="0" dirty="0">
                <a:effectLst/>
                <a:latin typeface="Times New Roman" panose="02020603050405020304" pitchFamily="18" charset="0"/>
                <a:cs typeface="Times New Roman" panose="02020603050405020304" pitchFamily="18" charset="0"/>
              </a:rPr>
              <a:t> B, BMI, Polio, Total expenditure, Diphtheria, GDP, Income composition of resources and Schooling</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14) </a:t>
            </a:r>
            <a:r>
              <a:rPr lang="en-US" b="0" i="0" dirty="0">
                <a:effectLst/>
                <a:latin typeface="Times New Roman" panose="02020603050405020304" pitchFamily="18" charset="0"/>
                <a:cs typeface="Times New Roman" panose="02020603050405020304" pitchFamily="18" charset="0"/>
              </a:rPr>
              <a:t>It shows positive relation to certain diseases it means healthcare system work probably good in those cases and awareness campaigns and vaccination drives should have helped a lot in this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a:t>
            </a:r>
            <a:r>
              <a:rPr lang="en-US" b="0" i="0" dirty="0">
                <a:effectLst/>
                <a:latin typeface="Times New Roman" panose="02020603050405020304" pitchFamily="18" charset="0"/>
                <a:cs typeface="Times New Roman" panose="02020603050405020304" pitchFamily="18" charset="0"/>
              </a:rPr>
              <a:t>It shows negative relation with rest of the features means inverse relation to life expectancy.</a:t>
            </a:r>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 </a:t>
            </a:r>
            <a:r>
              <a:rPr lang="en-US" b="0" i="0" dirty="0">
                <a:effectLst/>
                <a:latin typeface="Times New Roman" panose="02020603050405020304" pitchFamily="18" charset="0"/>
                <a:cs typeface="Times New Roman" panose="02020603050405020304" pitchFamily="18" charset="0"/>
              </a:rPr>
              <a:t>Though we have been seen as successful in combating Hepatitis </a:t>
            </a:r>
            <a:r>
              <a:rPr lang="en-US" b="0" i="0" dirty="0" err="1">
                <a:effectLst/>
                <a:latin typeface="Times New Roman" panose="02020603050405020304" pitchFamily="18" charset="0"/>
                <a:cs typeface="Times New Roman" panose="02020603050405020304" pitchFamily="18" charset="0"/>
              </a:rPr>
              <a:t>B,Polio,Diphtheria</a:t>
            </a:r>
            <a:r>
              <a:rPr lang="en-US" b="0" i="0" dirty="0">
                <a:effectLst/>
                <a:latin typeface="Times New Roman" panose="02020603050405020304" pitchFamily="18" charset="0"/>
                <a:cs typeface="Times New Roman" panose="02020603050405020304" pitchFamily="18" charset="0"/>
              </a:rPr>
              <a:t> and health issues due to alcohol, we need an improvement in the areas like Measles, under five deaths, HIV/AIDS, thinness and population control.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F3E-9F0A-6321-AA22-FFCA75357AB0}"/>
              </a:ext>
            </a:extLst>
          </p:cNvPr>
          <p:cNvSpPr>
            <a:spLocks noGrp="1"/>
          </p:cNvSpPr>
          <p:nvPr>
            <p:ph type="title" idx="4294967295"/>
          </p:nvPr>
        </p:nvSpPr>
        <p:spPr>
          <a:xfrm>
            <a:off x="10569843" y="744725"/>
            <a:ext cx="1371600" cy="1081088"/>
          </a:xfrm>
        </p:spPr>
        <p:txBody>
          <a:bodyPr>
            <a:normAutofit/>
          </a:bodyPr>
          <a:lstStyle/>
          <a:p>
            <a:r>
              <a:rPr lang="en-IN" sz="3200" dirty="0">
                <a:latin typeface="Algerian" panose="04020705040A02060702" pitchFamily="82" charset="0"/>
              </a:rPr>
              <a:t>Heat Map</a:t>
            </a:r>
          </a:p>
        </p:txBody>
      </p:sp>
      <p:pic>
        <p:nvPicPr>
          <p:cNvPr id="4" name="Picture 3">
            <a:extLst>
              <a:ext uri="{FF2B5EF4-FFF2-40B4-BE49-F238E27FC236}">
                <a16:creationId xmlns:a16="http://schemas.microsoft.com/office/drawing/2014/main" id="{B387CB15-9654-DAAC-DC13-07A01E6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 y="108487"/>
            <a:ext cx="10438109" cy="5482525"/>
          </a:xfrm>
          <a:prstGeom prst="rect">
            <a:avLst/>
          </a:prstGeom>
        </p:spPr>
      </p:pic>
      <p:sp>
        <p:nvSpPr>
          <p:cNvPr id="5" name="TextBox 4">
            <a:extLst>
              <a:ext uri="{FF2B5EF4-FFF2-40B4-BE49-F238E27FC236}">
                <a16:creationId xmlns:a16="http://schemas.microsoft.com/office/drawing/2014/main" id="{6ED3F088-3D92-CCF9-3968-7E599635F2DD}"/>
              </a:ext>
            </a:extLst>
          </p:cNvPr>
          <p:cNvSpPr txBox="1"/>
          <p:nvPr/>
        </p:nvSpPr>
        <p:spPr>
          <a:xfrm>
            <a:off x="356461" y="5811864"/>
            <a:ext cx="107325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There seems to be some </a:t>
            </a:r>
            <a:r>
              <a:rPr lang="en-IN" dirty="0" err="1">
                <a:latin typeface="Times New Roman" panose="02020603050405020304" pitchFamily="18" charset="0"/>
                <a:cs typeface="Times New Roman" panose="02020603050405020304" pitchFamily="18" charset="0"/>
              </a:rPr>
              <a:t>some</a:t>
            </a:r>
            <a:r>
              <a:rPr lang="en-IN" dirty="0">
                <a:latin typeface="Times New Roman" panose="02020603050405020304" pitchFamily="18" charset="0"/>
                <a:cs typeface="Times New Roman" panose="02020603050405020304" pitchFamily="18" charset="0"/>
              </a:rPr>
              <a:t> strong collinearity, denoted by boxes in circle as you can see in the image above</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AEFC737-1B73-CC0E-4B9F-B2EF0B4290F7}"/>
                  </a:ext>
                </a:extLst>
              </p14:cNvPr>
              <p14:cNvContentPartPr/>
              <p14:nvPr/>
            </p14:nvContentPartPr>
            <p14:xfrm>
              <a:off x="4159782" y="1999440"/>
              <a:ext cx="414720" cy="489960"/>
            </p14:xfrm>
          </p:contentPart>
        </mc:Choice>
        <mc:Fallback>
          <p:pic>
            <p:nvPicPr>
              <p:cNvPr id="8" name="Ink 7">
                <a:extLst>
                  <a:ext uri="{FF2B5EF4-FFF2-40B4-BE49-F238E27FC236}">
                    <a16:creationId xmlns:a16="http://schemas.microsoft.com/office/drawing/2014/main" id="{7AEFC737-1B73-CC0E-4B9F-B2EF0B4290F7}"/>
                  </a:ext>
                </a:extLst>
              </p:cNvPr>
              <p:cNvPicPr/>
              <p:nvPr/>
            </p:nvPicPr>
            <p:blipFill>
              <a:blip r:embed="rId4"/>
              <a:stretch>
                <a:fillRect/>
              </a:stretch>
            </p:blipFill>
            <p:spPr>
              <a:xfrm>
                <a:off x="4150782" y="1990800"/>
                <a:ext cx="4323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43BA7FE-3A65-F9CA-CEA9-A71072C77A4B}"/>
                  </a:ext>
                </a:extLst>
              </p14:cNvPr>
              <p14:cNvContentPartPr/>
              <p14:nvPr/>
            </p14:nvContentPartPr>
            <p14:xfrm>
              <a:off x="5912262" y="2045520"/>
              <a:ext cx="482760" cy="331920"/>
            </p14:xfrm>
          </p:contentPart>
        </mc:Choice>
        <mc:Fallback>
          <p:pic>
            <p:nvPicPr>
              <p:cNvPr id="9" name="Ink 8">
                <a:extLst>
                  <a:ext uri="{FF2B5EF4-FFF2-40B4-BE49-F238E27FC236}">
                    <a16:creationId xmlns:a16="http://schemas.microsoft.com/office/drawing/2014/main" id="{843BA7FE-3A65-F9CA-CEA9-A71072C77A4B}"/>
                  </a:ext>
                </a:extLst>
              </p:cNvPr>
              <p:cNvPicPr/>
              <p:nvPr/>
            </p:nvPicPr>
            <p:blipFill>
              <a:blip r:embed="rId6"/>
              <a:stretch>
                <a:fillRect/>
              </a:stretch>
            </p:blipFill>
            <p:spPr>
              <a:xfrm>
                <a:off x="5903262" y="2036880"/>
                <a:ext cx="5004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9545CF7-1065-0791-6C60-B656D094D4DC}"/>
                  </a:ext>
                </a:extLst>
              </p14:cNvPr>
              <p14:cNvContentPartPr/>
              <p14:nvPr/>
            </p14:nvContentPartPr>
            <p14:xfrm>
              <a:off x="3788262" y="2815200"/>
              <a:ext cx="351360" cy="370800"/>
            </p14:xfrm>
          </p:contentPart>
        </mc:Choice>
        <mc:Fallback>
          <p:pic>
            <p:nvPicPr>
              <p:cNvPr id="10" name="Ink 9">
                <a:extLst>
                  <a:ext uri="{FF2B5EF4-FFF2-40B4-BE49-F238E27FC236}">
                    <a16:creationId xmlns:a16="http://schemas.microsoft.com/office/drawing/2014/main" id="{A9545CF7-1065-0791-6C60-B656D094D4DC}"/>
                  </a:ext>
                </a:extLst>
              </p:cNvPr>
              <p:cNvPicPr/>
              <p:nvPr/>
            </p:nvPicPr>
            <p:blipFill>
              <a:blip r:embed="rId8"/>
              <a:stretch>
                <a:fillRect/>
              </a:stretch>
            </p:blipFill>
            <p:spPr>
              <a:xfrm>
                <a:off x="3779622" y="2806200"/>
                <a:ext cx="369000" cy="388440"/>
              </a:xfrm>
              <a:prstGeom prst="rect">
                <a:avLst/>
              </a:prstGeom>
            </p:spPr>
          </p:pic>
        </mc:Fallback>
      </mc:AlternateContent>
    </p:spTree>
    <p:extLst>
      <p:ext uri="{BB962C8B-B14F-4D97-AF65-F5344CB8AC3E}">
        <p14:creationId xmlns:p14="http://schemas.microsoft.com/office/powerpoint/2010/main" val="186258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34AA4-3CDD-A205-8467-4DC704A8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9" y="240608"/>
            <a:ext cx="9541067" cy="6020322"/>
          </a:xfrm>
          <a:prstGeom prst="rect">
            <a:avLst/>
          </a:prstGeom>
        </p:spPr>
      </p:pic>
      <p:sp>
        <p:nvSpPr>
          <p:cNvPr id="5" name="TextBox 4">
            <a:extLst>
              <a:ext uri="{FF2B5EF4-FFF2-40B4-BE49-F238E27FC236}">
                <a16:creationId xmlns:a16="http://schemas.microsoft.com/office/drawing/2014/main" id="{6255CFAF-D51D-6B4E-9C76-E3EFA5867917}"/>
              </a:ext>
            </a:extLst>
          </p:cNvPr>
          <p:cNvSpPr txBox="1"/>
          <p:nvPr/>
        </p:nvSpPr>
        <p:spPr>
          <a:xfrm>
            <a:off x="10497157" y="774914"/>
            <a:ext cx="1578244" cy="954107"/>
          </a:xfrm>
          <a:prstGeom prst="rect">
            <a:avLst/>
          </a:prstGeom>
          <a:noFill/>
        </p:spPr>
        <p:txBody>
          <a:bodyPr wrap="square" rtlCol="0">
            <a:spAutoFit/>
          </a:bodyPr>
          <a:lstStyle/>
          <a:p>
            <a:r>
              <a:rPr lang="en-IN" sz="2800" dirty="0">
                <a:latin typeface="Algerian" panose="04020705040A02060702" pitchFamily="82" charset="0"/>
              </a:rPr>
              <a:t>Full Model</a:t>
            </a:r>
          </a:p>
        </p:txBody>
      </p:sp>
    </p:spTree>
    <p:extLst>
      <p:ext uri="{BB962C8B-B14F-4D97-AF65-F5344CB8AC3E}">
        <p14:creationId xmlns:p14="http://schemas.microsoft.com/office/powerpoint/2010/main" val="9075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E5CA4-4F5E-944D-54F3-5FBE3628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6" y="149205"/>
            <a:ext cx="9838273" cy="5260817"/>
          </a:xfrm>
          <a:prstGeom prst="rect">
            <a:avLst/>
          </a:prstGeom>
        </p:spPr>
      </p:pic>
      <p:sp>
        <p:nvSpPr>
          <p:cNvPr id="4" name="TextBox 3">
            <a:extLst>
              <a:ext uri="{FF2B5EF4-FFF2-40B4-BE49-F238E27FC236}">
                <a16:creationId xmlns:a16="http://schemas.microsoft.com/office/drawing/2014/main" id="{E6827BEB-4725-D0E3-8DC2-BA730BAFC1D8}"/>
              </a:ext>
            </a:extLst>
          </p:cNvPr>
          <p:cNvSpPr txBox="1"/>
          <p:nvPr/>
        </p:nvSpPr>
        <p:spPr>
          <a:xfrm>
            <a:off x="10182386" y="2425485"/>
            <a:ext cx="1735811" cy="830997"/>
          </a:xfrm>
          <a:prstGeom prst="rect">
            <a:avLst/>
          </a:prstGeom>
          <a:noFill/>
        </p:spPr>
        <p:txBody>
          <a:bodyPr wrap="square" rtlCol="0">
            <a:spAutoFit/>
          </a:bodyPr>
          <a:lstStyle/>
          <a:p>
            <a:r>
              <a:rPr lang="en-IN" sz="2400" dirty="0">
                <a:latin typeface="Algerian" panose="04020705040A02060702" pitchFamily="82" charset="0"/>
              </a:rPr>
              <a:t>Scatter</a:t>
            </a:r>
          </a:p>
          <a:p>
            <a:r>
              <a:rPr lang="en-IN" sz="2400" dirty="0">
                <a:latin typeface="Algerian" panose="04020705040A02060702" pitchFamily="82" charset="0"/>
              </a:rPr>
              <a:t>Plot</a:t>
            </a:r>
          </a:p>
        </p:txBody>
      </p:sp>
      <p:sp>
        <p:nvSpPr>
          <p:cNvPr id="25" name="Oval 24">
            <a:extLst>
              <a:ext uri="{FF2B5EF4-FFF2-40B4-BE49-F238E27FC236}">
                <a16:creationId xmlns:a16="http://schemas.microsoft.com/office/drawing/2014/main" id="{14957FD7-0162-A8C2-DE6A-8B25C7BA8782}"/>
              </a:ext>
            </a:extLst>
          </p:cNvPr>
          <p:cNvSpPr/>
          <p:nvPr/>
        </p:nvSpPr>
        <p:spPr>
          <a:xfrm rot="2134200">
            <a:off x="7652037" y="4973665"/>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B873927B-FF83-DC01-3F70-526A15B1F175}"/>
                  </a:ext>
                </a:extLst>
              </p14:cNvPr>
              <p14:cNvContentPartPr/>
              <p14:nvPr/>
            </p14:nvContentPartPr>
            <p14:xfrm>
              <a:off x="8844994" y="5710430"/>
              <a:ext cx="360" cy="360"/>
            </p14:xfrm>
          </p:contentPart>
        </mc:Choice>
        <mc:Fallback>
          <p:pic>
            <p:nvPicPr>
              <p:cNvPr id="26" name="Ink 25">
                <a:extLst>
                  <a:ext uri="{FF2B5EF4-FFF2-40B4-BE49-F238E27FC236}">
                    <a16:creationId xmlns:a16="http://schemas.microsoft.com/office/drawing/2014/main" id="{B873927B-FF83-DC01-3F70-526A15B1F175}"/>
                  </a:ext>
                </a:extLst>
              </p:cNvPr>
              <p:cNvPicPr/>
              <p:nvPr/>
            </p:nvPicPr>
            <p:blipFill>
              <a:blip r:embed="rId4"/>
              <a:stretch>
                <a:fillRect/>
              </a:stretch>
            </p:blipFill>
            <p:spPr>
              <a:xfrm>
                <a:off x="8836354" y="5701430"/>
                <a:ext cx="18000" cy="18000"/>
              </a:xfrm>
              <a:prstGeom prst="rect">
                <a:avLst/>
              </a:prstGeom>
            </p:spPr>
          </p:pic>
        </mc:Fallback>
      </mc:AlternateContent>
      <p:sp>
        <p:nvSpPr>
          <p:cNvPr id="45" name="Oval 44">
            <a:extLst>
              <a:ext uri="{FF2B5EF4-FFF2-40B4-BE49-F238E27FC236}">
                <a16:creationId xmlns:a16="http://schemas.microsoft.com/office/drawing/2014/main" id="{3F0E8156-714A-22C1-FC65-6615252E7FCD}"/>
              </a:ext>
            </a:extLst>
          </p:cNvPr>
          <p:cNvSpPr/>
          <p:nvPr/>
        </p:nvSpPr>
        <p:spPr>
          <a:xfrm>
            <a:off x="7639113" y="4132441"/>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7" name="Oval 46">
            <a:extLst>
              <a:ext uri="{FF2B5EF4-FFF2-40B4-BE49-F238E27FC236}">
                <a16:creationId xmlns:a16="http://schemas.microsoft.com/office/drawing/2014/main" id="{9F932484-2C70-36D1-4F58-6385C8915D99}"/>
              </a:ext>
            </a:extLst>
          </p:cNvPr>
          <p:cNvSpPr/>
          <p:nvPr/>
        </p:nvSpPr>
        <p:spPr>
          <a:xfrm>
            <a:off x="7628040" y="2177512"/>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9" name="TextBox 48">
            <a:extLst>
              <a:ext uri="{FF2B5EF4-FFF2-40B4-BE49-F238E27FC236}">
                <a16:creationId xmlns:a16="http://schemas.microsoft.com/office/drawing/2014/main" id="{450F18A7-B193-00DC-9F7C-53B6016879F3}"/>
              </a:ext>
            </a:extLst>
          </p:cNvPr>
          <p:cNvSpPr txBox="1"/>
          <p:nvPr/>
        </p:nvSpPr>
        <p:spPr>
          <a:xfrm flipH="1">
            <a:off x="7876512" y="2471651"/>
            <a:ext cx="1105882" cy="369332"/>
          </a:xfrm>
          <a:prstGeom prst="rect">
            <a:avLst/>
          </a:prstGeom>
          <a:noFill/>
        </p:spPr>
        <p:txBody>
          <a:bodyPr wrap="square" rtlCol="0">
            <a:spAutoFit/>
          </a:bodyPr>
          <a:lstStyle/>
          <a:p>
            <a:r>
              <a:rPr lang="en-IN" dirty="0">
                <a:solidFill>
                  <a:schemeClr val="bg2"/>
                </a:solidFill>
              </a:rPr>
              <a:t>Outliers</a:t>
            </a:r>
          </a:p>
        </p:txBody>
      </p:sp>
      <p:sp>
        <p:nvSpPr>
          <p:cNvPr id="50" name="TextBox 49">
            <a:extLst>
              <a:ext uri="{FF2B5EF4-FFF2-40B4-BE49-F238E27FC236}">
                <a16:creationId xmlns:a16="http://schemas.microsoft.com/office/drawing/2014/main" id="{EE78183B-CAFB-6E8B-EB3C-66F3CA4CFA26}"/>
              </a:ext>
            </a:extLst>
          </p:cNvPr>
          <p:cNvSpPr txBox="1"/>
          <p:nvPr/>
        </p:nvSpPr>
        <p:spPr>
          <a:xfrm>
            <a:off x="262260" y="5710610"/>
            <a:ext cx="9977113" cy="9237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Each outlier is replaced by the next highest value in the column. After removing the outliers, the plots are still skewed to the right (points are very concentrated on the left side). So this suggests that some transformation might be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332-FF0B-05A7-C836-763E608DA839}"/>
              </a:ext>
            </a:extLst>
          </p:cNvPr>
          <p:cNvSpPr>
            <a:spLocks noGrp="1"/>
          </p:cNvSpPr>
          <p:nvPr>
            <p:ph type="title"/>
          </p:nvPr>
        </p:nvSpPr>
        <p:spPr/>
        <p:txBody>
          <a:bodyPr>
            <a:normAutofit/>
          </a:bodyPr>
          <a:lstStyle/>
          <a:p>
            <a:r>
              <a:rPr lang="en-IN" sz="3200" dirty="0">
                <a:latin typeface="Algerian" panose="04020705040A02060702" pitchFamily="82" charset="0"/>
                <a:cs typeface="Times New Roman" panose="02020603050405020304" pitchFamily="18" charset="0"/>
              </a:rPr>
              <a:t>Filling The Missing Values</a:t>
            </a:r>
          </a:p>
        </p:txBody>
      </p:sp>
      <p:pic>
        <p:nvPicPr>
          <p:cNvPr id="4" name="Picture 3">
            <a:extLst>
              <a:ext uri="{FF2B5EF4-FFF2-40B4-BE49-F238E27FC236}">
                <a16:creationId xmlns:a16="http://schemas.microsoft.com/office/drawing/2014/main" id="{4F165337-6016-9677-31A6-0CEF1E65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81" y="1635070"/>
            <a:ext cx="6043184" cy="4951709"/>
          </a:xfrm>
          <a:prstGeom prst="rect">
            <a:avLst/>
          </a:prstGeom>
        </p:spPr>
      </p:pic>
      <p:sp>
        <p:nvSpPr>
          <p:cNvPr id="6" name="TextBox 5">
            <a:extLst>
              <a:ext uri="{FF2B5EF4-FFF2-40B4-BE49-F238E27FC236}">
                <a16:creationId xmlns:a16="http://schemas.microsoft.com/office/drawing/2014/main" id="{7D15CEEF-2107-B239-FBEB-E7ACFF0FECBB}"/>
              </a:ext>
            </a:extLst>
          </p:cNvPr>
          <p:cNvSpPr txBox="1"/>
          <p:nvPr/>
        </p:nvSpPr>
        <p:spPr>
          <a:xfrm>
            <a:off x="139959" y="2649894"/>
            <a:ext cx="3918857"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As we cannot predict the accuracy </a:t>
            </a:r>
          </a:p>
          <a:p>
            <a:pPr algn="just"/>
            <a:r>
              <a:rPr lang="en-IN" dirty="0">
                <a:latin typeface="Times New Roman" panose="02020603050405020304" pitchFamily="18" charset="0"/>
                <a:cs typeface="Times New Roman" panose="02020603050405020304" pitchFamily="18" charset="0"/>
              </a:rPr>
              <a:t>With this null values that’s why we  use Filling The Missing Values </a:t>
            </a:r>
          </a:p>
        </p:txBody>
      </p:sp>
    </p:spTree>
    <p:extLst>
      <p:ext uri="{BB962C8B-B14F-4D97-AF65-F5344CB8AC3E}">
        <p14:creationId xmlns:p14="http://schemas.microsoft.com/office/powerpoint/2010/main" val="23506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C09F-A1A5-8AF1-3C1B-C1FBCB747074}"/>
              </a:ext>
            </a:extLst>
          </p:cNvPr>
          <p:cNvSpPr txBox="1"/>
          <p:nvPr/>
        </p:nvSpPr>
        <p:spPr>
          <a:xfrm>
            <a:off x="537903" y="2942513"/>
            <a:ext cx="8798010" cy="2308324"/>
          </a:xfrm>
          <a:prstGeom prst="rect">
            <a:avLst/>
          </a:prstGeom>
          <a:noFill/>
        </p:spPr>
        <p:txBody>
          <a:bodyPr wrap="square" rtlCol="0">
            <a:spAutoFit/>
          </a:bodyPr>
          <a:lstStyle/>
          <a:p>
            <a:endParaRPr lang="en-US" dirty="0">
              <a:latin typeface="Algerian" panose="04020705040A02060702" pitchFamily="82" charset="0"/>
            </a:endParaRPr>
          </a:p>
          <a:p>
            <a:pPr marL="285750" indent="-285750">
              <a:buFont typeface="Arial" panose="020B0604020202020204" pitchFamily="34" charset="0"/>
              <a:buChar char="•"/>
            </a:pPr>
            <a:r>
              <a:rPr lang="en-US" dirty="0">
                <a:latin typeface="Algerian" panose="04020705040A02060702" pitchFamily="82" charset="0"/>
              </a:rPr>
              <a:t>EDA (Exploratory Data Analysis)</a:t>
            </a:r>
          </a:p>
          <a:p>
            <a:pPr marL="285750" indent="-285750">
              <a:buFont typeface="Arial" panose="020B0604020202020204" pitchFamily="34" charset="0"/>
              <a:buChar char="•"/>
            </a:pPr>
            <a:r>
              <a:rPr lang="en-US" dirty="0">
                <a:latin typeface="Algerian" panose="04020705040A02060702" pitchFamily="82" charset="0"/>
              </a:rPr>
              <a:t>Background &amp; Problem</a:t>
            </a:r>
          </a:p>
          <a:p>
            <a:pPr marL="285750" indent="-285750">
              <a:buFont typeface="Arial" panose="020B0604020202020204" pitchFamily="34" charset="0"/>
              <a:buChar char="•"/>
            </a:pPr>
            <a:r>
              <a:rPr lang="en-US" dirty="0">
                <a:latin typeface="Algerian" panose="04020705040A02060702" pitchFamily="82" charset="0"/>
              </a:rPr>
              <a:t>Dataset Description</a:t>
            </a:r>
          </a:p>
          <a:p>
            <a:pPr marL="285750" indent="-285750">
              <a:buFont typeface="Arial" panose="020B0604020202020204" pitchFamily="34" charset="0"/>
              <a:buChar char="•"/>
            </a:pPr>
            <a:r>
              <a:rPr lang="en-US" dirty="0">
                <a:latin typeface="Algerian" panose="04020705040A02060702" pitchFamily="82" charset="0"/>
              </a:rPr>
              <a:t>Data Pre-Processing</a:t>
            </a:r>
          </a:p>
          <a:p>
            <a:pPr marL="285750" indent="-285750">
              <a:buFont typeface="Arial" panose="020B0604020202020204" pitchFamily="34" charset="0"/>
              <a:buChar char="•"/>
            </a:pPr>
            <a:r>
              <a:rPr lang="en-US" dirty="0">
                <a:latin typeface="Algerian" panose="04020705040A02060702" pitchFamily="82" charset="0"/>
              </a:rPr>
              <a:t>Model &amp; Variable Selection</a:t>
            </a:r>
          </a:p>
          <a:p>
            <a:pPr marL="285750" indent="-285750">
              <a:buFont typeface="Arial" panose="020B0604020202020204" pitchFamily="34" charset="0"/>
              <a:buChar char="•"/>
            </a:pPr>
            <a:r>
              <a:rPr lang="en-US" dirty="0">
                <a:latin typeface="Algerian" panose="04020705040A02060702" pitchFamily="82" charset="0"/>
              </a:rPr>
              <a:t>Results</a:t>
            </a:r>
          </a:p>
          <a:p>
            <a:pPr marL="285750" indent="-285750">
              <a:buFont typeface="Arial" panose="020B0604020202020204" pitchFamily="34" charset="0"/>
              <a:buChar char="•"/>
            </a:pPr>
            <a:r>
              <a:rPr lang="en-US" dirty="0">
                <a:latin typeface="Algerian" panose="04020705040A02060702" pitchFamily="82" charset="0"/>
              </a:rPr>
              <a:t>Conclusions</a:t>
            </a:r>
          </a:p>
        </p:txBody>
      </p:sp>
      <p:sp>
        <p:nvSpPr>
          <p:cNvPr id="3" name="Title 2">
            <a:extLst>
              <a:ext uri="{FF2B5EF4-FFF2-40B4-BE49-F238E27FC236}">
                <a16:creationId xmlns:a16="http://schemas.microsoft.com/office/drawing/2014/main" id="{CDB6F956-CF32-F736-77F9-24AECADB670C}"/>
              </a:ext>
            </a:extLst>
          </p:cNvPr>
          <p:cNvSpPr>
            <a:spLocks noGrp="1"/>
          </p:cNvSpPr>
          <p:nvPr>
            <p:ph type="title"/>
          </p:nvPr>
        </p:nvSpPr>
        <p:spPr/>
        <p:txBody>
          <a:bodyPr>
            <a:normAutofit/>
          </a:bodyPr>
          <a:lstStyle/>
          <a:p>
            <a:r>
              <a:rPr lang="en-IN" sz="2800" dirty="0">
                <a:latin typeface="Algerian" panose="04020705040A02060702" pitchFamily="82" charset="0"/>
              </a:rPr>
              <a:t>Agenda</a:t>
            </a:r>
          </a:p>
        </p:txBody>
      </p:sp>
    </p:spTree>
    <p:extLst>
      <p:ext uri="{BB962C8B-B14F-4D97-AF65-F5344CB8AC3E}">
        <p14:creationId xmlns:p14="http://schemas.microsoft.com/office/powerpoint/2010/main" val="407236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EF5B-784E-B361-6D1B-1501DC51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6" y="82922"/>
            <a:ext cx="7512512" cy="4814542"/>
          </a:xfrm>
          <a:prstGeom prst="rect">
            <a:avLst/>
          </a:prstGeom>
        </p:spPr>
      </p:pic>
      <p:pic>
        <p:nvPicPr>
          <p:cNvPr id="5" name="Picture 4">
            <a:extLst>
              <a:ext uri="{FF2B5EF4-FFF2-40B4-BE49-F238E27FC236}">
                <a16:creationId xmlns:a16="http://schemas.microsoft.com/office/drawing/2014/main" id="{2C55E6A9-DB37-2FEB-E400-A24E4CF2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963" y="82922"/>
            <a:ext cx="3939881" cy="6085403"/>
          </a:xfrm>
          <a:prstGeom prst="rect">
            <a:avLst/>
          </a:prstGeom>
        </p:spPr>
      </p:pic>
    </p:spTree>
    <p:extLst>
      <p:ext uri="{BB962C8B-B14F-4D97-AF65-F5344CB8AC3E}">
        <p14:creationId xmlns:p14="http://schemas.microsoft.com/office/powerpoint/2010/main" val="210005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EB31-68FB-FA59-2BEB-51F371BCB255}"/>
              </a:ext>
            </a:extLst>
          </p:cNvPr>
          <p:cNvSpPr>
            <a:spLocks noGrp="1"/>
          </p:cNvSpPr>
          <p:nvPr>
            <p:ph type="title"/>
          </p:nvPr>
        </p:nvSpPr>
        <p:spPr/>
        <p:txBody>
          <a:bodyPr>
            <a:normAutofit/>
          </a:bodyPr>
          <a:lstStyle/>
          <a:p>
            <a:r>
              <a:rPr lang="en-IN" sz="3200" dirty="0">
                <a:latin typeface="Algerian" panose="04020705040A02060702" pitchFamily="82" charset="0"/>
              </a:rPr>
              <a:t>Machine Learning Deployment</a:t>
            </a:r>
          </a:p>
        </p:txBody>
      </p:sp>
      <p:pic>
        <p:nvPicPr>
          <p:cNvPr id="4" name="Picture 3">
            <a:extLst>
              <a:ext uri="{FF2B5EF4-FFF2-40B4-BE49-F238E27FC236}">
                <a16:creationId xmlns:a16="http://schemas.microsoft.com/office/drawing/2014/main" id="{F943E08B-71EE-E62C-3FBB-03930F6C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3" y="2322121"/>
            <a:ext cx="9541067" cy="2446232"/>
          </a:xfrm>
          <a:prstGeom prst="rect">
            <a:avLst/>
          </a:prstGeom>
        </p:spPr>
      </p:pic>
    </p:spTree>
    <p:extLst>
      <p:ext uri="{BB962C8B-B14F-4D97-AF65-F5344CB8AC3E}">
        <p14:creationId xmlns:p14="http://schemas.microsoft.com/office/powerpoint/2010/main" val="41990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7F94-4723-2B19-4A9E-58A233B23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2" y="507870"/>
            <a:ext cx="5235394" cy="693249"/>
          </a:xfrm>
          <a:prstGeom prst="rect">
            <a:avLst/>
          </a:prstGeom>
        </p:spPr>
      </p:pic>
      <p:pic>
        <p:nvPicPr>
          <p:cNvPr id="5" name="Picture 4">
            <a:extLst>
              <a:ext uri="{FF2B5EF4-FFF2-40B4-BE49-F238E27FC236}">
                <a16:creationId xmlns:a16="http://schemas.microsoft.com/office/drawing/2014/main" id="{77D1F2BC-FF6B-7C1F-D986-A7F9C03B4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2" y="1749237"/>
            <a:ext cx="5235394" cy="693249"/>
          </a:xfrm>
          <a:prstGeom prst="rect">
            <a:avLst/>
          </a:prstGeom>
        </p:spPr>
      </p:pic>
      <p:pic>
        <p:nvPicPr>
          <p:cNvPr id="7" name="Picture 6">
            <a:extLst>
              <a:ext uri="{FF2B5EF4-FFF2-40B4-BE49-F238E27FC236}">
                <a16:creationId xmlns:a16="http://schemas.microsoft.com/office/drawing/2014/main" id="{D5CF6811-26A3-2088-B092-AF73F30B3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 y="2990604"/>
            <a:ext cx="5235393" cy="3286210"/>
          </a:xfrm>
          <a:prstGeom prst="rect">
            <a:avLst/>
          </a:prstGeom>
        </p:spPr>
      </p:pic>
      <p:sp>
        <p:nvSpPr>
          <p:cNvPr id="8" name="TextBox 7">
            <a:extLst>
              <a:ext uri="{FF2B5EF4-FFF2-40B4-BE49-F238E27FC236}">
                <a16:creationId xmlns:a16="http://schemas.microsoft.com/office/drawing/2014/main" id="{FB8CBA04-FF5A-0C1F-12AE-6300B1AEA676}"/>
              </a:ext>
            </a:extLst>
          </p:cNvPr>
          <p:cNvSpPr txBox="1"/>
          <p:nvPr/>
        </p:nvSpPr>
        <p:spPr>
          <a:xfrm>
            <a:off x="5742123" y="507870"/>
            <a:ext cx="46417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The Dependent And Independent Variable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6CC1F-AEFF-5FB9-6A05-59F35072C0C8}"/>
              </a:ext>
            </a:extLst>
          </p:cNvPr>
          <p:cNvSpPr txBox="1"/>
          <p:nvPr/>
        </p:nvSpPr>
        <p:spPr>
          <a:xfrm>
            <a:off x="5742123" y="1895806"/>
            <a:ext cx="46417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Splitting The Dataset</a:t>
            </a:r>
          </a:p>
        </p:txBody>
      </p:sp>
      <p:sp>
        <p:nvSpPr>
          <p:cNvPr id="10" name="TextBox 9">
            <a:extLst>
              <a:ext uri="{FF2B5EF4-FFF2-40B4-BE49-F238E27FC236}">
                <a16:creationId xmlns:a16="http://schemas.microsoft.com/office/drawing/2014/main" id="{F9C45859-991D-5E4E-1545-50F9390B47AF}"/>
              </a:ext>
            </a:extLst>
          </p:cNvPr>
          <p:cNvSpPr txBox="1"/>
          <p:nvPr/>
        </p:nvSpPr>
        <p:spPr>
          <a:xfrm>
            <a:off x="5815740" y="4091553"/>
            <a:ext cx="449450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Using Linear Regression Model</a:t>
            </a:r>
          </a:p>
        </p:txBody>
      </p:sp>
    </p:spTree>
    <p:extLst>
      <p:ext uri="{BB962C8B-B14F-4D97-AF65-F5344CB8AC3E}">
        <p14:creationId xmlns:p14="http://schemas.microsoft.com/office/powerpoint/2010/main" val="96893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06B35-A10C-61A3-4CF0-C4EACFED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84" y="108211"/>
            <a:ext cx="7041930" cy="2475890"/>
          </a:xfrm>
          <a:prstGeom prst="rect">
            <a:avLst/>
          </a:prstGeom>
        </p:spPr>
      </p:pic>
      <p:sp>
        <p:nvSpPr>
          <p:cNvPr id="4" name="TextBox 3">
            <a:extLst>
              <a:ext uri="{FF2B5EF4-FFF2-40B4-BE49-F238E27FC236}">
                <a16:creationId xmlns:a16="http://schemas.microsoft.com/office/drawing/2014/main" id="{800E94C9-5BA6-CFE7-520E-10694B2A928E}"/>
              </a:ext>
            </a:extLst>
          </p:cNvPr>
          <p:cNvSpPr txBox="1"/>
          <p:nvPr/>
        </p:nvSpPr>
        <p:spPr>
          <a:xfrm>
            <a:off x="3029761" y="2591683"/>
            <a:ext cx="671076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Using Random Forest Regressor Model</a:t>
            </a:r>
          </a:p>
        </p:txBody>
      </p:sp>
      <p:pic>
        <p:nvPicPr>
          <p:cNvPr id="6" name="Picture 5">
            <a:extLst>
              <a:ext uri="{FF2B5EF4-FFF2-40B4-BE49-F238E27FC236}">
                <a16:creationId xmlns:a16="http://schemas.microsoft.com/office/drawing/2014/main" id="{A3429393-F682-BAB5-7FDB-4D6A79FA1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12" y="3984260"/>
            <a:ext cx="3883333" cy="1975902"/>
          </a:xfrm>
          <a:prstGeom prst="rect">
            <a:avLst/>
          </a:prstGeom>
        </p:spPr>
      </p:pic>
      <p:sp>
        <p:nvSpPr>
          <p:cNvPr id="7" name="TextBox 6">
            <a:extLst>
              <a:ext uri="{FF2B5EF4-FFF2-40B4-BE49-F238E27FC236}">
                <a16:creationId xmlns:a16="http://schemas.microsoft.com/office/drawing/2014/main" id="{A29C8A5E-DD80-EB02-D5D1-01C02941D3FE}"/>
              </a:ext>
            </a:extLst>
          </p:cNvPr>
          <p:cNvSpPr txBox="1"/>
          <p:nvPr/>
        </p:nvSpPr>
        <p:spPr>
          <a:xfrm>
            <a:off x="4551130" y="4972300"/>
            <a:ext cx="6447453" cy="147732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Using Linear Regression </a:t>
            </a:r>
            <a:r>
              <a:rPr lang="en-IN" sz="1800" dirty="0" err="1">
                <a:latin typeface="Times New Roman" panose="02020603050405020304" pitchFamily="18" charset="0"/>
                <a:cs typeface="Times New Roman" panose="02020603050405020304" pitchFamily="18" charset="0"/>
              </a:rPr>
              <a:t>Model+Using</a:t>
            </a:r>
            <a:r>
              <a:rPr lang="en-IN" sz="1800" dirty="0">
                <a:latin typeface="Times New Roman" panose="02020603050405020304" pitchFamily="18" charset="0"/>
                <a:cs typeface="Times New Roman" panose="02020603050405020304" pitchFamily="18" charset="0"/>
              </a:rPr>
              <a:t> Random Forest Regressor Model=/2</a:t>
            </a:r>
          </a:p>
          <a:p>
            <a:r>
              <a:rPr lang="en-IN" dirty="0">
                <a:latin typeface="Times New Roman" panose="02020603050405020304" pitchFamily="18" charset="0"/>
                <a:cs typeface="Times New Roman" panose="02020603050405020304" pitchFamily="18" charset="0"/>
              </a:rPr>
              <a:t>R^2+R^2=/2</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86912137-59C8-CCB4-65CF-0B5699BE7316}"/>
              </a:ext>
            </a:extLst>
          </p:cNvPr>
          <p:cNvSpPr txBox="1"/>
          <p:nvPr/>
        </p:nvSpPr>
        <p:spPr>
          <a:xfrm>
            <a:off x="4795935" y="3984260"/>
            <a:ext cx="297892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Calculating Accuracy</a:t>
            </a:r>
          </a:p>
        </p:txBody>
      </p:sp>
    </p:spTree>
    <p:extLst>
      <p:ext uri="{BB962C8B-B14F-4D97-AF65-F5344CB8AC3E}">
        <p14:creationId xmlns:p14="http://schemas.microsoft.com/office/powerpoint/2010/main" val="16372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61E-02D0-21E4-B104-4ED6FEF900C3}"/>
              </a:ext>
            </a:extLst>
          </p:cNvPr>
          <p:cNvSpPr>
            <a:spLocks noGrp="1"/>
          </p:cNvSpPr>
          <p:nvPr>
            <p:ph type="title"/>
          </p:nvPr>
        </p:nvSpPr>
        <p:spPr/>
        <p:txBody>
          <a:bodyPr/>
          <a:lstStyle/>
          <a:p>
            <a:r>
              <a:rPr lang="en-US" dirty="0">
                <a:latin typeface="Algerian" panose="04020705040A02060702" pitchFamily="82" charset="0"/>
              </a:rPr>
              <a:t>Conclusion</a:t>
            </a:r>
            <a:endParaRPr lang="en-IN" dirty="0"/>
          </a:p>
        </p:txBody>
      </p:sp>
      <p:sp>
        <p:nvSpPr>
          <p:cNvPr id="3" name="TextBox 2">
            <a:extLst>
              <a:ext uri="{FF2B5EF4-FFF2-40B4-BE49-F238E27FC236}">
                <a16:creationId xmlns:a16="http://schemas.microsoft.com/office/drawing/2014/main" id="{3D5E3ED8-4015-43DE-A66C-B481EFE03E74}"/>
              </a:ext>
            </a:extLst>
          </p:cNvPr>
          <p:cNvSpPr txBox="1"/>
          <p:nvPr/>
        </p:nvSpPr>
        <p:spPr>
          <a:xfrm flipH="1">
            <a:off x="111967" y="1999414"/>
            <a:ext cx="8594586"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Linear Regression model gives 75.62% accuracy whereas Random Forest Regressor model gives us 95.14% accuracy which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consider excellent and fit to use for further predictions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ADCABD-3413-BA10-72F5-3E02CDB595C6}"/>
              </a:ext>
            </a:extLst>
          </p:cNvPr>
          <p:cNvSpPr txBox="1"/>
          <p:nvPr/>
        </p:nvSpPr>
        <p:spPr>
          <a:xfrm>
            <a:off x="111967" y="3315675"/>
            <a:ext cx="11513976"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There is no single predictor of life expectancy. There are things that contribute to life expectancy that is not in this dataset. But, based on the data used in this project, multiple factors greatly affects the life expectancy. The factors that had the most impact on life expectancy are number of deaths from HIV AIDS, number of years in school, and the body mass index of the </a:t>
            </a:r>
            <a:r>
              <a:rPr lang="en-US" sz="2400" dirty="0" err="1">
                <a:latin typeface="Times New Roman" panose="02020603050405020304" pitchFamily="18" charset="0"/>
                <a:cs typeface="Times New Roman" panose="02020603050405020304" pitchFamily="18" charset="0"/>
              </a:rPr>
              <a:t>population.Using</a:t>
            </a:r>
            <a:r>
              <a:rPr lang="en-US" sz="2400" dirty="0">
                <a:latin typeface="Times New Roman" panose="02020603050405020304" pitchFamily="18" charset="0"/>
                <a:cs typeface="Times New Roman" panose="02020603050405020304" pitchFamily="18" charset="0"/>
              </a:rPr>
              <a:t> these factors, one can predict the life expectancy of a population using health, social, and economic variables. It would be a stretch to use this information to predict the life expectancy of an individual because there are many more life variables involved than the variables presented in this project. This project and data analysis is most useful at predicting life expectancy at the population level.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D4A3-15FD-D920-E238-7C557BEC4EA7}"/>
              </a:ext>
            </a:extLst>
          </p:cNvPr>
          <p:cNvSpPr>
            <a:spLocks noGrp="1"/>
          </p:cNvSpPr>
          <p:nvPr>
            <p:ph type="title"/>
          </p:nvPr>
        </p:nvSpPr>
        <p:spPr/>
        <p:txBody>
          <a:bodyPr/>
          <a:lstStyle/>
          <a:p>
            <a:r>
              <a:rPr lang="en-US" dirty="0">
                <a:latin typeface="Algerian" panose="04020705040A02060702" pitchFamily="82" charset="0"/>
              </a:rPr>
              <a:t>EDA (Exploratory Data Analysis)</a:t>
            </a:r>
            <a:endParaRPr lang="en-IN" dirty="0"/>
          </a:p>
        </p:txBody>
      </p:sp>
      <p:sp>
        <p:nvSpPr>
          <p:cNvPr id="3" name="TextBox 2">
            <a:extLst>
              <a:ext uri="{FF2B5EF4-FFF2-40B4-BE49-F238E27FC236}">
                <a16:creationId xmlns:a16="http://schemas.microsoft.com/office/drawing/2014/main" id="{B4B57ED8-411F-1920-17AD-D7B63EA95D4C}"/>
              </a:ext>
            </a:extLst>
          </p:cNvPr>
          <p:cNvSpPr txBox="1"/>
          <p:nvPr/>
        </p:nvSpPr>
        <p:spPr>
          <a:xfrm>
            <a:off x="759417" y="2580468"/>
            <a:ext cx="9810427" cy="2677656"/>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Now that we have an overview of the case and a formal problem statement, the very next stage is to explore and understand the data. This is also called the Exploratory Data Analysis (EDA) step. In this section, we will load the data into our analysis environment and explore its properties. It is worth mentioning again that EDA is one of the most important phases in the whole workflow and can help with not just understanding the dataset, but also in presenting certain fine points that can be useful in the coming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3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555-CCD4-ADD6-F2D4-F4FC4F620A0D}"/>
              </a:ext>
            </a:extLst>
          </p:cNvPr>
          <p:cNvSpPr>
            <a:spLocks noGrp="1"/>
          </p:cNvSpPr>
          <p:nvPr>
            <p:ph type="title"/>
          </p:nvPr>
        </p:nvSpPr>
        <p:spPr/>
        <p:txBody>
          <a:bodyPr>
            <a:normAutofit/>
          </a:bodyPr>
          <a:lstStyle/>
          <a:p>
            <a:r>
              <a:rPr lang="en-IN" sz="3200" dirty="0">
                <a:latin typeface="Algerian" panose="04020705040A02060702" pitchFamily="82" charset="0"/>
              </a:rPr>
              <a:t>Background &amp; Problem</a:t>
            </a:r>
          </a:p>
        </p:txBody>
      </p:sp>
      <p:sp>
        <p:nvSpPr>
          <p:cNvPr id="3" name="TextBox 2">
            <a:extLst>
              <a:ext uri="{FF2B5EF4-FFF2-40B4-BE49-F238E27FC236}">
                <a16:creationId xmlns:a16="http://schemas.microsoft.com/office/drawing/2014/main" id="{DCFA0A4D-B3C3-B198-D936-5F4779BA4F94}"/>
              </a:ext>
            </a:extLst>
          </p:cNvPr>
          <p:cNvSpPr txBox="1"/>
          <p:nvPr/>
        </p:nvSpPr>
        <p:spPr>
          <a:xfrm>
            <a:off x="348712" y="2158208"/>
            <a:ext cx="12073180" cy="480131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Analytics Question: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Do all the features available in the dataset really affect the Life expectancy? What are the predicting</a:t>
            </a:r>
          </a:p>
          <a:p>
            <a:pPr algn="just"/>
            <a:r>
              <a:rPr lang="en-US" dirty="0">
                <a:latin typeface="Times New Roman" panose="02020603050405020304" pitchFamily="18" charset="0"/>
                <a:cs typeface="Times New Roman" panose="02020603050405020304" pitchFamily="18" charset="0"/>
              </a:rPr>
              <a:t>variables actually affecting the life expectancy?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status, Adult Mortality, percentage expenditure , HIV , GDP , schooling , Income composition of resources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Should a country having a lower life expectancy value(&amp;lt;65) increase its healthcare expenditure in order</a:t>
            </a:r>
          </a:p>
          <a:p>
            <a:pPr algn="just"/>
            <a:r>
              <a:rPr lang="en-US" dirty="0">
                <a:latin typeface="Times New Roman" panose="02020603050405020304" pitchFamily="18" charset="0"/>
                <a:cs typeface="Times New Roman" panose="02020603050405020304" pitchFamily="18" charset="0"/>
              </a:rPr>
              <a:t>to improve its average lifespan?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How does Infant and Adult mortality rates affect life expectancy?</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is </a:t>
            </a:r>
            <a:r>
              <a:rPr lang="en-US" b="0" i="1" dirty="0" err="1">
                <a:effectLst/>
                <a:latin typeface="Times New Roman" panose="02020603050405020304" pitchFamily="18" charset="0"/>
                <a:cs typeface="Times New Roman" panose="02020603050405020304" pitchFamily="18" charset="0"/>
              </a:rPr>
              <a:t>is</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inversly</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propotional</a:t>
            </a:r>
            <a:r>
              <a:rPr lang="en-US" b="0" i="1" dirty="0">
                <a:effectLst/>
                <a:latin typeface="Times New Roman" panose="02020603050405020304" pitchFamily="18" charset="0"/>
                <a:cs typeface="Times New Roman" panose="02020603050405020304" pitchFamily="18" charset="0"/>
              </a:rPr>
              <a:t> to Adult mortality</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do not have much relation with infant death</a:t>
            </a:r>
            <a:endParaRPr lang="en-US" b="0" i="0" dirty="0">
              <a:effectLst/>
              <a:latin typeface="Times New Roman" panose="02020603050405020304" pitchFamily="18" charset="0"/>
              <a:cs typeface="Times New Roman" panose="02020603050405020304" pitchFamily="18" charset="0"/>
            </a:endParaRPr>
          </a:p>
          <a:p>
            <a:br>
              <a:rPr lang="en-US" dirty="0"/>
            </a:br>
            <a:endParaRPr lang="en-US" dirty="0"/>
          </a:p>
          <a:p>
            <a:endParaRPr lang="en-IN" dirty="0"/>
          </a:p>
        </p:txBody>
      </p:sp>
    </p:spTree>
    <p:extLst>
      <p:ext uri="{BB962C8B-B14F-4D97-AF65-F5344CB8AC3E}">
        <p14:creationId xmlns:p14="http://schemas.microsoft.com/office/powerpoint/2010/main" val="28402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941DA-C966-133B-63A6-FA425D62641A}"/>
              </a:ext>
            </a:extLst>
          </p:cNvPr>
          <p:cNvSpPr txBox="1"/>
          <p:nvPr/>
        </p:nvSpPr>
        <p:spPr>
          <a:xfrm>
            <a:off x="720671" y="534692"/>
            <a:ext cx="9779431" cy="590931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Analytics Question:</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What is the impact of schooling on the lifespan of humans?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Schooling improves lifespan of humans</a:t>
            </a:r>
          </a:p>
          <a:p>
            <a:pPr algn="just"/>
            <a:endParaRPr lang="en-US" i="1" dirty="0">
              <a:latin typeface="Times New Roman" panose="02020603050405020304" pitchFamily="18" charset="0"/>
              <a:cs typeface="Times New Roman" panose="02020603050405020304" pitchFamily="18" charset="0"/>
            </a:endParaRPr>
          </a:p>
          <a:p>
            <a:pPr algn="just"/>
            <a:r>
              <a:rPr lang="en-US" b="0" i="1" dirty="0">
                <a:effectLst/>
                <a:latin typeface="Times New Roman" panose="02020603050405020304" pitchFamily="18" charset="0"/>
                <a:cs typeface="Times New Roman" panose="02020603050405020304" pitchFamily="18" charset="0"/>
              </a:rPr>
              <a:t>5) Does Life Expectancy have positive or negative relationship with drinking alcohol?</a:t>
            </a:r>
          </a:p>
          <a:p>
            <a:pPr algn="just"/>
            <a:endParaRPr lang="en-US"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drinking alcohol is positively correlated to LE</a:t>
            </a:r>
          </a:p>
          <a:p>
            <a:pPr marL="285750" indent="-285750" algn="just">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algn="just"/>
            <a:r>
              <a:rPr lang="en-US" b="0" i="1" dirty="0">
                <a:effectLst/>
                <a:latin typeface="Times New Roman" panose="02020603050405020304" pitchFamily="18" charset="0"/>
                <a:cs typeface="Times New Roman" panose="02020603050405020304" pitchFamily="18" charset="0"/>
              </a:rPr>
              <a:t>6) Do densely populated countries tend to have lower life expectancy?</a:t>
            </a:r>
          </a:p>
          <a:p>
            <a:pPr algn="just"/>
            <a:endParaRPr lang="en-US"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False, Densely </a:t>
            </a:r>
            <a:r>
              <a:rPr lang="en-US" b="0" i="1" dirty="0" err="1">
                <a:effectLst/>
                <a:latin typeface="Times New Roman" panose="02020603050405020304" pitchFamily="18" charset="0"/>
                <a:cs typeface="Times New Roman" panose="02020603050405020304" pitchFamily="18" charset="0"/>
              </a:rPr>
              <a:t>Pouplated</a:t>
            </a:r>
            <a:r>
              <a:rPr lang="en-US" b="0" i="1" dirty="0">
                <a:effectLst/>
                <a:latin typeface="Times New Roman" panose="02020603050405020304" pitchFamily="18" charset="0"/>
                <a:cs typeface="Times New Roman" panose="02020603050405020304" pitchFamily="18" charset="0"/>
              </a:rPr>
              <a:t> countries have higher LE</a:t>
            </a:r>
            <a:endParaRPr lang="en-US" b="0" i="0" dirty="0">
              <a:effectLst/>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What is the impact of Immunization coverage on life Expectancy?</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considering Polio as immunization process, we can observe that with in increase in polio immunization we LE is </a:t>
            </a:r>
            <a:r>
              <a:rPr lang="en-US" b="0" i="1" dirty="0" err="1">
                <a:effectLst/>
                <a:latin typeface="Times New Roman" panose="02020603050405020304" pitchFamily="18" charset="0"/>
                <a:cs typeface="Times New Roman" panose="02020603050405020304" pitchFamily="18" charset="0"/>
              </a:rPr>
              <a:t>inreasing</a:t>
            </a:r>
            <a:r>
              <a:rPr lang="en-US" b="0" i="1" dirty="0">
                <a:effectLst/>
                <a:latin typeface="Times New Roman" panose="02020603050405020304" pitchFamily="18" charset="0"/>
                <a:cs typeface="Times New Roman" panose="02020603050405020304" pitchFamily="18" charset="0"/>
              </a:rPr>
              <a:t> in countries.</a:t>
            </a:r>
            <a:endParaRPr lang="en-US" b="0" i="0" dirty="0">
              <a:effectLst/>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BB3-7FAB-92F1-C225-F8CF206E1BD9}"/>
              </a:ext>
            </a:extLst>
          </p:cNvPr>
          <p:cNvSpPr>
            <a:spLocks noGrp="1"/>
          </p:cNvSpPr>
          <p:nvPr>
            <p:ph type="title"/>
          </p:nvPr>
        </p:nvSpPr>
        <p:spPr/>
        <p:txBody>
          <a:bodyPr>
            <a:normAutofit/>
          </a:bodyPr>
          <a:lstStyle/>
          <a:p>
            <a:r>
              <a:rPr lang="en-US" sz="2800" dirty="0">
                <a:latin typeface="Algerian" panose="04020705040A02060702" pitchFamily="82" charset="0"/>
              </a:rPr>
              <a:t>Dataset Description</a:t>
            </a:r>
            <a:endParaRPr lang="en-IN" sz="2800" dirty="0"/>
          </a:p>
        </p:txBody>
      </p:sp>
      <p:sp>
        <p:nvSpPr>
          <p:cNvPr id="6" name="TextBox 5">
            <a:extLst>
              <a:ext uri="{FF2B5EF4-FFF2-40B4-BE49-F238E27FC236}">
                <a16:creationId xmlns:a16="http://schemas.microsoft.com/office/drawing/2014/main" id="{F0F772C6-D606-763E-3194-3BBD1D321240}"/>
              </a:ext>
            </a:extLst>
          </p:cNvPr>
          <p:cNvSpPr txBox="1"/>
          <p:nvPr/>
        </p:nvSpPr>
        <p:spPr>
          <a:xfrm>
            <a:off x="7950630" y="4563369"/>
            <a:ext cx="3727343" cy="646331"/>
          </a:xfrm>
          <a:prstGeom prst="rect">
            <a:avLst/>
          </a:prstGeom>
          <a:noFill/>
        </p:spPr>
        <p:txBody>
          <a:bodyPr wrap="square" rtlCol="0">
            <a:spAutoFit/>
          </a:bodyPr>
          <a:lstStyle/>
          <a:p>
            <a:pPr algn="l"/>
            <a:r>
              <a:rPr lang="en-US" dirty="0">
                <a:effectLst/>
                <a:latin typeface="Inter"/>
              </a:rPr>
              <a:t>As it is showing there are 2938 records and 22 features.</a:t>
            </a:r>
            <a:endParaRPr lang="en-IN" dirty="0"/>
          </a:p>
        </p:txBody>
      </p:sp>
      <p:pic>
        <p:nvPicPr>
          <p:cNvPr id="8" name="Picture 7">
            <a:extLst>
              <a:ext uri="{FF2B5EF4-FFF2-40B4-BE49-F238E27FC236}">
                <a16:creationId xmlns:a16="http://schemas.microsoft.com/office/drawing/2014/main" id="{23A0E530-31DD-1D9F-2B86-21AA290B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58" y="2084522"/>
            <a:ext cx="8604142" cy="2069024"/>
          </a:xfrm>
          <a:prstGeom prst="rect">
            <a:avLst/>
          </a:prstGeom>
        </p:spPr>
      </p:pic>
      <p:pic>
        <p:nvPicPr>
          <p:cNvPr id="10" name="Picture 9">
            <a:extLst>
              <a:ext uri="{FF2B5EF4-FFF2-40B4-BE49-F238E27FC236}">
                <a16:creationId xmlns:a16="http://schemas.microsoft.com/office/drawing/2014/main" id="{50719DE8-E232-D0F9-CD48-94997AF93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1" y="2022529"/>
            <a:ext cx="3421096" cy="4720622"/>
          </a:xfrm>
          <a:prstGeom prst="rect">
            <a:avLst/>
          </a:prstGeom>
        </p:spPr>
      </p:pic>
    </p:spTree>
    <p:extLst>
      <p:ext uri="{BB962C8B-B14F-4D97-AF65-F5344CB8AC3E}">
        <p14:creationId xmlns:p14="http://schemas.microsoft.com/office/powerpoint/2010/main" val="183407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6B-1913-BE9A-641A-FBE753594FAA}"/>
              </a:ext>
            </a:extLst>
          </p:cNvPr>
          <p:cNvSpPr>
            <a:spLocks noGrp="1"/>
          </p:cNvSpPr>
          <p:nvPr>
            <p:ph type="title"/>
          </p:nvPr>
        </p:nvSpPr>
        <p:spPr/>
        <p:txBody>
          <a:bodyPr/>
          <a:lstStyle/>
          <a:p>
            <a:r>
              <a:rPr lang="en-US" sz="3600" dirty="0">
                <a:latin typeface="Algerian" panose="04020705040A02060702" pitchFamily="82" charset="0"/>
              </a:rPr>
              <a:t>Dataset Description</a:t>
            </a:r>
            <a:endParaRPr lang="en-IN" dirty="0"/>
          </a:p>
        </p:txBody>
      </p:sp>
      <p:pic>
        <p:nvPicPr>
          <p:cNvPr id="4" name="Picture 3">
            <a:extLst>
              <a:ext uri="{FF2B5EF4-FFF2-40B4-BE49-F238E27FC236}">
                <a16:creationId xmlns:a16="http://schemas.microsoft.com/office/drawing/2014/main" id="{5A51F25C-012B-F8C4-4EF8-0302AE55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9" y="2252299"/>
            <a:ext cx="4534293" cy="4275190"/>
          </a:xfrm>
          <a:prstGeom prst="rect">
            <a:avLst/>
          </a:prstGeom>
        </p:spPr>
      </p:pic>
    </p:spTree>
    <p:extLst>
      <p:ext uri="{BB962C8B-B14F-4D97-AF65-F5344CB8AC3E}">
        <p14:creationId xmlns:p14="http://schemas.microsoft.com/office/powerpoint/2010/main" val="26500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F996-80F2-E132-3FCA-FEE94CEEED1D}"/>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p>
        </p:txBody>
      </p:sp>
      <p:sp>
        <p:nvSpPr>
          <p:cNvPr id="3" name="TextBox 2">
            <a:extLst>
              <a:ext uri="{FF2B5EF4-FFF2-40B4-BE49-F238E27FC236}">
                <a16:creationId xmlns:a16="http://schemas.microsoft.com/office/drawing/2014/main" id="{F1DD9FFC-1E83-CF4A-6562-C0F04A9EF5B3}"/>
              </a:ext>
            </a:extLst>
          </p:cNvPr>
          <p:cNvSpPr txBox="1"/>
          <p:nvPr/>
        </p:nvSpPr>
        <p:spPr>
          <a:xfrm>
            <a:off x="509839" y="2890434"/>
            <a:ext cx="8556669" cy="3108543"/>
          </a:xfrm>
          <a:prstGeom prst="rect">
            <a:avLst/>
          </a:prstGeom>
          <a:noFill/>
        </p:spPr>
        <p:txBody>
          <a:bodyPr wrap="square" rtlCol="0">
            <a:spAutoFit/>
          </a:bodyPr>
          <a:lstStyle/>
          <a:p>
            <a:pPr algn="just"/>
            <a:r>
              <a:rPr lang="en-US" sz="2800" b="0" i="0" dirty="0">
                <a:effectLst/>
                <a:latin typeface="Times New Roman" panose="02020603050405020304" pitchFamily="18" charset="0"/>
                <a:cs typeface="Times New Roman" panose="02020603050405020304" pitchFamily="18" charset="0"/>
              </a:rPr>
              <a:t>The EDA process begins with loading the data into the environment, getting a quick look at it along with count of records and number of attributes. We will be making heavy use of pandas and </a:t>
            </a:r>
            <a:r>
              <a:rPr lang="en-US" sz="2800" b="0" i="0" dirty="0" err="1">
                <a:effectLst/>
                <a:latin typeface="Times New Roman" panose="02020603050405020304" pitchFamily="18" charset="0"/>
                <a:cs typeface="Times New Roman" panose="02020603050405020304" pitchFamily="18" charset="0"/>
              </a:rPr>
              <a:t>numpy</a:t>
            </a:r>
            <a:r>
              <a:rPr lang="en-US" sz="2800" b="0" i="0" dirty="0">
                <a:effectLst/>
                <a:latin typeface="Times New Roman" panose="02020603050405020304" pitchFamily="18" charset="0"/>
                <a:cs typeface="Times New Roman" panose="02020603050405020304" pitchFamily="18" charset="0"/>
              </a:rPr>
              <a:t> to perform data manipulation and related tasks. For visualization purposes, we will use matplotlib and seaborn along with pandas' visualization capabilities wherever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BF64-381E-1E8F-A23F-0A475BF23F74}"/>
              </a:ext>
            </a:extLst>
          </p:cNvPr>
          <p:cNvSpPr>
            <a:spLocks noGrp="1"/>
          </p:cNvSpPr>
          <p:nvPr>
            <p:ph type="title"/>
          </p:nvPr>
        </p:nvSpPr>
        <p:spPr/>
        <p:txBody>
          <a:bodyPr/>
          <a:lstStyle/>
          <a:p>
            <a:r>
              <a:rPr lang="en-US" dirty="0">
                <a:latin typeface="Algerian" panose="04020705040A02060702" pitchFamily="82" charset="0"/>
              </a:rPr>
              <a:t>Model &amp; Variable Selection</a:t>
            </a:r>
            <a:endParaRPr lang="en-IN" dirty="0"/>
          </a:p>
        </p:txBody>
      </p:sp>
      <p:sp>
        <p:nvSpPr>
          <p:cNvPr id="3" name="TextBox 2">
            <a:extLst>
              <a:ext uri="{FF2B5EF4-FFF2-40B4-BE49-F238E27FC236}">
                <a16:creationId xmlns:a16="http://schemas.microsoft.com/office/drawing/2014/main" id="{E0CEB73D-F54A-3E3C-A8F8-F238BE8D917D}"/>
              </a:ext>
            </a:extLst>
          </p:cNvPr>
          <p:cNvSpPr txBox="1"/>
          <p:nvPr/>
        </p:nvSpPr>
        <p:spPr>
          <a:xfrm>
            <a:off x="844656" y="2587393"/>
            <a:ext cx="8679051"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Parametric Models To </a:t>
            </a:r>
            <a:r>
              <a:rPr lang="en-IN" sz="2000" dirty="0" err="1">
                <a:latin typeface="Times New Roman" panose="02020603050405020304" pitchFamily="18" charset="0"/>
                <a:cs typeface="Times New Roman" panose="02020603050405020304" pitchFamily="18" charset="0"/>
              </a:rPr>
              <a:t>Adress</a:t>
            </a:r>
            <a:r>
              <a:rPr lang="en-IN" sz="2000" dirty="0">
                <a:latin typeface="Times New Roman" panose="02020603050405020304" pitchFamily="18" charset="0"/>
                <a:cs typeface="Times New Roman" panose="02020603050405020304" pitchFamily="18" charset="0"/>
              </a:rPr>
              <a:t> Heteroskedasticity And Dimensionality:  </a:t>
            </a:r>
          </a:p>
          <a:p>
            <a:pPr algn="just"/>
            <a:r>
              <a:rPr lang="en-IN" sz="2000" dirty="0">
                <a:latin typeface="Times New Roman" panose="02020603050405020304" pitchFamily="18" charset="0"/>
                <a:cs typeface="Times New Roman" panose="02020603050405020304" pitchFamily="18" charset="0"/>
              </a:rPr>
              <a:t>        Weighted Least Squares</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Ridge,LASSO</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Principal Component Regression, Partial Least Squares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 Parametric Models:</a:t>
            </a:r>
          </a:p>
          <a:p>
            <a:pPr algn="just"/>
            <a:r>
              <a:rPr lang="en-IN" sz="2000" dirty="0">
                <a:latin typeface="Times New Roman" panose="02020603050405020304" pitchFamily="18" charset="0"/>
                <a:cs typeface="Times New Roman" panose="02020603050405020304" pitchFamily="18" charset="0"/>
              </a:rPr>
              <a:t>        Regression Tree</a:t>
            </a:r>
          </a:p>
          <a:p>
            <a:pPr algn="just"/>
            <a:r>
              <a:rPr lang="en-IN" sz="2000" dirty="0">
                <a:latin typeface="Times New Roman" panose="02020603050405020304" pitchFamily="18" charset="0"/>
                <a:cs typeface="Times New Roman" panose="02020603050405020304" pitchFamily="18" charset="0"/>
              </a:rPr>
              <a:t>        Random Forest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Model Specification: 17Variables(Full) &amp; 14 Variables(Reduced)</a:t>
            </a:r>
          </a:p>
          <a:p>
            <a:pPr algn="just"/>
            <a:r>
              <a:rPr lang="en-IN" sz="2000" dirty="0">
                <a:latin typeface="Times New Roman" panose="02020603050405020304" pitchFamily="18" charset="0"/>
                <a:cs typeface="Times New Roman" panose="02020603050405020304" pitchFamily="18" charset="0"/>
              </a:rPr>
              <a:t>        There Is No business restriction to keep all predictors in the model</a:t>
            </a:r>
          </a:p>
          <a:p>
            <a:pPr algn="just"/>
            <a:r>
              <a:rPr lang="en-IN" sz="2000" dirty="0">
                <a:latin typeface="Times New Roman" panose="02020603050405020304" pitchFamily="18" charset="0"/>
                <a:cs typeface="Times New Roman" panose="02020603050405020304" pitchFamily="18" charset="0"/>
              </a:rPr>
              <a:t>        Stepwise and best subset were run to select a reduced model</a:t>
            </a:r>
          </a:p>
          <a:p>
            <a:pPr algn="just"/>
            <a:r>
              <a:rPr lang="en-IN" sz="2000" dirty="0">
                <a:latin typeface="Times New Roman" panose="02020603050405020304" pitchFamily="18" charset="0"/>
                <a:cs typeface="Times New Roman" panose="02020603050405020304" pitchFamily="18" charset="0"/>
              </a:rPr>
              <a:t>        Both methods suggest the same set of 14 variables to be included</a:t>
            </a:r>
          </a:p>
        </p:txBody>
      </p:sp>
      <p:sp>
        <p:nvSpPr>
          <p:cNvPr id="4" name="Rectangle 3">
            <a:extLst>
              <a:ext uri="{FF2B5EF4-FFF2-40B4-BE49-F238E27FC236}">
                <a16:creationId xmlns:a16="http://schemas.microsoft.com/office/drawing/2014/main" id="{856A2284-3BF4-844F-7BD4-455D1B9A6A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4068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691</TotalTime>
  <Words>1269</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Inter</vt:lpstr>
      <vt:lpstr>Times New Roman</vt:lpstr>
      <vt:lpstr>Trebuchet MS</vt:lpstr>
      <vt:lpstr>Wingdings</vt:lpstr>
      <vt:lpstr>Berlin</vt:lpstr>
      <vt:lpstr>Hack verse 2022   Life Expectancy Prediction &amp; Statistical Analysis on factors influencing Life Expectancy</vt:lpstr>
      <vt:lpstr>Agenda</vt:lpstr>
      <vt:lpstr>EDA (Exploratory Data Analysis)</vt:lpstr>
      <vt:lpstr>Background &amp; Problem</vt:lpstr>
      <vt:lpstr>PowerPoint Presentation</vt:lpstr>
      <vt:lpstr>Dataset Description</vt:lpstr>
      <vt:lpstr>Dataset Description</vt:lpstr>
      <vt:lpstr>Data Pre-Processing</vt:lpstr>
      <vt:lpstr>Model &amp; Variable Selection</vt:lpstr>
      <vt:lpstr>Results</vt:lpstr>
      <vt:lpstr>Data Visualisation : Graphs</vt:lpstr>
      <vt:lpstr>PowerPoint Presentation</vt:lpstr>
      <vt:lpstr>PowerPoint Presentation</vt:lpstr>
      <vt:lpstr>Graphs and it's Conclusion</vt:lpstr>
      <vt:lpstr>PowerPoint Presentation</vt:lpstr>
      <vt:lpstr>Heat Map</vt:lpstr>
      <vt:lpstr>PowerPoint Presentation</vt:lpstr>
      <vt:lpstr>PowerPoint Presentation</vt:lpstr>
      <vt:lpstr>Filling The Missing Values</vt:lpstr>
      <vt:lpstr>PowerPoint Presentation</vt:lpstr>
      <vt:lpstr>Machine Learning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verse 2022   Life Expectancy Prediction &amp; Statistical Analysis on factors influencing Life Expectancy</dc:title>
  <dc:creator>ajay kumbhar</dc:creator>
  <cp:lastModifiedBy>ajay kumbhar</cp:lastModifiedBy>
  <cp:revision>8</cp:revision>
  <dcterms:created xsi:type="dcterms:W3CDTF">2022-11-26T17:00:54Z</dcterms:created>
  <dcterms:modified xsi:type="dcterms:W3CDTF">2022-11-27T04:32:12Z</dcterms:modified>
</cp:coreProperties>
</file>