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79" r:id="rId2"/>
    <p:sldId id="281" r:id="rId3"/>
    <p:sldId id="280" r:id="rId4"/>
    <p:sldId id="308" r:id="rId5"/>
    <p:sldId id="309" r:id="rId6"/>
    <p:sldId id="310" r:id="rId7"/>
    <p:sldId id="329" r:id="rId8"/>
    <p:sldId id="306" r:id="rId9"/>
    <p:sldId id="307" r:id="rId10"/>
    <p:sldId id="315" r:id="rId11"/>
    <p:sldId id="316" r:id="rId12"/>
    <p:sldId id="312" r:id="rId13"/>
    <p:sldId id="330" r:id="rId14"/>
    <p:sldId id="282" r:id="rId15"/>
    <p:sldId id="284" r:id="rId16"/>
    <p:sldId id="285" r:id="rId17"/>
    <p:sldId id="286" r:id="rId18"/>
    <p:sldId id="283" r:id="rId19"/>
    <p:sldId id="287" r:id="rId20"/>
    <p:sldId id="331" r:id="rId21"/>
    <p:sldId id="332" r:id="rId22"/>
    <p:sldId id="318" r:id="rId23"/>
    <p:sldId id="334" r:id="rId24"/>
    <p:sldId id="335" r:id="rId25"/>
    <p:sldId id="259" r:id="rId26"/>
    <p:sldId id="263" r:id="rId27"/>
    <p:sldId id="262" r:id="rId28"/>
    <p:sldId id="258" r:id="rId29"/>
    <p:sldId id="264" r:id="rId30"/>
    <p:sldId id="266" r:id="rId31"/>
    <p:sldId id="272" r:id="rId32"/>
    <p:sldId id="268" r:id="rId33"/>
    <p:sldId id="333" r:id="rId34"/>
    <p:sldId id="275" r:id="rId35"/>
    <p:sldId id="274" r:id="rId36"/>
    <p:sldId id="273" r:id="rId37"/>
    <p:sldId id="276" r:id="rId38"/>
    <p:sldId id="314" r:id="rId39"/>
    <p:sldId id="278" r:id="rId40"/>
    <p:sldId id="313" r:id="rId41"/>
    <p:sldId id="277" r:id="rId42"/>
    <p:sldId id="323" r:id="rId43"/>
    <p:sldId id="324" r:id="rId44"/>
    <p:sldId id="328" r:id="rId45"/>
    <p:sldId id="325" r:id="rId46"/>
    <p:sldId id="326" r:id="rId47"/>
    <p:sldId id="32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B248C-5D88-438E-BDDC-857C2292235B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2D07B-119B-4096-B902-F91BCB1AAE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3B5AC-EA14-43F3-9F49-851FE446B91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3B5AC-EA14-43F3-9F49-851FE446B91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2D07B-119B-4096-B902-F91BCB1AAE40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8E6D-AA2C-4959-9905-BB40ED127F0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43EA-0899-4790-A954-001424AA2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8E6D-AA2C-4959-9905-BB40ED127F0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43EA-0899-4790-A954-001424AA2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8E6D-AA2C-4959-9905-BB40ED127F0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43EA-0899-4790-A954-001424AA2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8E6D-AA2C-4959-9905-BB40ED127F0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43EA-0899-4790-A954-001424AA2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8E6D-AA2C-4959-9905-BB40ED127F0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43EA-0899-4790-A954-001424AA2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8E6D-AA2C-4959-9905-BB40ED127F0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43EA-0899-4790-A954-001424AA2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8E6D-AA2C-4959-9905-BB40ED127F0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43EA-0899-4790-A954-001424AA2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8E6D-AA2C-4959-9905-BB40ED127F0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43EA-0899-4790-A954-001424AA2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8E6D-AA2C-4959-9905-BB40ED127F0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43EA-0899-4790-A954-001424AA2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8E6D-AA2C-4959-9905-BB40ED127F0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43EA-0899-4790-A954-001424AA2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8E6D-AA2C-4959-9905-BB40ED127F0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43EA-0899-4790-A954-001424AA2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D8E6D-AA2C-4959-9905-BB40ED127F0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443EA-0899-4790-A954-001424AA2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9240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Estimating Geo-Location of Social</a:t>
            </a:r>
            <a:br>
              <a:rPr lang="en-US" dirty="0" smtClean="0"/>
            </a:br>
            <a:r>
              <a:rPr lang="en-US" dirty="0" smtClean="0"/>
              <a:t>Media Users based on Public Content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362200"/>
            <a:ext cx="84582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Presented by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Nitish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Ranjan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Bhowmik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&amp;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Kazi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Mazbah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Uddin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Supervised by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Ms. Anna </a:t>
            </a:r>
            <a:r>
              <a:rPr lang="en-US" dirty="0" err="1" smtClean="0">
                <a:solidFill>
                  <a:schemeClr val="tx1"/>
                </a:solidFill>
              </a:rPr>
              <a:t>Fariha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Lecturer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Department of Computer Science and Engineering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University of Dhaka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To propose an approach that estimate geo-location of </a:t>
            </a:r>
            <a:r>
              <a:rPr lang="en-US" dirty="0" err="1" smtClean="0"/>
              <a:t>microblogging</a:t>
            </a:r>
            <a:r>
              <a:rPr lang="en-US" dirty="0" smtClean="0"/>
              <a:t> site users without using any external information, such as gazetteer, IP information.</a:t>
            </a:r>
          </a:p>
          <a:p>
            <a:r>
              <a:rPr lang="en-US" dirty="0" smtClean="0"/>
              <a:t>Estimate location with higher accuracy than the state of art approach.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9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proposed a modified approach to estimate location with higher accuracy than the state of art approach, RPDM.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14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10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Working Procedure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0800" y="1905000"/>
            <a:ext cx="15240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Tweet Terms frequency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098" name="Picture 2" descr="C:\Users\Nitish_Ranjan\Desktop\Presenataion me\Presenataion image\01-twitter.w529.h5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0"/>
            <a:ext cx="1600200" cy="1600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590800" y="3733800"/>
            <a:ext cx="15240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Reply Tweet Terms Frequency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14800" y="22098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114800" y="36576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05400" y="2514600"/>
            <a:ext cx="16764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(PDM+RPDM) 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828800" y="25908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28800" y="37338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600200" y="5334000"/>
            <a:ext cx="1752600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Followers Location Info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66800" y="44958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352800" y="5791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267200" y="5105400"/>
            <a:ext cx="16764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(FDM) 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943600" y="5257800"/>
            <a:ext cx="1752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324600" y="3886200"/>
            <a:ext cx="1371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696200" y="4648200"/>
            <a:ext cx="1295400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Estimation of Location of users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 rot="20351204">
            <a:off x="6179040" y="5100477"/>
            <a:ext cx="1205521" cy="3864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(1-alpha)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rot="2108724">
            <a:off x="6786620" y="4010980"/>
            <a:ext cx="946441" cy="416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(alpha)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43800" y="60198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11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Basic Idea for Improving Estimated Location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62200" y="1524000"/>
            <a:ext cx="4343400" cy="1828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Estimate Location  of User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10" idx="0"/>
          </p:cNvCxnSpPr>
          <p:nvPr/>
        </p:nvCxnSpPr>
        <p:spPr>
          <a:xfrm rot="5400000">
            <a:off x="1847850" y="3143250"/>
            <a:ext cx="11430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66800" y="4191000"/>
            <a:ext cx="1752600" cy="228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Tweets and Reply Tweets of User  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6172200" y="30480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400800" y="4191000"/>
            <a:ext cx="1752600" cy="228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Location of  Followers 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of User</a:t>
            </a:r>
          </a:p>
          <a:p>
            <a:pPr algn="ctr"/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01000" y="60198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Collecting publicly available tweets and reply tweets from Twitter.</a:t>
            </a:r>
          </a:p>
          <a:p>
            <a:r>
              <a:rPr lang="en-US" dirty="0" smtClean="0"/>
              <a:t>Private tweet can’t be sampled because these tweets are only seen by the followers of that user.</a:t>
            </a:r>
          </a:p>
          <a:p>
            <a:r>
              <a:rPr lang="en-US" dirty="0" smtClean="0"/>
              <a:t>We experimented  on USA city level person tweet.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13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user name and tweets in the form of text line.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5410200"/>
            <a:ext cx="5410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Fig 04:Example </a:t>
            </a:r>
            <a:r>
              <a:rPr lang="en-US" sz="2400" b="1" dirty="0" smtClean="0">
                <a:solidFill>
                  <a:schemeClr val="tx1"/>
                </a:solidFill>
              </a:rPr>
              <a:t>of @mark_whalberg Tweet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3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3200400"/>
            <a:ext cx="7092738" cy="1752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14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 Set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4525963"/>
          </a:xfrm>
        </p:spPr>
        <p:txBody>
          <a:bodyPr/>
          <a:lstStyle/>
          <a:p>
            <a:r>
              <a:rPr lang="en-US" dirty="0" smtClean="0"/>
              <a:t>Reply tweets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6096000"/>
            <a:ext cx="5562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Fig 05: Example </a:t>
            </a:r>
            <a:r>
              <a:rPr lang="en-US" sz="2400" b="1" dirty="0" smtClean="0">
                <a:solidFill>
                  <a:schemeClr val="tx1"/>
                </a:solidFill>
              </a:rPr>
              <a:t>of replies tweet of @mark_whalberg Tweet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Nitish\Desktop\Slide Image\repl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76400"/>
            <a:ext cx="5943600" cy="427674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15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Data Set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4525963"/>
          </a:xfrm>
        </p:spPr>
        <p:txBody>
          <a:bodyPr/>
          <a:lstStyle/>
          <a:p>
            <a:r>
              <a:rPr lang="en-US" dirty="0" smtClean="0"/>
              <a:t>Tweet User Follower City Information.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5867400"/>
            <a:ext cx="5943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Fig 06: Example </a:t>
            </a:r>
            <a:r>
              <a:rPr lang="en-US" sz="2400" b="1" dirty="0" smtClean="0">
                <a:solidFill>
                  <a:schemeClr val="tx1"/>
                </a:solidFill>
              </a:rPr>
              <a:t>of follower list of @mark_whalberg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Nitish\Desktop\Slide Image\fol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24000"/>
            <a:ext cx="4953000" cy="419649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16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/>
          <a:lstStyle/>
          <a:p>
            <a:r>
              <a:rPr lang="en-US" dirty="0" smtClean="0"/>
              <a:t>Twitter 4j 4.0.4 API</a:t>
            </a:r>
          </a:p>
          <a:p>
            <a:pPr lvl="1"/>
            <a:r>
              <a:rPr lang="en-US" dirty="0" smtClean="0"/>
              <a:t>It is a Java library that can receive 30 requests of tweet per minute.</a:t>
            </a:r>
          </a:p>
          <a:p>
            <a:pPr lvl="1"/>
            <a:endParaRPr lang="en-US" dirty="0"/>
          </a:p>
        </p:txBody>
      </p:sp>
      <p:pic>
        <p:nvPicPr>
          <p:cNvPr id="1026" name="Picture 2" descr="C:\Users\Nitish\Desktop\Slide Image\AP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514600"/>
            <a:ext cx="6553200" cy="36297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676400" y="6248400"/>
            <a:ext cx="5715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Fig </a:t>
            </a:r>
            <a:r>
              <a:rPr lang="en-US" sz="2400" b="1" dirty="0" smtClean="0">
                <a:solidFill>
                  <a:schemeClr val="tx1"/>
                </a:solidFill>
              </a:rPr>
              <a:t>07: </a:t>
            </a:r>
            <a:r>
              <a:rPr lang="en-US" sz="2400" b="1" dirty="0" smtClean="0">
                <a:solidFill>
                  <a:schemeClr val="tx1"/>
                </a:solidFill>
              </a:rPr>
              <a:t>Twitter 4j API Framework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17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Prefixing Word </a:t>
            </a:r>
            <a:r>
              <a:rPr lang="en-US" dirty="0" err="1" smtClean="0"/>
              <a:t>Hashtags</a:t>
            </a:r>
            <a:r>
              <a:rPr lang="en-US" dirty="0" smtClean="0"/>
              <a:t>(#) removed</a:t>
            </a:r>
          </a:p>
          <a:p>
            <a:r>
              <a:rPr lang="en-US" dirty="0" smtClean="0"/>
              <a:t>Removing Spam Tweets</a:t>
            </a:r>
          </a:p>
          <a:p>
            <a:r>
              <a:rPr lang="en-US" dirty="0" smtClean="0"/>
              <a:t>Removing unnecessary links of website, blogs etc., from our data sets.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18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Related Works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Contributions</a:t>
            </a:r>
            <a:endParaRPr lang="en-US" dirty="0" smtClean="0"/>
          </a:p>
          <a:p>
            <a:r>
              <a:rPr lang="en-US" dirty="0" smtClean="0"/>
              <a:t>Proposed </a:t>
            </a:r>
            <a:r>
              <a:rPr lang="en-US" dirty="0" smtClean="0"/>
              <a:t>Algorithm</a:t>
            </a:r>
            <a:endParaRPr lang="en-US" b="1" i="1" dirty="0" smtClean="0"/>
          </a:p>
          <a:p>
            <a:r>
              <a:rPr lang="en-US" dirty="0" smtClean="0"/>
              <a:t>Evaluation of Results</a:t>
            </a:r>
          </a:p>
          <a:p>
            <a:r>
              <a:rPr lang="en-US" dirty="0" smtClean="0"/>
              <a:t>Comparison</a:t>
            </a:r>
            <a:endParaRPr lang="en-US" dirty="0" smtClean="0"/>
          </a:p>
          <a:p>
            <a:r>
              <a:rPr lang="en-US" dirty="0" smtClean="0"/>
              <a:t>Future Works</a:t>
            </a:r>
          </a:p>
          <a:p>
            <a:r>
              <a:rPr lang="en-US" dirty="0" smtClean="0"/>
              <a:t>References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229600" cy="1066800"/>
          </a:xfrm>
        </p:spPr>
        <p:txBody>
          <a:bodyPr>
            <a:noAutofit/>
          </a:bodyPr>
          <a:lstStyle/>
          <a:p>
            <a:r>
              <a:rPr lang="bn-BD" sz="2800" dirty="0" smtClean="0"/>
              <a:t>Pseducode for</a:t>
            </a:r>
            <a:r>
              <a:rPr lang="en-US" sz="2800" dirty="0" smtClean="0"/>
              <a:t> </a:t>
            </a:r>
            <a:r>
              <a:rPr lang="en-US" sz="2800" dirty="0" smtClean="0"/>
              <a:t>Calculating </a:t>
            </a:r>
            <a:r>
              <a:rPr lang="en-US" sz="2800" dirty="0" smtClean="0"/>
              <a:t>Probability Distribution </a:t>
            </a:r>
            <a:r>
              <a:rPr lang="en-US" sz="2800" dirty="0" smtClean="0"/>
              <a:t>using </a:t>
            </a:r>
            <a:r>
              <a:rPr lang="en-US" sz="2800" dirty="0" smtClean="0"/>
              <a:t>RPDM </a:t>
            </a:r>
            <a:endParaRPr lang="en-US" sz="2800" dirty="0"/>
          </a:p>
        </p:txBody>
      </p:sp>
      <p:pic>
        <p:nvPicPr>
          <p:cNvPr id="1026" name="Picture 2" descr="C:\Users\Nitish\Desktop\Algo1\algo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371600"/>
            <a:ext cx="6407767" cy="54864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19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P</a:t>
            </a:r>
            <a:r>
              <a:rPr lang="bn-BD" sz="2800" dirty="0" smtClean="0"/>
              <a:t>seducode </a:t>
            </a:r>
            <a:r>
              <a:rPr lang="bn-BD" sz="2800" dirty="0" smtClean="0"/>
              <a:t>for</a:t>
            </a:r>
            <a:r>
              <a:rPr lang="en-US" sz="2800" dirty="0" smtClean="0"/>
              <a:t> Calculating Probability Distribution using RPDM 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2050" name="Picture 2" descr="C:\Users\Nitish\Desktop\Algo1\algo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599" y="1143000"/>
            <a:ext cx="6590777" cy="5715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20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Probability Distribution Matrix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 </a:t>
                      </a:r>
                      <a:r>
                        <a:rPr lang="en-US" dirty="0" err="1" smtClean="0"/>
                        <a:t>cityn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P(c1|t1)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P(c2|t1)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P(c3|t1)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</a:t>
                      </a:r>
                      <a:r>
                        <a:rPr lang="en-US" sz="1800" dirty="0" smtClean="0"/>
                        <a:t> P(cn|t1)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P(c1|t1)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P(c2|t2)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P(c2|t2)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 </a:t>
                      </a:r>
                      <a:r>
                        <a:rPr lang="en-US" sz="1800" dirty="0" smtClean="0"/>
                        <a:t>P(cn|t2)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P(c1|t1)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P(c2|t3)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P(c2|t3)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 </a:t>
                      </a:r>
                      <a:r>
                        <a:rPr lang="en-US" sz="1800" dirty="0" smtClean="0"/>
                        <a:t>P(cn|t2)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P(c1|t1)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P(c2|t4)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P(c2|t4)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 </a:t>
                      </a:r>
                      <a:r>
                        <a:rPr lang="en-US" sz="1800" dirty="0" smtClean="0"/>
                        <a:t>P(cn|t2)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Term-n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" y="5562600"/>
            <a:ext cx="8229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smtClean="0"/>
              <a:t>P(</a:t>
            </a:r>
            <a:r>
              <a:rPr lang="en-US" dirty="0" err="1" smtClean="0"/>
              <a:t>city|term</a:t>
            </a:r>
            <a:r>
              <a:rPr lang="en-US" dirty="0" smtClean="0"/>
              <a:t>) = (term occurs in city c) / |t|;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where,|t</a:t>
            </a:r>
            <a:r>
              <a:rPr lang="en-US" dirty="0" smtClean="0"/>
              <a:t>| = total term count in whole dataset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21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pic>
        <p:nvPicPr>
          <p:cNvPr id="4098" name="Picture 2" descr="C:\Users\Nitish\Desktop\Algo1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763000" cy="2232515"/>
          </a:xfrm>
          <a:prstGeom prst="rect">
            <a:avLst/>
          </a:prstGeom>
          <a:noFill/>
        </p:spPr>
      </p:pic>
      <p:pic>
        <p:nvPicPr>
          <p:cNvPr id="4099" name="Picture 3" descr="C:\Users\Nitish\Desktop\Algo1\Captur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10000"/>
            <a:ext cx="8583564" cy="1828800"/>
          </a:xfrm>
          <a:prstGeom prst="rect">
            <a:avLst/>
          </a:prstGeom>
          <a:noFill/>
        </p:spPr>
      </p:pic>
      <p:pic>
        <p:nvPicPr>
          <p:cNvPr id="4101" name="Picture 5" descr="C:\Users\Nitish\Desktop\Algo1\Capture.4PN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05800" y="1828800"/>
            <a:ext cx="533400" cy="591378"/>
          </a:xfrm>
          <a:prstGeom prst="rect">
            <a:avLst/>
          </a:prstGeom>
          <a:noFill/>
        </p:spPr>
      </p:pic>
      <p:pic>
        <p:nvPicPr>
          <p:cNvPr id="8" name="Picture 5" descr="C:\Users\Nitish\Desktop\Algo1\Capture.4PN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05800" y="3962400"/>
            <a:ext cx="438150" cy="485775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22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 3</a:t>
            </a:r>
            <a:endParaRPr lang="en-US" dirty="0"/>
          </a:p>
        </p:txBody>
      </p:sp>
      <p:pic>
        <p:nvPicPr>
          <p:cNvPr id="4" name="Picture 4" descr="C:\Users\Nitish\Desktop\Algo1\Capture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38400"/>
            <a:ext cx="9035514" cy="1828800"/>
          </a:xfrm>
          <a:prstGeom prst="rect">
            <a:avLst/>
          </a:prstGeom>
          <a:noFill/>
        </p:spPr>
      </p:pic>
      <p:pic>
        <p:nvPicPr>
          <p:cNvPr id="5" name="Picture 5" descr="C:\Users\Nitish\Desktop\Algo1\Capture.4P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3657600"/>
            <a:ext cx="609600" cy="67586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3152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23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Frequencies </a:t>
            </a:r>
            <a:r>
              <a:rPr lang="en-US" dirty="0" smtClean="0"/>
              <a:t>of Terms</a:t>
            </a:r>
            <a:r>
              <a:rPr lang="bn-BD" dirty="0" smtClean="0"/>
              <a:t> of Tweet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Calculating  the </a:t>
            </a:r>
            <a:r>
              <a:rPr lang="en-US" sz="2400" b="1" i="1" dirty="0" smtClean="0"/>
              <a:t>total</a:t>
            </a:r>
            <a:r>
              <a:rPr lang="en-US" sz="2400" dirty="0" smtClean="0"/>
              <a:t> status of each word frequencies table from </a:t>
            </a:r>
            <a:r>
              <a:rPr lang="en-US" sz="2400" b="1" i="1" dirty="0" smtClean="0"/>
              <a:t>all of the cities</a:t>
            </a:r>
            <a:r>
              <a:rPr lang="en-US" sz="2400" dirty="0" smtClean="0"/>
              <a:t> which is taken from tweet with the help of global dataset frequencies. 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3124200"/>
          <a:ext cx="37338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828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Goofing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WillFerrell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bn-BD" dirty="0" smtClean="0"/>
                        <a:t>ight’s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GoldenGlobes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263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24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Frequencies of Terms </a:t>
            </a:r>
            <a:r>
              <a:rPr lang="en-US" dirty="0" smtClean="0"/>
              <a:t>along </a:t>
            </a:r>
            <a:r>
              <a:rPr lang="en-US" dirty="0" smtClean="0"/>
              <a:t>with Cities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Calculating  the status word frequency table </a:t>
            </a:r>
            <a:r>
              <a:rPr lang="en-US" sz="2400" b="1" i="1" dirty="0" smtClean="0"/>
              <a:t>across the cities</a:t>
            </a:r>
            <a:r>
              <a:rPr lang="en-US" sz="2400" dirty="0" smtClean="0"/>
              <a:t> which is taken from tweet with the help of global dataset frequencies.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2895600"/>
          <a:ext cx="7239000" cy="3211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990600"/>
                <a:gridCol w="1066800"/>
                <a:gridCol w="533400"/>
                <a:gridCol w="1219200"/>
                <a:gridCol w="1066800"/>
                <a:gridCol w="838200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Seatle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Brooklyn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LakeWood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LasVegas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Miami</a:t>
                      </a:r>
                      <a:endParaRPr lang="en-US" dirty="0"/>
                    </a:p>
                  </a:txBody>
                  <a:tcPr/>
                </a:tc>
              </a:tr>
              <a:tr h="346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Goofing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  </a:t>
                      </a:r>
                      <a:r>
                        <a:rPr lang="bn-BD" baseline="0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2</a:t>
                      </a:r>
                      <a:endParaRPr lang="en-US" dirty="0"/>
                    </a:p>
                  </a:txBody>
                  <a:tcPr/>
                </a:tc>
              </a:tr>
              <a:tr h="3498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 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12</a:t>
                      </a:r>
                      <a:endParaRPr lang="en-US" dirty="0"/>
                    </a:p>
                  </a:txBody>
                  <a:tcPr/>
                </a:tc>
              </a:tr>
              <a:tr h="3530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WillFerrell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baseline="0" dirty="0" smtClean="0"/>
                        <a:t> </a:t>
                      </a:r>
                      <a:r>
                        <a:rPr lang="bn-BD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1</a:t>
                      </a:r>
                      <a:endParaRPr lang="en-US" dirty="0"/>
                    </a:p>
                  </a:txBody>
                  <a:tcPr/>
                </a:tc>
              </a:tr>
              <a:tr h="3562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 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19</a:t>
                      </a:r>
                      <a:endParaRPr lang="en-US" dirty="0"/>
                    </a:p>
                  </a:txBody>
                  <a:tcPr/>
                </a:tc>
              </a:tr>
              <a:tr h="40767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bn-BD" dirty="0" smtClean="0"/>
                        <a:t>ight’s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 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 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25</a:t>
                      </a:r>
                      <a:endParaRPr lang="en-US" dirty="0"/>
                    </a:p>
                  </a:txBody>
                  <a:tcPr/>
                </a:tc>
              </a:tr>
              <a:tr h="362585">
                <a:tc>
                  <a:txBody>
                    <a:bodyPr/>
                    <a:lstStyle/>
                    <a:p>
                      <a:r>
                        <a:rPr lang="en-US" dirty="0" smtClean="0"/>
                        <a:t>around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 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 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19</a:t>
                      </a:r>
                      <a:endParaRPr lang="en-US" dirty="0"/>
                    </a:p>
                  </a:txBody>
                  <a:tcPr/>
                </a:tc>
              </a:tr>
              <a:tr h="327025">
                <a:tc>
                  <a:txBody>
                    <a:bodyPr/>
                    <a:lstStyle/>
                    <a:p>
                      <a:r>
                        <a:rPr lang="en-US" b="0" dirty="0" smtClean="0"/>
                        <a:t>GoldenGlobes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 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 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63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229600" y="59436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24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Frequencies of Terms of </a:t>
            </a:r>
            <a:r>
              <a:rPr lang="bn-BD" dirty="0" smtClean="0"/>
              <a:t> Reply </a:t>
            </a:r>
            <a:r>
              <a:rPr lang="en-US" dirty="0" smtClean="0"/>
              <a:t>Tweets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057400"/>
          <a:ext cx="2362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</a:tblGrid>
              <a:tr h="356349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Frequencies</a:t>
                      </a:r>
                      <a:endParaRPr lang="en-US" dirty="0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r>
                        <a:rPr lang="en-US" dirty="0" smtClean="0"/>
                        <a:t>amazing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61</a:t>
                      </a:r>
                      <a:endParaRPr lang="en-US" dirty="0"/>
                    </a:p>
                  </a:txBody>
                  <a:tcPr/>
                </a:tc>
              </a:tr>
              <a:tr h="3612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playing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117</a:t>
                      </a:r>
                      <a:endParaRPr lang="en-US" dirty="0"/>
                    </a:p>
                  </a:txBody>
                  <a:tcPr/>
                </a:tc>
              </a:tr>
              <a:tr h="3612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dusty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43</a:t>
                      </a:r>
                      <a:endParaRPr lang="en-US" dirty="0"/>
                    </a:p>
                  </a:txBody>
                  <a:tcPr/>
                </a:tc>
              </a:tr>
              <a:tr h="361299">
                <a:tc>
                  <a:txBody>
                    <a:bodyPr/>
                    <a:lstStyle/>
                    <a:p>
                      <a:r>
                        <a:rPr lang="en-US" dirty="0" smtClean="0"/>
                        <a:t>daddy's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85</a:t>
                      </a:r>
                      <a:endParaRPr lang="en-US" dirty="0"/>
                    </a:p>
                  </a:txBody>
                  <a:tcPr/>
                </a:tc>
              </a:tr>
              <a:tr h="361299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74</a:t>
                      </a:r>
                      <a:endParaRPr lang="en-US" dirty="0"/>
                    </a:p>
                  </a:txBody>
                  <a:tcPr/>
                </a:tc>
              </a:tr>
              <a:tr h="361299">
                <a:tc>
                  <a:txBody>
                    <a:bodyPr/>
                    <a:lstStyle/>
                    <a:p>
                      <a:r>
                        <a:rPr lang="en-US" dirty="0" smtClean="0"/>
                        <a:t>Dad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93</a:t>
                      </a:r>
                      <a:endParaRPr lang="en-US" dirty="0"/>
                    </a:p>
                  </a:txBody>
                  <a:tcPr/>
                </a:tc>
              </a:tr>
              <a:tr h="361299">
                <a:tc>
                  <a:txBody>
                    <a:bodyPr/>
                    <a:lstStyle/>
                    <a:p>
                      <a:r>
                        <a:rPr lang="bn-BD" b="0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95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5200" y="2133600"/>
          <a:ext cx="2362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</a:tblGrid>
              <a:tr h="26670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Frequencies</a:t>
                      </a:r>
                      <a:endParaRPr lang="en-US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/>
                        <a:t>movie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69</a:t>
                      </a:r>
                      <a:endParaRPr lang="en-US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Daddy's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85</a:t>
                      </a:r>
                      <a:endParaRPr lang="en-US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Home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74</a:t>
                      </a:r>
                      <a:endParaRPr lang="en-US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/>
                        <a:t>looks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94</a:t>
                      </a:r>
                      <a:endParaRPr lang="en-US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/>
                        <a:t>really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107</a:t>
                      </a:r>
                      <a:endParaRPr lang="en-US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/>
                        <a:t>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54</a:t>
                      </a:r>
                      <a:endParaRPr lang="en-US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4400" y="5486400"/>
            <a:ext cx="1600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dirty="0" smtClean="0">
                <a:solidFill>
                  <a:schemeClr val="tx1"/>
                </a:solidFill>
              </a:rPr>
              <a:t>@</a:t>
            </a:r>
            <a:r>
              <a:rPr lang="en-US" b="1" dirty="0" err="1" smtClean="0">
                <a:solidFill>
                  <a:schemeClr val="tx1"/>
                </a:solidFill>
              </a:rPr>
              <a:t>elliejayneg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3800" y="5486400"/>
            <a:ext cx="18288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dirty="0" smtClean="0">
                <a:solidFill>
                  <a:schemeClr val="tx1"/>
                </a:solidFill>
              </a:rPr>
              <a:t>@</a:t>
            </a:r>
            <a:r>
              <a:rPr lang="bn-BD" b="1" dirty="0" smtClean="0">
                <a:solidFill>
                  <a:schemeClr val="tx1"/>
                </a:solidFill>
              </a:rPr>
              <a:t>LisaKateland13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400800" y="2133600"/>
          <a:ext cx="2362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</a:tblGrid>
              <a:tr h="26670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Frequencies</a:t>
                      </a:r>
                      <a:endParaRPr lang="en-US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/>
                        <a:t>really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107</a:t>
                      </a:r>
                      <a:endParaRPr lang="en-US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picture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142</a:t>
                      </a:r>
                      <a:endParaRPr lang="en-US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/>
                        <a:t>always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71</a:t>
                      </a:r>
                      <a:endParaRPr lang="en-US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/>
                        <a:t>black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59</a:t>
                      </a:r>
                      <a:endParaRPr lang="en-US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553200" y="5486400"/>
            <a:ext cx="2057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dirty="0" smtClean="0">
                <a:solidFill>
                  <a:schemeClr val="tx1"/>
                </a:solidFill>
              </a:rPr>
              <a:t>@</a:t>
            </a:r>
            <a:r>
              <a:rPr lang="bn-BD" b="1" dirty="0" smtClean="0">
                <a:solidFill>
                  <a:schemeClr val="tx1"/>
                </a:solidFill>
              </a:rPr>
              <a:t>Lorrain8662774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48600" y="62484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25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Frequencies of Reply Comment Terms alongside with Cities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1600200"/>
          <a:ext cx="7239000" cy="424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371"/>
                <a:gridCol w="892629"/>
                <a:gridCol w="1132113"/>
                <a:gridCol w="696687"/>
                <a:gridCol w="1328055"/>
                <a:gridCol w="1110345"/>
                <a:gridCol w="1066800"/>
              </a:tblGrid>
              <a:tr h="5302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Seatle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Brooklyn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LakeWood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LasVegas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Miami</a:t>
                      </a:r>
                      <a:endParaRPr lang="en-US" dirty="0"/>
                    </a:p>
                  </a:txBody>
                  <a:tcPr/>
                </a:tc>
              </a:tr>
              <a:tr h="5302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amazing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5302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playing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5302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dusty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302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daddy's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5302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5302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picture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530225">
                <a:tc>
                  <a:txBody>
                    <a:bodyPr/>
                    <a:lstStyle/>
                    <a:p>
                      <a:r>
                        <a:rPr lang="bn-BD" dirty="0" smtClean="0"/>
                        <a:t>......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Calculation of probability of </a:t>
            </a:r>
            <a:r>
              <a:rPr lang="bn-BD" dirty="0" smtClean="0"/>
              <a:t>a</a:t>
            </a:r>
            <a:r>
              <a:rPr lang="en-US" dirty="0" smtClean="0"/>
              <a:t> user’s location using tweet and reply tweet: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bn-BD" sz="2400" dirty="0" smtClean="0"/>
          </a:p>
          <a:p>
            <a:pPr>
              <a:buNone/>
            </a:pPr>
            <a:r>
              <a:rPr lang="en-US" sz="2400" dirty="0" smtClean="0"/>
              <a:t>P(</a:t>
            </a:r>
            <a:r>
              <a:rPr lang="en-US" sz="1800" dirty="0" err="1" smtClean="0"/>
              <a:t>Seatle</a:t>
            </a:r>
            <a:r>
              <a:rPr lang="en-US" sz="2400" dirty="0" err="1" smtClean="0"/>
              <a:t>|Goofing</a:t>
            </a:r>
            <a:r>
              <a:rPr lang="en-US" sz="2400" dirty="0" smtClean="0"/>
              <a:t>) =</a:t>
            </a:r>
            <a:r>
              <a:rPr lang="bn-BD" sz="2400" dirty="0" smtClean="0"/>
              <a:t> 12/53 = 0.226415</a:t>
            </a:r>
          </a:p>
          <a:p>
            <a:pPr>
              <a:buNone/>
            </a:pPr>
            <a:r>
              <a:rPr lang="bn-BD" sz="2400" dirty="0" smtClean="0"/>
              <a:t>. . . . . </a:t>
            </a:r>
          </a:p>
          <a:p>
            <a:pPr>
              <a:buNone/>
            </a:pPr>
            <a:r>
              <a:rPr lang="en-US" sz="2400" dirty="0" smtClean="0"/>
              <a:t>P(</a:t>
            </a:r>
            <a:r>
              <a:rPr lang="en-US" sz="1800" dirty="0" err="1" smtClean="0"/>
              <a:t>Seatle</a:t>
            </a:r>
            <a:r>
              <a:rPr lang="en-US" sz="2400" dirty="0" err="1" smtClean="0"/>
              <a:t>|GoldenGlobes</a:t>
            </a:r>
            <a:r>
              <a:rPr lang="en-US" sz="2400" dirty="0" smtClean="0"/>
              <a:t>) =</a:t>
            </a:r>
            <a:r>
              <a:rPr lang="bn-BD" sz="2400" dirty="0" smtClean="0"/>
              <a:t> 45/263 = 0.171102</a:t>
            </a:r>
          </a:p>
          <a:p>
            <a:pPr>
              <a:buNone/>
            </a:pPr>
            <a:r>
              <a:rPr lang="en-US" sz="2400" dirty="0" smtClean="0"/>
              <a:t>P(</a:t>
            </a:r>
            <a:r>
              <a:rPr lang="en-US" sz="2400" dirty="0" err="1" smtClean="0"/>
              <a:t>Brooklyn|Goofing</a:t>
            </a:r>
            <a:r>
              <a:rPr lang="en-US" sz="2400" dirty="0" smtClean="0"/>
              <a:t>) =</a:t>
            </a:r>
            <a:r>
              <a:rPr lang="bn-BD" sz="2400" dirty="0" smtClean="0"/>
              <a:t> 19/53 = 0.358490</a:t>
            </a:r>
          </a:p>
          <a:p>
            <a:pPr>
              <a:buNone/>
            </a:pPr>
            <a:r>
              <a:rPr lang="bn-BD" sz="2400" dirty="0" smtClean="0"/>
              <a:t>. . . . . </a:t>
            </a:r>
          </a:p>
          <a:p>
            <a:pPr>
              <a:buNone/>
            </a:pPr>
            <a:r>
              <a:rPr lang="en-US" sz="2400" dirty="0" smtClean="0"/>
              <a:t>P</a:t>
            </a:r>
            <a:r>
              <a:rPr lang="bn-BD" sz="2400" dirty="0" smtClean="0"/>
              <a:t>(</a:t>
            </a:r>
            <a:r>
              <a:rPr lang="en-US" sz="2400" dirty="0" err="1" smtClean="0"/>
              <a:t>Brooklyn|GoldenGlobes</a:t>
            </a:r>
            <a:r>
              <a:rPr lang="en-US" sz="2400" dirty="0" smtClean="0"/>
              <a:t>) =</a:t>
            </a:r>
            <a:r>
              <a:rPr lang="bn-BD" sz="2400" dirty="0" smtClean="0"/>
              <a:t> 14/263 = 0.05323</a:t>
            </a:r>
          </a:p>
          <a:p>
            <a:pPr>
              <a:buNone/>
            </a:pPr>
            <a:r>
              <a:rPr lang="en-US" sz="2400" dirty="0" smtClean="0"/>
              <a:t>P(</a:t>
            </a:r>
            <a:r>
              <a:rPr lang="bn-BD" sz="2400" dirty="0" smtClean="0"/>
              <a:t>LA</a:t>
            </a:r>
            <a:r>
              <a:rPr lang="en-US" sz="2400" dirty="0" smtClean="0"/>
              <a:t>|Goofing) =</a:t>
            </a:r>
            <a:r>
              <a:rPr lang="bn-BD" sz="2400" dirty="0" smtClean="0"/>
              <a:t> 11/53 = 0.207547</a:t>
            </a:r>
          </a:p>
          <a:p>
            <a:pPr>
              <a:buNone/>
            </a:pPr>
            <a:r>
              <a:rPr lang="bn-BD" sz="2400" dirty="0" smtClean="0"/>
              <a:t>. . . . .</a:t>
            </a:r>
          </a:p>
          <a:p>
            <a:pPr>
              <a:buNone/>
            </a:pPr>
            <a:r>
              <a:rPr lang="en-US" sz="2400" dirty="0" smtClean="0"/>
              <a:t>P</a:t>
            </a:r>
            <a:r>
              <a:rPr lang="bn-BD" sz="2400" dirty="0" smtClean="0"/>
              <a:t>(LA</a:t>
            </a:r>
            <a:r>
              <a:rPr lang="en-US" sz="2400" dirty="0" smtClean="0"/>
              <a:t>|GoldenGlobes) =</a:t>
            </a:r>
            <a:r>
              <a:rPr lang="bn-BD" sz="2400" dirty="0" smtClean="0"/>
              <a:t> 71/263 = 0.2699619</a:t>
            </a:r>
          </a:p>
          <a:p>
            <a:pPr>
              <a:buNone/>
            </a:pPr>
            <a:r>
              <a:rPr lang="bn-BD" sz="2400" dirty="0" smtClean="0"/>
              <a:t>..........</a:t>
            </a:r>
          </a:p>
          <a:p>
            <a:pPr>
              <a:buNone/>
            </a:pPr>
            <a:r>
              <a:rPr lang="bn-BD" sz="2400" dirty="0" smtClean="0"/>
              <a:t>..........</a:t>
            </a:r>
          </a:p>
          <a:p>
            <a:pPr>
              <a:buNone/>
            </a:pPr>
            <a:r>
              <a:rPr lang="bn-BD" sz="2400" dirty="0" smtClean="0"/>
              <a:t>..........</a:t>
            </a:r>
          </a:p>
          <a:p>
            <a:pPr>
              <a:buNone/>
            </a:pPr>
            <a:r>
              <a:rPr lang="en-US" sz="2400" dirty="0" smtClean="0"/>
              <a:t>P</a:t>
            </a:r>
            <a:r>
              <a:rPr lang="bn-BD" sz="2400" dirty="0" smtClean="0"/>
              <a:t>(Miami</a:t>
            </a:r>
            <a:r>
              <a:rPr lang="en-US" sz="2400" dirty="0" smtClean="0"/>
              <a:t>|</a:t>
            </a:r>
            <a:r>
              <a:rPr lang="bn-BD" sz="2400" dirty="0" smtClean="0"/>
              <a:t>Picture</a:t>
            </a:r>
            <a:r>
              <a:rPr lang="en-US" sz="2400" dirty="0" smtClean="0"/>
              <a:t>) =</a:t>
            </a:r>
            <a:r>
              <a:rPr lang="bn-BD" sz="2400" dirty="0" smtClean="0"/>
              <a:t> 15/142 = 0.105633</a:t>
            </a:r>
          </a:p>
          <a:p>
            <a:pPr>
              <a:buNone/>
            </a:pPr>
            <a:endParaRPr lang="bn-BD" sz="2400" dirty="0" smtClean="0"/>
          </a:p>
          <a:p>
            <a:pPr>
              <a:buNone/>
            </a:pPr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 </a:t>
            </a:r>
            <a:r>
              <a:rPr lang="en-US" sz="2400" dirty="0" smtClean="0"/>
              <a:t>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26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Data Mining:</a:t>
            </a:r>
          </a:p>
          <a:p>
            <a:pPr lvl="1"/>
            <a:r>
              <a:rPr lang="en-US" dirty="0" smtClean="0"/>
              <a:t>The process of emerging interesting knowledge and patterns from large amount of data.</a:t>
            </a:r>
          </a:p>
        </p:txBody>
      </p:sp>
      <p:pic>
        <p:nvPicPr>
          <p:cNvPr id="4" name="Picture 2" descr="C:\Users\Nitish_Ranjan\Desktop\Presenataion me\Presenataion image\Kdd-proce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819400"/>
            <a:ext cx="5638800" cy="3466421"/>
          </a:xfrm>
          <a:prstGeom prst="rect">
            <a:avLst/>
          </a:prstGeom>
          <a:noFill/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09800" y="61722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rbel" pitchFamily="34" charset="0"/>
              </a:rPr>
              <a:t>Figure 1</a:t>
            </a:r>
            <a:r>
              <a:rPr lang="en-US" sz="2400" dirty="0" smtClean="0">
                <a:latin typeface="Corbel" pitchFamily="34" charset="0"/>
              </a:rPr>
              <a:t>: Process of Data Mining</a:t>
            </a:r>
            <a:endParaRPr lang="en-US" sz="2400" dirty="0">
              <a:latin typeface="Corbe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2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Where p(term) = | term t occurs in tweet| / | total no. of terms in that tweet |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We will also calculate this for reply tweets using this same approach.</a:t>
            </a:r>
          </a:p>
          <a:p>
            <a:endParaRPr lang="en-US" dirty="0"/>
          </a:p>
        </p:txBody>
      </p:sp>
      <p:pic>
        <p:nvPicPr>
          <p:cNvPr id="4" name="Picture 2" descr="C:\Users\Nitish\Desktop\Algo1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763000" cy="2232515"/>
          </a:xfrm>
          <a:prstGeom prst="rect">
            <a:avLst/>
          </a:prstGeom>
          <a:noFill/>
        </p:spPr>
      </p:pic>
      <p:pic>
        <p:nvPicPr>
          <p:cNvPr id="5122" name="Picture 2" descr="C:\Users\Nitish\Desktop\Algo1\Capture.4P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74074" y="1431925"/>
            <a:ext cx="669925" cy="74274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27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P[</a:t>
            </a:r>
            <a:r>
              <a:rPr lang="en-US" dirty="0" smtClean="0"/>
              <a:t>w]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Probability of  </a:t>
            </a:r>
          </a:p>
          <a:p>
            <a:pPr>
              <a:buNone/>
            </a:pPr>
            <a:r>
              <a:rPr lang="en-US" sz="2400" dirty="0" smtClean="0"/>
              <a:t>p(W) = | W | / | terms| </a:t>
            </a:r>
          </a:p>
          <a:p>
            <a:pPr>
              <a:buNone/>
            </a:pPr>
            <a:r>
              <a:rPr lang="en-US" sz="2400" dirty="0" smtClean="0"/>
              <a:t>Where |t| = term </a:t>
            </a:r>
          </a:p>
          <a:p>
            <a:pPr>
              <a:buNone/>
            </a:pPr>
            <a:r>
              <a:rPr lang="en-US" sz="2400" dirty="0" smtClean="0"/>
              <a:t>total no. of terms in that tweet</a:t>
            </a:r>
            <a:r>
              <a:rPr lang="bn-BD" sz="2400" dirty="0" smtClean="0"/>
              <a:t> = 7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3429000"/>
          <a:ext cx="32766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bn-BD" dirty="0" smtClean="0"/>
                        <a:t>erms</a:t>
                      </a:r>
                      <a:r>
                        <a:rPr lang="bn-BD" baseline="0" dirty="0" smtClean="0"/>
                        <a:t> in tweet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Goofing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WillFerrell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bn-BD" dirty="0" smtClean="0"/>
                        <a:t>ight’s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GoldenGlobes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4114800" y="5029200"/>
            <a:ext cx="1447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4343400"/>
            <a:ext cx="1143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p(term)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38800" y="3429000"/>
          <a:ext cx="32766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bn-BD" dirty="0" smtClean="0"/>
                        <a:t>erms</a:t>
                      </a:r>
                      <a:r>
                        <a:rPr lang="bn-BD" baseline="0" dirty="0" smtClean="0"/>
                        <a:t> in tweet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Goofing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1/7 = 0.14285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1/7 = 0.14285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WillFerrell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1/7 = 0.14285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1/7 = 0.14285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bn-BD" dirty="0" smtClean="0"/>
                        <a:t>ight’s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1/7 = 0.14285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1/7 = 0.14285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GoldenGlobes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1/7 = 0.14285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848600" y="62484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28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P(city-</a:t>
            </a:r>
            <a:r>
              <a:rPr lang="en-US" dirty="0" err="1" smtClean="0"/>
              <a:t>a|user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bn-BD" dirty="0" smtClean="0"/>
          </a:p>
          <a:p>
            <a:pPr>
              <a:buNone/>
            </a:pPr>
            <a:r>
              <a:rPr lang="en-US" dirty="0" smtClean="0"/>
              <a:t>P(</a:t>
            </a:r>
            <a:r>
              <a:rPr lang="en-US" dirty="0" err="1" smtClean="0"/>
              <a:t>Seatle</a:t>
            </a:r>
            <a:r>
              <a:rPr lang="en-US" dirty="0" smtClean="0"/>
              <a:t>|</a:t>
            </a:r>
            <a:r>
              <a:rPr lang="en-US" b="1" dirty="0" smtClean="0"/>
              <a:t>@</a:t>
            </a:r>
            <a:r>
              <a:rPr lang="en-US" b="1" dirty="0" err="1" smtClean="0"/>
              <a:t>mark_wahlberg</a:t>
            </a:r>
            <a:r>
              <a:rPr lang="en-US" dirty="0" smtClean="0"/>
              <a:t>) =</a:t>
            </a:r>
            <a:r>
              <a:rPr lang="bn-BD" dirty="0" smtClean="0"/>
              <a:t> {</a:t>
            </a:r>
            <a:r>
              <a:rPr lang="en-US" dirty="0" smtClean="0"/>
              <a:t>P(</a:t>
            </a:r>
            <a:r>
              <a:rPr lang="en-US" dirty="0" err="1" smtClean="0"/>
              <a:t>Seatle</a:t>
            </a:r>
            <a:r>
              <a:rPr lang="bn-BD" dirty="0" smtClean="0"/>
              <a:t>|</a:t>
            </a:r>
            <a:r>
              <a:rPr lang="en-US" dirty="0" smtClean="0"/>
              <a:t>Goofing)</a:t>
            </a:r>
            <a:r>
              <a:rPr lang="bn-BD" dirty="0" smtClean="0"/>
              <a:t> *p[</a:t>
            </a:r>
            <a:r>
              <a:rPr lang="en-US" dirty="0" smtClean="0"/>
              <a:t>Goofing</a:t>
            </a:r>
            <a:r>
              <a:rPr lang="bn-BD" dirty="0" smtClean="0"/>
              <a:t>] + </a:t>
            </a:r>
            <a:r>
              <a:rPr lang="en-US" dirty="0" smtClean="0"/>
              <a:t>P(</a:t>
            </a:r>
            <a:r>
              <a:rPr lang="en-US" dirty="0" err="1" smtClean="0"/>
              <a:t>Seatle|with</a:t>
            </a:r>
            <a:r>
              <a:rPr lang="en-US" dirty="0" smtClean="0"/>
              <a:t>)</a:t>
            </a:r>
            <a:r>
              <a:rPr lang="bn-BD" dirty="0" smtClean="0"/>
              <a:t> * *p[</a:t>
            </a:r>
            <a:r>
              <a:rPr lang="en-US" dirty="0" smtClean="0"/>
              <a:t>with</a:t>
            </a:r>
            <a:r>
              <a:rPr lang="bn-BD" dirty="0" smtClean="0"/>
              <a:t>] + </a:t>
            </a:r>
            <a:r>
              <a:rPr lang="en-US" dirty="0" smtClean="0"/>
              <a:t>P(</a:t>
            </a:r>
            <a:r>
              <a:rPr lang="en-US" dirty="0" err="1" smtClean="0"/>
              <a:t>Seatle|WillFerrell</a:t>
            </a:r>
            <a:r>
              <a:rPr lang="en-US" dirty="0" smtClean="0"/>
              <a:t>)</a:t>
            </a:r>
            <a:r>
              <a:rPr lang="bn-BD" dirty="0" smtClean="0"/>
              <a:t> * p[</a:t>
            </a:r>
            <a:r>
              <a:rPr lang="en-US" dirty="0" smtClean="0"/>
              <a:t>WillFerrell</a:t>
            </a:r>
            <a:r>
              <a:rPr lang="bn-BD" dirty="0" smtClean="0"/>
              <a:t>] +. . . + </a:t>
            </a:r>
            <a:r>
              <a:rPr lang="en-US" dirty="0" smtClean="0"/>
              <a:t>P(</a:t>
            </a:r>
            <a:r>
              <a:rPr lang="en-US" dirty="0" err="1" smtClean="0"/>
              <a:t>Seatle</a:t>
            </a:r>
            <a:r>
              <a:rPr lang="en-US" dirty="0" smtClean="0"/>
              <a:t>| picture)</a:t>
            </a:r>
            <a:r>
              <a:rPr lang="bn-BD" dirty="0" smtClean="0"/>
              <a:t> * p[</a:t>
            </a:r>
            <a:r>
              <a:rPr lang="en-US" dirty="0" smtClean="0"/>
              <a:t>picture</a:t>
            </a:r>
            <a:r>
              <a:rPr lang="bn-BD" dirty="0" smtClean="0"/>
              <a:t>]} =</a:t>
            </a:r>
            <a:r>
              <a:rPr lang="en-US" dirty="0" smtClean="0"/>
              <a:t> 0.5175 </a:t>
            </a:r>
            <a:endParaRPr lang="bn-BD" dirty="0" smtClean="0"/>
          </a:p>
          <a:p>
            <a:pPr>
              <a:buNone/>
            </a:pPr>
            <a:r>
              <a:rPr lang="bn-BD" dirty="0" smtClean="0"/>
              <a:t>.</a:t>
            </a:r>
          </a:p>
          <a:p>
            <a:pPr>
              <a:buNone/>
            </a:pPr>
            <a:r>
              <a:rPr lang="bn-BD" dirty="0" smtClean="0"/>
              <a:t>.</a:t>
            </a:r>
          </a:p>
          <a:p>
            <a:pPr>
              <a:buNone/>
            </a:pPr>
            <a:r>
              <a:rPr lang="bn-BD" dirty="0" smtClean="0"/>
              <a:t>.</a:t>
            </a:r>
          </a:p>
          <a:p>
            <a:pPr>
              <a:buNone/>
            </a:pPr>
            <a:r>
              <a:rPr lang="en-US" dirty="0" smtClean="0"/>
              <a:t>P</a:t>
            </a:r>
            <a:r>
              <a:rPr lang="bn-BD" dirty="0" smtClean="0"/>
              <a:t>(Miami</a:t>
            </a:r>
            <a:r>
              <a:rPr lang="en-US" dirty="0" smtClean="0"/>
              <a:t>| |</a:t>
            </a:r>
            <a:r>
              <a:rPr lang="en-US" b="1" dirty="0" smtClean="0"/>
              <a:t>@</a:t>
            </a:r>
            <a:r>
              <a:rPr lang="en-US" b="1" dirty="0" err="1" smtClean="0"/>
              <a:t>mark_wahlberg</a:t>
            </a:r>
            <a:r>
              <a:rPr lang="en-US" dirty="0" smtClean="0"/>
              <a:t>) =</a:t>
            </a:r>
            <a:r>
              <a:rPr lang="bn-BD" dirty="0" smtClean="0"/>
              <a:t> </a:t>
            </a:r>
          </a:p>
          <a:p>
            <a:pPr>
              <a:buNone/>
            </a:pPr>
            <a:r>
              <a:rPr lang="bn-BD" dirty="0" smtClean="0"/>
              <a:t>{</a:t>
            </a:r>
            <a:r>
              <a:rPr lang="en-US" dirty="0" smtClean="0"/>
              <a:t>P(</a:t>
            </a:r>
            <a:r>
              <a:rPr lang="bn-BD" dirty="0" smtClean="0"/>
              <a:t>Miami|</a:t>
            </a:r>
            <a:r>
              <a:rPr lang="en-US" dirty="0" smtClean="0"/>
              <a:t>Goofing)</a:t>
            </a:r>
            <a:r>
              <a:rPr lang="bn-BD" dirty="0" smtClean="0"/>
              <a:t> *p[</a:t>
            </a:r>
            <a:r>
              <a:rPr lang="en-US" dirty="0" smtClean="0"/>
              <a:t>Goofing</a:t>
            </a:r>
            <a:r>
              <a:rPr lang="bn-BD" dirty="0" smtClean="0"/>
              <a:t>] + </a:t>
            </a:r>
            <a:r>
              <a:rPr lang="en-US" dirty="0" smtClean="0"/>
              <a:t>P(</a:t>
            </a:r>
            <a:r>
              <a:rPr lang="bn-BD" dirty="0" smtClean="0"/>
              <a:t>Miami</a:t>
            </a:r>
            <a:r>
              <a:rPr lang="en-US" dirty="0" smtClean="0"/>
              <a:t>|with)</a:t>
            </a:r>
            <a:r>
              <a:rPr lang="bn-BD" dirty="0" smtClean="0"/>
              <a:t> * *p[</a:t>
            </a:r>
            <a:r>
              <a:rPr lang="en-US" dirty="0" smtClean="0"/>
              <a:t>with</a:t>
            </a:r>
            <a:r>
              <a:rPr lang="bn-BD" dirty="0" smtClean="0"/>
              <a:t>] + </a:t>
            </a:r>
            <a:r>
              <a:rPr lang="en-US" dirty="0" smtClean="0"/>
              <a:t>P(</a:t>
            </a:r>
            <a:r>
              <a:rPr lang="bn-BD" dirty="0" smtClean="0"/>
              <a:t>Miami</a:t>
            </a:r>
            <a:r>
              <a:rPr lang="en-US" dirty="0" smtClean="0"/>
              <a:t>|WillFerrell)</a:t>
            </a:r>
            <a:r>
              <a:rPr lang="bn-BD" dirty="0" smtClean="0"/>
              <a:t> * p[</a:t>
            </a:r>
            <a:r>
              <a:rPr lang="en-US" dirty="0" smtClean="0"/>
              <a:t>WillFerrell</a:t>
            </a:r>
            <a:r>
              <a:rPr lang="bn-BD" dirty="0" smtClean="0"/>
              <a:t>] +. . . + </a:t>
            </a:r>
            <a:r>
              <a:rPr lang="en-US" dirty="0" smtClean="0"/>
              <a:t>P(</a:t>
            </a:r>
            <a:r>
              <a:rPr lang="bn-BD" dirty="0" smtClean="0"/>
              <a:t>Miami</a:t>
            </a:r>
            <a:r>
              <a:rPr lang="en-US" dirty="0" smtClean="0"/>
              <a:t>| picture)</a:t>
            </a:r>
            <a:r>
              <a:rPr lang="bn-BD" dirty="0" smtClean="0"/>
              <a:t> * p[</a:t>
            </a:r>
            <a:r>
              <a:rPr lang="en-US" dirty="0" smtClean="0"/>
              <a:t>picture</a:t>
            </a:r>
            <a:r>
              <a:rPr lang="bn-BD" dirty="0" smtClean="0"/>
              <a:t>]} = </a:t>
            </a:r>
            <a:r>
              <a:rPr lang="en-US" dirty="0" smtClean="0"/>
              <a:t>0.2345 </a:t>
            </a:r>
            <a:endParaRPr lang="bn-BD" dirty="0" smtClean="0"/>
          </a:p>
          <a:p>
            <a:pPr>
              <a:buNone/>
            </a:pPr>
            <a:endParaRPr lang="bn-BD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29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n-BD" sz="3600" dirty="0" smtClean="0"/>
              <a:t>Pseudocode</a:t>
            </a:r>
            <a:r>
              <a:rPr lang="en-US" sz="3600" dirty="0" smtClean="0"/>
              <a:t> for evaluating the Location Estimation given in Algorithm 3 </a:t>
            </a:r>
            <a:endParaRPr lang="en-US" sz="3600" dirty="0"/>
          </a:p>
        </p:txBody>
      </p:sp>
      <p:pic>
        <p:nvPicPr>
          <p:cNvPr id="3074" name="Picture 2" descr="C:\Users\Nitish\Desktop\Algo1\algo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7711006" cy="51054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30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Calculation of probability of a user’s location using his follower’s </a:t>
            </a:r>
            <a:r>
              <a:rPr lang="en-US" sz="3300" dirty="0" smtClean="0"/>
              <a:t>information: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Probability of a user belongs to city, c</a:t>
            </a:r>
          </a:p>
          <a:p>
            <a:pPr>
              <a:buNone/>
            </a:pPr>
            <a:r>
              <a:rPr lang="en-US" dirty="0" smtClean="0"/>
              <a:t>			P(</a:t>
            </a:r>
            <a:r>
              <a:rPr lang="en-US" dirty="0" err="1" smtClean="0"/>
              <a:t>u_city_i</a:t>
            </a:r>
            <a:r>
              <a:rPr lang="en-US" dirty="0" smtClean="0"/>
              <a:t>) = | c | \ | FC |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800" dirty="0" smtClean="0"/>
              <a:t>Where, | FC | = number of followers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31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Users Followers Location Information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Follower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Location/</a:t>
                      </a:r>
                      <a:r>
                        <a:rPr lang="en-US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@Jason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NewYork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@Mathews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LasVegas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</a:t>
                      </a:r>
                      <a:r>
                        <a:rPr lang="en-US" dirty="0" err="1" smtClean="0"/>
                        <a:t>Jhon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dirty="0" smtClean="0"/>
                        <a:t>LA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@Robert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Ohio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@Thomas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NewYork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@Richard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LasVegas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@Edward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Brooklyn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@Dominic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. . 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.</a:t>
                      </a:r>
                      <a:r>
                        <a:rPr lang="bn-BD" baseline="0" dirty="0" smtClean="0"/>
                        <a:t> </a:t>
                      </a:r>
                      <a:r>
                        <a:rPr lang="bn-BD" dirty="0" smtClean="0"/>
                        <a:t>. 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.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. . 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32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Frequency </a:t>
            </a:r>
            <a:r>
              <a:rPr lang="bn-BD" dirty="0" smtClean="0"/>
              <a:t>of Cit</a:t>
            </a:r>
            <a:r>
              <a:rPr lang="en-US" dirty="0" err="1" smtClean="0"/>
              <a:t>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62200" y="1676400"/>
          <a:ext cx="3886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2286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Location/</a:t>
                      </a:r>
                      <a:r>
                        <a:rPr lang="en-US" baseline="0" dirty="0" smtClean="0"/>
                        <a:t>City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Seatle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  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Ohio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  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   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LakeWood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   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LasVegas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   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Miami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   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NewYork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  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n-BD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33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P(</a:t>
            </a:r>
            <a:r>
              <a:rPr lang="en-US" dirty="0" err="1" smtClean="0"/>
              <a:t>u_city_i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bn-BD" sz="2600" dirty="0" smtClean="0"/>
              <a:t>N</a:t>
            </a:r>
            <a:r>
              <a:rPr lang="en-US" sz="2600" dirty="0" smtClean="0"/>
              <a:t>um</a:t>
            </a:r>
            <a:r>
              <a:rPr lang="bn-BD" sz="2600" dirty="0" smtClean="0"/>
              <a:t>nber</a:t>
            </a:r>
            <a:r>
              <a:rPr lang="en-US" sz="2600" dirty="0" smtClean="0"/>
              <a:t> of </a:t>
            </a:r>
            <a:r>
              <a:rPr lang="bn-BD" sz="2600" dirty="0" smtClean="0"/>
              <a:t>T</a:t>
            </a:r>
            <a:r>
              <a:rPr lang="en-US" sz="2600" dirty="0" err="1" smtClean="0"/>
              <a:t>otal</a:t>
            </a:r>
            <a:r>
              <a:rPr lang="en-US" sz="2600" dirty="0" smtClean="0"/>
              <a:t> </a:t>
            </a:r>
            <a:r>
              <a:rPr lang="bn-BD" sz="2600" dirty="0" smtClean="0"/>
              <a:t>F</a:t>
            </a:r>
            <a:r>
              <a:rPr lang="en-US" sz="2600" dirty="0" err="1" smtClean="0"/>
              <a:t>ollower</a:t>
            </a:r>
            <a:r>
              <a:rPr lang="bn-BD" sz="2600" dirty="0" smtClean="0"/>
              <a:t> = 60</a:t>
            </a:r>
          </a:p>
          <a:p>
            <a:pPr>
              <a:buNone/>
            </a:pPr>
            <a:endParaRPr lang="bn-BD" sz="2600" dirty="0" smtClean="0"/>
          </a:p>
          <a:p>
            <a:pPr>
              <a:buNone/>
            </a:pPr>
            <a:r>
              <a:rPr lang="en-US" sz="2600" dirty="0" smtClean="0"/>
              <a:t>P(</a:t>
            </a:r>
            <a:r>
              <a:rPr lang="en-US" sz="2600" dirty="0" err="1" smtClean="0"/>
              <a:t>Seatle</a:t>
            </a:r>
            <a:r>
              <a:rPr lang="en-US" sz="2600" dirty="0" smtClean="0"/>
              <a:t>|</a:t>
            </a:r>
            <a:r>
              <a:rPr lang="en-US" sz="2600" b="1" dirty="0" smtClean="0"/>
              <a:t>@</a:t>
            </a:r>
            <a:r>
              <a:rPr lang="en-US" sz="2600" b="1" dirty="0" err="1" smtClean="0"/>
              <a:t>mark_wahlberg</a:t>
            </a:r>
            <a:r>
              <a:rPr lang="en-US" sz="2600" dirty="0" smtClean="0"/>
              <a:t>)</a:t>
            </a:r>
            <a:r>
              <a:rPr lang="bn-BD" sz="2600" dirty="0" smtClean="0"/>
              <a:t> = 5/60 = 0.083333</a:t>
            </a:r>
          </a:p>
          <a:p>
            <a:pPr>
              <a:buNone/>
            </a:pPr>
            <a:r>
              <a:rPr lang="en-US" sz="2600" dirty="0" smtClean="0"/>
              <a:t>P</a:t>
            </a:r>
            <a:r>
              <a:rPr lang="bn-BD" sz="2600" dirty="0" smtClean="0"/>
              <a:t>(</a:t>
            </a:r>
            <a:r>
              <a:rPr lang="en-US" sz="2600" dirty="0" smtClean="0"/>
              <a:t>LA|</a:t>
            </a:r>
            <a:r>
              <a:rPr lang="en-US" sz="2600" b="1" dirty="0" smtClean="0"/>
              <a:t>@</a:t>
            </a:r>
            <a:r>
              <a:rPr lang="en-US" sz="2600" b="1" dirty="0" err="1" smtClean="0"/>
              <a:t>mark_wahlberg</a:t>
            </a:r>
            <a:r>
              <a:rPr lang="en-US" sz="2600" dirty="0" smtClean="0"/>
              <a:t>)</a:t>
            </a:r>
            <a:r>
              <a:rPr lang="bn-BD" sz="2600" dirty="0" smtClean="0"/>
              <a:t> = 16/60 = 0.26667</a:t>
            </a:r>
          </a:p>
          <a:p>
            <a:pPr>
              <a:buNone/>
            </a:pPr>
            <a:r>
              <a:rPr lang="en-US" sz="2600" dirty="0" smtClean="0"/>
              <a:t>P</a:t>
            </a:r>
            <a:r>
              <a:rPr lang="bn-BD" sz="2600" dirty="0" smtClean="0"/>
              <a:t>(</a:t>
            </a:r>
            <a:r>
              <a:rPr lang="en-US" sz="2600" dirty="0" smtClean="0"/>
              <a:t>LakeWood|</a:t>
            </a:r>
            <a:r>
              <a:rPr lang="en-US" sz="2600" b="1" dirty="0" smtClean="0"/>
              <a:t>@</a:t>
            </a:r>
            <a:r>
              <a:rPr lang="en-US" sz="2600" b="1" dirty="0" err="1" smtClean="0"/>
              <a:t>mark_wahlberg</a:t>
            </a:r>
            <a:r>
              <a:rPr lang="en-US" sz="2600" dirty="0" smtClean="0"/>
              <a:t>)</a:t>
            </a:r>
            <a:r>
              <a:rPr lang="bn-BD" sz="2600" dirty="0" smtClean="0"/>
              <a:t> = 11/60 = 0.18333</a:t>
            </a:r>
          </a:p>
          <a:p>
            <a:pPr>
              <a:buNone/>
            </a:pPr>
            <a:r>
              <a:rPr lang="bn-BD" sz="2600" dirty="0" smtClean="0"/>
              <a:t>.</a:t>
            </a:r>
          </a:p>
          <a:p>
            <a:pPr>
              <a:buNone/>
            </a:pPr>
            <a:r>
              <a:rPr lang="bn-BD" sz="2600" dirty="0" smtClean="0"/>
              <a:t>.</a:t>
            </a:r>
          </a:p>
          <a:p>
            <a:pPr>
              <a:buNone/>
            </a:pPr>
            <a:r>
              <a:rPr lang="bn-BD" sz="2600" dirty="0" smtClean="0"/>
              <a:t>.</a:t>
            </a:r>
          </a:p>
          <a:p>
            <a:pPr>
              <a:buNone/>
            </a:pPr>
            <a:r>
              <a:rPr lang="en-US" sz="2600" dirty="0" smtClean="0"/>
              <a:t>P</a:t>
            </a:r>
            <a:r>
              <a:rPr lang="bn-BD" sz="2600" dirty="0" smtClean="0"/>
              <a:t>(Texas</a:t>
            </a:r>
            <a:r>
              <a:rPr lang="en-US" sz="2600" dirty="0" smtClean="0"/>
              <a:t>|</a:t>
            </a:r>
            <a:r>
              <a:rPr lang="en-US" sz="2600" b="1" dirty="0" smtClean="0"/>
              <a:t>@</a:t>
            </a:r>
            <a:r>
              <a:rPr lang="en-US" sz="2600" b="1" dirty="0" err="1" smtClean="0"/>
              <a:t>mark_wahlberg</a:t>
            </a:r>
            <a:r>
              <a:rPr lang="en-US" sz="2600" dirty="0" smtClean="0"/>
              <a:t>)</a:t>
            </a:r>
            <a:r>
              <a:rPr lang="bn-BD" sz="2600" dirty="0" smtClean="0"/>
              <a:t> = 3/60 = 0.05</a:t>
            </a:r>
          </a:p>
        </p:txBody>
      </p:sp>
      <p:sp>
        <p:nvSpPr>
          <p:cNvPr id="4" name="Rectangle 3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34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Calculation of Combined Probability of a User's Location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Taking alpha weight from P1(PDM + RPDM) and (1 - alpha) weight from P2(</a:t>
            </a:r>
            <a:r>
              <a:rPr lang="en-US" dirty="0" err="1" smtClean="0"/>
              <a:t>Followerlocation</a:t>
            </a:r>
            <a:r>
              <a:rPr lang="en-US" dirty="0" smtClean="0"/>
              <a:t> List) in the combination, we calculate the final probability.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39000" y="56388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35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Calculation of combined probability of a user’s location: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P(city </a:t>
            </a:r>
            <a:r>
              <a:rPr lang="en-US" sz="2800" dirty="0" smtClean="0"/>
              <a:t>c | user) =  </a:t>
            </a:r>
            <a:r>
              <a:rPr lang="bn-BD" sz="2800" dirty="0" smtClean="0"/>
              <a:t>(alpha)</a:t>
            </a:r>
            <a:r>
              <a:rPr lang="en-US" sz="2800" dirty="0" smtClean="0"/>
              <a:t>* </a:t>
            </a:r>
            <a:r>
              <a:rPr lang="en-US" sz="2800" dirty="0"/>
              <a:t>P1(city c) </a:t>
            </a:r>
            <a:r>
              <a:rPr lang="en-US" sz="2800" dirty="0" smtClean="0"/>
              <a:t>+  </a:t>
            </a:r>
            <a:r>
              <a:rPr lang="bn-BD" sz="2800" dirty="0" smtClean="0"/>
              <a:t>(1-alpha)</a:t>
            </a:r>
            <a:r>
              <a:rPr lang="en-US" sz="2800" dirty="0" smtClean="0"/>
              <a:t>* </a:t>
            </a:r>
            <a:r>
              <a:rPr lang="en-US" sz="2800" dirty="0"/>
              <a:t>P2(city c)</a:t>
            </a:r>
          </a:p>
          <a:p>
            <a:endParaRPr lang="en-US" dirty="0" smtClean="0"/>
          </a:p>
          <a:p>
            <a:r>
              <a:rPr lang="en-US" dirty="0" smtClean="0"/>
              <a:t>We took </a:t>
            </a:r>
            <a:r>
              <a:rPr lang="bn-BD" dirty="0" smtClean="0"/>
              <a:t>alpha</a:t>
            </a:r>
            <a:r>
              <a:rPr lang="en-US" dirty="0" smtClean="0"/>
              <a:t> </a:t>
            </a:r>
            <a:r>
              <a:rPr lang="en-US" dirty="0"/>
              <a:t>weight from </a:t>
            </a:r>
            <a:r>
              <a:rPr lang="en-US" dirty="0" smtClean="0"/>
              <a:t>P1(PDM+RPDM) </a:t>
            </a:r>
            <a:r>
              <a:rPr lang="en-US" dirty="0"/>
              <a:t>and </a:t>
            </a:r>
            <a:r>
              <a:rPr lang="bn-BD" dirty="0" smtClean="0"/>
              <a:t>(1-alpha)</a:t>
            </a:r>
            <a:r>
              <a:rPr lang="en-US" dirty="0" smtClean="0"/>
              <a:t> </a:t>
            </a:r>
            <a:r>
              <a:rPr lang="en-US" dirty="0"/>
              <a:t>weight from </a:t>
            </a:r>
            <a:r>
              <a:rPr lang="en-US" dirty="0" smtClean="0"/>
              <a:t>p2(Follower location List) </a:t>
            </a:r>
            <a:r>
              <a:rPr lang="en-US" dirty="0"/>
              <a:t>in the combination.</a:t>
            </a:r>
          </a:p>
          <a:p>
            <a:pPr>
              <a:buNone/>
            </a:pPr>
            <a:r>
              <a:rPr lang="en-US" dirty="0" smtClean="0"/>
              <a:t>A</a:t>
            </a:r>
            <a:r>
              <a:rPr lang="bn-BD" dirty="0" smtClean="0"/>
              <a:t>lpha = 20%, 30%, 50%, 70%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36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An intensive process of knowledge mining in which a user interacts with a document (contains of text or words).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4038600"/>
            <a:ext cx="9906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Textual Data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1371600" y="4419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057400" y="3581400"/>
            <a:ext cx="1828800" cy="167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Processing (Information retrieval/ Information Extraction)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86200" y="4495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72000" y="3962400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Intermediate Data Collection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27" idx="1"/>
          </p:cNvCxnSpPr>
          <p:nvPr/>
        </p:nvCxnSpPr>
        <p:spPr>
          <a:xfrm flipV="1">
            <a:off x="6172200" y="39624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781800" y="3505200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Knowledge Discovery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543800" y="4419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781800" y="5029200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Visualization or Presentation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286000" y="6096000"/>
            <a:ext cx="480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rbel" pitchFamily="34" charset="0"/>
              </a:rPr>
              <a:t>Figure </a:t>
            </a:r>
            <a:r>
              <a:rPr lang="en-US" sz="2400" dirty="0" smtClean="0">
                <a:latin typeface="Corbel" pitchFamily="34" charset="0"/>
              </a:rPr>
              <a:t>1: Text Mining Process Flow</a:t>
            </a:r>
            <a:endParaRPr lang="en-US" sz="2400" dirty="0">
              <a:latin typeface="Corbe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924800" y="62484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3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Calculation of Combined Probability of a User's Location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90800" y="1676400"/>
          <a:ext cx="3581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694"/>
                <a:gridCol w="2106706"/>
              </a:tblGrid>
              <a:tr h="3463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Miami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  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0.5175</a:t>
                      </a:r>
                      <a:endParaRPr lang="en-US" dirty="0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r>
                        <a:rPr lang="en-US" dirty="0" smtClean="0"/>
                        <a:t>Seatle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  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0.4384</a:t>
                      </a:r>
                      <a:endParaRPr lang="en-US" dirty="0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  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0.4123</a:t>
                      </a:r>
                      <a:endParaRPr lang="en-US" dirty="0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Brooklyn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  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0.3987</a:t>
                      </a:r>
                      <a:endParaRPr lang="en-US" dirty="0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LakeWood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  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0.3245</a:t>
                      </a:r>
                      <a:endParaRPr lang="en-US" dirty="0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LasVegas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  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0.2765</a:t>
                      </a:r>
                      <a:endParaRPr lang="en-US" dirty="0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Miami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    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0.2345</a:t>
                      </a:r>
                      <a:endParaRPr lang="en-US" dirty="0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r>
                        <a:rPr lang="bn-BD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r>
                        <a:rPr lang="bn-BD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r>
                        <a:rPr lang="bn-BD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37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Experimental Result(1/5)</a:t>
            </a:r>
            <a:endParaRPr lang="en-US" dirty="0"/>
          </a:p>
        </p:txBody>
      </p:sp>
      <p:pic>
        <p:nvPicPr>
          <p:cNvPr id="5122" name="Picture 2" descr="C:\Users\Nitish_Ranjan\Desktop\alpha\New folder\alpha3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7421186" cy="54102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38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Result(2/5)</a:t>
            </a:r>
            <a:endParaRPr lang="en-US" dirty="0"/>
          </a:p>
        </p:txBody>
      </p:sp>
      <p:pic>
        <p:nvPicPr>
          <p:cNvPr id="6146" name="Picture 2" descr="C:\Users\Nitish_Ranjan\Desktop\alpha\New folder\alpha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6934200" cy="478012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39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Result(3/5)</a:t>
            </a:r>
            <a:endParaRPr lang="en-US" dirty="0"/>
          </a:p>
        </p:txBody>
      </p:sp>
      <p:pic>
        <p:nvPicPr>
          <p:cNvPr id="7170" name="Picture 2" descr="C:\Users\Nitish_Ranjan\Desktop\alpha\New folder\alpha6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71600"/>
            <a:ext cx="7209014" cy="46482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40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Result(4/5)</a:t>
            </a:r>
            <a:endParaRPr lang="en-US" dirty="0"/>
          </a:p>
        </p:txBody>
      </p:sp>
      <p:pic>
        <p:nvPicPr>
          <p:cNvPr id="8194" name="Picture 2" descr="C:\Users\Nitish_Ranjan\Desktop\alpha\New folder\alpha7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47800"/>
            <a:ext cx="6934200" cy="4804323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41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Result(5/5)</a:t>
            </a:r>
            <a:endParaRPr lang="en-US" dirty="0"/>
          </a:p>
        </p:txBody>
      </p:sp>
      <p:pic>
        <p:nvPicPr>
          <p:cNvPr id="9218" name="Picture 2" descr="C:\Users\Nitish_Ranjan\Desktop\alpha\New folder\alpha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7253252" cy="4572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42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Scopes of </a:t>
            </a:r>
            <a:br>
              <a:rPr lang="en-US" dirty="0" smtClean="0"/>
            </a:br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common terms such as ‘how’, ‘is’, ‘are’ etc. which will reduce processing time and database size.</a:t>
            </a:r>
          </a:p>
          <a:p>
            <a:r>
              <a:rPr lang="en-US" dirty="0" smtClean="0"/>
              <a:t>Find a user’s nearby followers. It will help to estimate her location more accurately.</a:t>
            </a:r>
          </a:p>
          <a:p>
            <a:r>
              <a:rPr lang="en-US" dirty="0" smtClean="0"/>
              <a:t>Propose a model to handle multiple languages.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43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[1] Z. Cheng, J. </a:t>
            </a:r>
            <a:r>
              <a:rPr lang="en-US" sz="2400" dirty="0" err="1" smtClean="0"/>
              <a:t>Caverlee</a:t>
            </a:r>
            <a:r>
              <a:rPr lang="en-US" sz="2400" dirty="0" smtClean="0"/>
              <a:t>, K. Lee, and D. Z. Sui, \You are tweet where you are," ICWSM, vol. 2011, pp. 81{8}</a:t>
            </a:r>
          </a:p>
          <a:p>
            <a:pPr>
              <a:buNone/>
            </a:pPr>
            <a:r>
              <a:rPr lang="en-US" sz="2400" dirty="0" smtClean="0"/>
              <a:t>[2] S. Chandra, L. Khan and F.B </a:t>
            </a:r>
            <a:r>
              <a:rPr lang="en-US" sz="2400" dirty="0" err="1" smtClean="0"/>
              <a:t>Muhaya</a:t>
            </a:r>
            <a:r>
              <a:rPr lang="en-US" sz="2400" dirty="0" smtClean="0"/>
              <a:t>, “Estimating </a:t>
            </a:r>
            <a:r>
              <a:rPr lang="en-US" sz="2400" dirty="0" err="1" smtClean="0"/>
              <a:t>twiiter</a:t>
            </a:r>
            <a:r>
              <a:rPr lang="en-US" sz="2400" dirty="0" smtClean="0"/>
              <a:t> user location using social </a:t>
            </a:r>
            <a:r>
              <a:rPr lang="en-US" sz="2400" dirty="0" err="1" smtClean="0"/>
              <a:t>intereactions</a:t>
            </a:r>
            <a:r>
              <a:rPr lang="en-US" sz="2400" dirty="0" smtClean="0"/>
              <a:t>-a-content based approach,” IEEE third international conference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44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Social Media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The process of representing, analyzing, and extracting interesting patterns from social media data.</a:t>
            </a:r>
            <a:endParaRPr lang="en-US" dirty="0"/>
          </a:p>
        </p:txBody>
      </p:sp>
      <p:pic>
        <p:nvPicPr>
          <p:cNvPr id="3074" name="Picture 2" descr="C:\Users\Nitish_Ranjan\Desktop\Presenataion me\Presenataion image\SMMF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743200"/>
            <a:ext cx="5867400" cy="3564309"/>
          </a:xfrm>
          <a:prstGeom prst="rect">
            <a:avLst/>
          </a:prstGeom>
          <a:noFill/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28800" y="6172200"/>
            <a:ext cx="5943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rbel" pitchFamily="34" charset="0"/>
              </a:rPr>
              <a:t>Figure </a:t>
            </a:r>
            <a:r>
              <a:rPr lang="en-US" sz="2400" dirty="0" smtClean="0">
                <a:latin typeface="Corbel" pitchFamily="34" charset="0"/>
              </a:rPr>
              <a:t>2</a:t>
            </a:r>
            <a:r>
              <a:rPr lang="en-US" sz="2400" dirty="0" smtClean="0">
                <a:latin typeface="Corbel" pitchFamily="34" charset="0"/>
              </a:rPr>
              <a:t>: </a:t>
            </a:r>
            <a:r>
              <a:rPr lang="en-US" sz="2400" dirty="0" smtClean="0">
                <a:latin typeface="Corbel" pitchFamily="34" charset="0"/>
              </a:rPr>
              <a:t>Dimension of Social Media Mining</a:t>
            </a:r>
            <a:endParaRPr lang="en-US" sz="2400" dirty="0">
              <a:latin typeface="Corbe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48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4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Researchers proposed many approaches to estimate geo-location of </a:t>
            </a:r>
            <a:r>
              <a:rPr lang="en-US" dirty="0" err="1" smtClean="0"/>
              <a:t>microblogging</a:t>
            </a:r>
            <a:r>
              <a:rPr lang="en-US" dirty="0" smtClean="0"/>
              <a:t> site users.</a:t>
            </a:r>
          </a:p>
          <a:p>
            <a:pPr lvl="1" algn="just"/>
            <a:r>
              <a:rPr lang="en-US" dirty="0" smtClean="0"/>
              <a:t>Z. Cheng et al. [1] </a:t>
            </a:r>
          </a:p>
          <a:p>
            <a:pPr lvl="2" algn="just"/>
            <a:r>
              <a:rPr lang="en-US" dirty="0" smtClean="0"/>
              <a:t>Use Tweet for estimation of location</a:t>
            </a:r>
          </a:p>
          <a:p>
            <a:pPr lvl="1" algn="just"/>
            <a:r>
              <a:rPr lang="en-US" dirty="0" smtClean="0"/>
              <a:t>C. Chandra et al. [2] </a:t>
            </a:r>
          </a:p>
          <a:p>
            <a:pPr lvl="2" algn="just"/>
            <a:r>
              <a:rPr lang="en-US" dirty="0" smtClean="0"/>
              <a:t>Use Tweet and reply Tweets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5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rapid growth of social media over the last decade, individuals produce data at a revolutionary rate by sharing an interacting social media.</a:t>
            </a:r>
          </a:p>
          <a:p>
            <a:pPr lvl="1"/>
            <a:r>
              <a:rPr lang="en-US" dirty="0" smtClean="0"/>
              <a:t>Finding location of these users is an interesting topic to research.</a:t>
            </a:r>
          </a:p>
        </p:txBody>
      </p:sp>
      <p:sp>
        <p:nvSpPr>
          <p:cNvPr id="4" name="Rectangle 3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6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Motivation(2\3)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Detection of fake account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C:\Users\Nitish\Desktop\Slide Image\fake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286000"/>
            <a:ext cx="3810000" cy="390292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7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Motivation(3\3)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Better recommendation of advertisements </a:t>
            </a:r>
          </a:p>
          <a:p>
            <a:endParaRPr lang="en-US" dirty="0" smtClean="0">
              <a:latin typeface="Corbel" pitchFamily="34" charset="0"/>
            </a:endParaRPr>
          </a:p>
          <a:p>
            <a:pPr>
              <a:buNone/>
            </a:pPr>
            <a:endParaRPr lang="en-US" dirty="0">
              <a:latin typeface="Corbel" pitchFamily="34" charset="0"/>
            </a:endParaRPr>
          </a:p>
        </p:txBody>
      </p:sp>
      <p:pic>
        <p:nvPicPr>
          <p:cNvPr id="1026" name="Picture 2" descr="C:\Users\Nitish_Ranjan\Desktop\Presenataion image\twitter-social-media-advertisemen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362200"/>
            <a:ext cx="6858000" cy="3124200"/>
          </a:xfrm>
          <a:prstGeom prst="rect">
            <a:avLst/>
          </a:prstGeom>
          <a:noFill/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447800" y="6019800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rbel" pitchFamily="34" charset="0"/>
              </a:rPr>
              <a:t>Figure </a:t>
            </a:r>
            <a:r>
              <a:rPr lang="en-US" sz="2400" dirty="0" smtClean="0">
                <a:latin typeface="Corbel" pitchFamily="34" charset="0"/>
              </a:rPr>
              <a:t>3: </a:t>
            </a:r>
            <a:r>
              <a:rPr lang="en-US" sz="2400" dirty="0" smtClean="0">
                <a:latin typeface="Corbel" pitchFamily="34" charset="0"/>
              </a:rPr>
              <a:t>Advertisement suggestion on Twitter</a:t>
            </a:r>
            <a:endParaRPr lang="en-US" sz="2400" dirty="0">
              <a:latin typeface="Corbe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67600" y="57150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8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1677</Words>
  <Application>Microsoft Office PowerPoint</Application>
  <PresentationFormat>On-screen Show (4:3)</PresentationFormat>
  <Paragraphs>551</Paragraphs>
  <Slides>47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Estimating Geo-Location of Social Media Users based on Public Content</vt:lpstr>
      <vt:lpstr>Overview</vt:lpstr>
      <vt:lpstr>Introduction</vt:lpstr>
      <vt:lpstr>Text Mining</vt:lpstr>
      <vt:lpstr>Social Media Mining</vt:lpstr>
      <vt:lpstr>Related Works</vt:lpstr>
      <vt:lpstr>Motivation(1/3)</vt:lpstr>
      <vt:lpstr>Motivation(2\3)</vt:lpstr>
      <vt:lpstr>Motivation(3\3)</vt:lpstr>
      <vt:lpstr>Objective</vt:lpstr>
      <vt:lpstr>Contribution</vt:lpstr>
      <vt:lpstr>Overview of Working Procedure</vt:lpstr>
      <vt:lpstr>Our Basic Idea for Improving Estimated Location</vt:lpstr>
      <vt:lpstr>Data Set</vt:lpstr>
      <vt:lpstr>Data Set Collection</vt:lpstr>
      <vt:lpstr>Data Set Collection</vt:lpstr>
      <vt:lpstr>Data Set Collection</vt:lpstr>
      <vt:lpstr>Data Collection</vt:lpstr>
      <vt:lpstr>Data Set Collection</vt:lpstr>
      <vt:lpstr>Pseducode for Calculating Probability Distribution using RPDM </vt:lpstr>
      <vt:lpstr>Pseducode for Calculating Probability Distribution using RPDM  </vt:lpstr>
      <vt:lpstr>Probability Distribution Matrix </vt:lpstr>
      <vt:lpstr>Experiment</vt:lpstr>
      <vt:lpstr>Equation 3</vt:lpstr>
      <vt:lpstr> Frequencies of Terms of Tweet</vt:lpstr>
      <vt:lpstr>Frequencies of Terms along with Cities</vt:lpstr>
      <vt:lpstr>Calculating Frequencies of Terms of  Reply Tweets</vt:lpstr>
      <vt:lpstr>Frequencies of Reply Comment Terms alongside with Cities</vt:lpstr>
      <vt:lpstr>Calculation of probability of a user’s location using tweet and reply tweet:</vt:lpstr>
      <vt:lpstr>Continue…</vt:lpstr>
      <vt:lpstr>P[w]</vt:lpstr>
      <vt:lpstr>P(city-a|user)</vt:lpstr>
      <vt:lpstr>Pseudocode for evaluating the Location Estimation given in Algorithm 3 </vt:lpstr>
      <vt:lpstr>Calculation of probability of a user’s location using his follower’s information:</vt:lpstr>
      <vt:lpstr>Users Followers Location Information</vt:lpstr>
      <vt:lpstr>Frequency of Cities</vt:lpstr>
      <vt:lpstr>Calculation of P(u_city_i)</vt:lpstr>
      <vt:lpstr>Calculation of Combined Probability of a User's Location </vt:lpstr>
      <vt:lpstr> Calculation of combined probability of a user’s location: </vt:lpstr>
      <vt:lpstr>Calculation of Combined Probability of a User's Location </vt:lpstr>
      <vt:lpstr>Experimental Result(1/5)</vt:lpstr>
      <vt:lpstr>Experimental Result(2/5)</vt:lpstr>
      <vt:lpstr>Experimental Result(3/5)</vt:lpstr>
      <vt:lpstr>Experimental Result(4/5)</vt:lpstr>
      <vt:lpstr>Experimental Result(5/5)</vt:lpstr>
      <vt:lpstr>Scopes of  Future Work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Nitish</dc:creator>
  <cp:lastModifiedBy>Nitish</cp:lastModifiedBy>
  <cp:revision>139</cp:revision>
  <dcterms:created xsi:type="dcterms:W3CDTF">2016-02-10T03:15:50Z</dcterms:created>
  <dcterms:modified xsi:type="dcterms:W3CDTF">2016-03-14T09:37:42Z</dcterms:modified>
</cp:coreProperties>
</file>