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1"/>
  </p:notesMasterIdLst>
  <p:sldIdLst>
    <p:sldId id="264" r:id="rId2"/>
    <p:sldId id="257" r:id="rId3"/>
    <p:sldId id="258" r:id="rId4"/>
    <p:sldId id="260" r:id="rId5"/>
    <p:sldId id="261" r:id="rId6"/>
    <p:sldId id="262" r:id="rId7"/>
    <p:sldId id="263" r:id="rId8"/>
    <p:sldId id="265"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3" autoAdjust="0"/>
    <p:restoredTop sz="94660"/>
  </p:normalViewPr>
  <p:slideViewPr>
    <p:cSldViewPr snapToGrid="0">
      <p:cViewPr varScale="1">
        <p:scale>
          <a:sx n="85" d="100"/>
          <a:sy n="85" d="100"/>
        </p:scale>
        <p:origin x="45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071377-DAA8-497F-A6B8-55B00E620280}" type="datetimeFigureOut">
              <a:rPr lang="en-IN" smtClean="0"/>
              <a:t>19-05-2022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1888CF-9C53-48C3-B7CA-C0BC392B9043}" type="slidenum">
              <a:rPr lang="en-IN" smtClean="0"/>
              <a:t>‹#›</a:t>
            </a:fld>
            <a:endParaRPr lang="en-IN"/>
          </a:p>
        </p:txBody>
      </p:sp>
    </p:spTree>
    <p:extLst>
      <p:ext uri="{BB962C8B-B14F-4D97-AF65-F5344CB8AC3E}">
        <p14:creationId xmlns:p14="http://schemas.microsoft.com/office/powerpoint/2010/main" val="3506699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Shape 3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 name="Shape 3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6312184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2CA9C32F-742D-4607-8003-47B5ADBF6CB9}" type="datetimeFigureOut">
              <a:rPr lang="en-IN" smtClean="0"/>
              <a:t>19-05-2022</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65466FD3-6F98-4331-B0FE-EB00A9F0B8E8}"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34074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A9C32F-742D-4607-8003-47B5ADBF6CB9}" type="datetimeFigureOut">
              <a:rPr lang="en-IN" smtClean="0"/>
              <a:t>19-05-2022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466FD3-6F98-4331-B0FE-EB00A9F0B8E8}" type="slidenum">
              <a:rPr lang="en-IN" smtClean="0"/>
              <a:t>‹#›</a:t>
            </a:fld>
            <a:endParaRPr lang="en-IN"/>
          </a:p>
        </p:txBody>
      </p:sp>
    </p:spTree>
    <p:extLst>
      <p:ext uri="{BB962C8B-B14F-4D97-AF65-F5344CB8AC3E}">
        <p14:creationId xmlns:p14="http://schemas.microsoft.com/office/powerpoint/2010/main" val="1382614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A9C32F-742D-4607-8003-47B5ADBF6CB9}" type="datetimeFigureOut">
              <a:rPr lang="en-IN" smtClean="0"/>
              <a:t>19-05-2022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466FD3-6F98-4331-B0FE-EB00A9F0B8E8}"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004417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A9C32F-742D-4607-8003-47B5ADBF6CB9}" type="datetimeFigureOut">
              <a:rPr lang="en-IN" smtClean="0"/>
              <a:t>19-05-2022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466FD3-6F98-4331-B0FE-EB00A9F0B8E8}"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81965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A9C32F-742D-4607-8003-47B5ADBF6CB9}" type="datetimeFigureOut">
              <a:rPr lang="en-IN" smtClean="0"/>
              <a:t>19-05-2022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466FD3-6F98-4331-B0FE-EB00A9F0B8E8}" type="slidenum">
              <a:rPr lang="en-IN" smtClean="0"/>
              <a:t>‹#›</a:t>
            </a:fld>
            <a:endParaRPr lang="en-IN"/>
          </a:p>
        </p:txBody>
      </p:sp>
    </p:spTree>
    <p:extLst>
      <p:ext uri="{BB962C8B-B14F-4D97-AF65-F5344CB8AC3E}">
        <p14:creationId xmlns:p14="http://schemas.microsoft.com/office/powerpoint/2010/main" val="3725480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A9C32F-742D-4607-8003-47B5ADBF6CB9}" type="datetimeFigureOut">
              <a:rPr lang="en-IN" smtClean="0"/>
              <a:t>19-05-2022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466FD3-6F98-4331-B0FE-EB00A9F0B8E8}"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589519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A9C32F-742D-4607-8003-47B5ADBF6CB9}" type="datetimeFigureOut">
              <a:rPr lang="en-IN" smtClean="0"/>
              <a:t>19-05-2022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466FD3-6F98-4331-B0FE-EB00A9F0B8E8}"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135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A9C32F-742D-4607-8003-47B5ADBF6CB9}" type="datetimeFigureOut">
              <a:rPr lang="en-IN" smtClean="0"/>
              <a:t>19-05-2022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466FD3-6F98-4331-B0FE-EB00A9F0B8E8}"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77013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A9C32F-742D-4607-8003-47B5ADBF6CB9}" type="datetimeFigureOut">
              <a:rPr lang="en-IN" smtClean="0"/>
              <a:t>19-05-2022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466FD3-6F98-4331-B0FE-EB00A9F0B8E8}"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081125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slide" type="title">
  <p:cSld name="1_Title slide">
    <p:spTree>
      <p:nvGrpSpPr>
        <p:cNvPr id="1" name="Shape 12"/>
        <p:cNvGrpSpPr/>
        <p:nvPr/>
      </p:nvGrpSpPr>
      <p:grpSpPr>
        <a:xfrm>
          <a:off x="0" y="0"/>
          <a:ext cx="0" cy="0"/>
          <a:chOff x="0" y="0"/>
          <a:chExt cx="0" cy="0"/>
        </a:xfrm>
      </p:grpSpPr>
    </p:spTree>
    <p:extLst>
      <p:ext uri="{BB962C8B-B14F-4D97-AF65-F5344CB8AC3E}">
        <p14:creationId xmlns:p14="http://schemas.microsoft.com/office/powerpoint/2010/main" val="2096863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A9C32F-742D-4607-8003-47B5ADBF6CB9}" type="datetimeFigureOut">
              <a:rPr lang="en-IN" smtClean="0"/>
              <a:t>19-05-2022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466FD3-6F98-4331-B0FE-EB00A9F0B8E8}" type="slidenum">
              <a:rPr lang="en-IN" smtClean="0"/>
              <a:t>‹#›</a:t>
            </a:fld>
            <a:endParaRPr lang="en-IN"/>
          </a:p>
        </p:txBody>
      </p:sp>
    </p:spTree>
    <p:extLst>
      <p:ext uri="{BB962C8B-B14F-4D97-AF65-F5344CB8AC3E}">
        <p14:creationId xmlns:p14="http://schemas.microsoft.com/office/powerpoint/2010/main" val="679879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A9C32F-742D-4607-8003-47B5ADBF6CB9}" type="datetimeFigureOut">
              <a:rPr lang="en-IN" smtClean="0"/>
              <a:t>19-05-2022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466FD3-6F98-4331-B0FE-EB00A9F0B8E8}"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53038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A9C32F-742D-4607-8003-47B5ADBF6CB9}" type="datetimeFigureOut">
              <a:rPr lang="en-IN" smtClean="0"/>
              <a:t>19-05-2022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466FD3-6F98-4331-B0FE-EB00A9F0B8E8}" type="slidenum">
              <a:rPr lang="en-IN" smtClean="0"/>
              <a:t>‹#›</a:t>
            </a:fld>
            <a:endParaRPr lang="en-IN"/>
          </a:p>
        </p:txBody>
      </p:sp>
    </p:spTree>
    <p:extLst>
      <p:ext uri="{BB962C8B-B14F-4D97-AF65-F5344CB8AC3E}">
        <p14:creationId xmlns:p14="http://schemas.microsoft.com/office/powerpoint/2010/main" val="3182523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A9C32F-742D-4607-8003-47B5ADBF6CB9}" type="datetimeFigureOut">
              <a:rPr lang="en-IN" smtClean="0"/>
              <a:t>19-05-2022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5466FD3-6F98-4331-B0FE-EB00A9F0B8E8}"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58329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A9C32F-742D-4607-8003-47B5ADBF6CB9}" type="datetimeFigureOut">
              <a:rPr lang="en-IN" smtClean="0"/>
              <a:t>19-05-2022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5466FD3-6F98-4331-B0FE-EB00A9F0B8E8}"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47272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A9C32F-742D-4607-8003-47B5ADBF6CB9}" type="datetimeFigureOut">
              <a:rPr lang="en-IN" smtClean="0"/>
              <a:t>19-05-2022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5466FD3-6F98-4331-B0FE-EB00A9F0B8E8}" type="slidenum">
              <a:rPr lang="en-IN" smtClean="0"/>
              <a:t>‹#›</a:t>
            </a:fld>
            <a:endParaRPr lang="en-IN"/>
          </a:p>
        </p:txBody>
      </p:sp>
    </p:spTree>
    <p:extLst>
      <p:ext uri="{BB962C8B-B14F-4D97-AF65-F5344CB8AC3E}">
        <p14:creationId xmlns:p14="http://schemas.microsoft.com/office/powerpoint/2010/main" val="2154909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A9C32F-742D-4607-8003-47B5ADBF6CB9}" type="datetimeFigureOut">
              <a:rPr lang="en-IN" smtClean="0"/>
              <a:t>19-05-2022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466FD3-6F98-4331-B0FE-EB00A9F0B8E8}"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30901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A9C32F-742D-4607-8003-47B5ADBF6CB9}" type="datetimeFigureOut">
              <a:rPr lang="en-IN" smtClean="0"/>
              <a:t>19-05-2022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466FD3-6F98-4331-B0FE-EB00A9F0B8E8}" type="slidenum">
              <a:rPr lang="en-IN" smtClean="0"/>
              <a:t>‹#›</a:t>
            </a:fld>
            <a:endParaRPr lang="en-IN"/>
          </a:p>
        </p:txBody>
      </p:sp>
    </p:spTree>
    <p:extLst>
      <p:ext uri="{BB962C8B-B14F-4D97-AF65-F5344CB8AC3E}">
        <p14:creationId xmlns:p14="http://schemas.microsoft.com/office/powerpoint/2010/main" val="3256760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CA9C32F-742D-4607-8003-47B5ADBF6CB9}" type="datetimeFigureOut">
              <a:rPr lang="en-IN" smtClean="0"/>
              <a:t>19-05-2022</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5466FD3-6F98-4331-B0FE-EB00A9F0B8E8}" type="slidenum">
              <a:rPr lang="en-IN" smtClean="0"/>
              <a:t>‹#›</a:t>
            </a:fld>
            <a:endParaRPr lang="en-IN"/>
          </a:p>
        </p:txBody>
      </p:sp>
    </p:spTree>
    <p:extLst>
      <p:ext uri="{BB962C8B-B14F-4D97-AF65-F5344CB8AC3E}">
        <p14:creationId xmlns:p14="http://schemas.microsoft.com/office/powerpoint/2010/main" val="282428392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github.com/fchollet/keras/blob/master/examples/addition_rnn.py"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40" name="Shape 40"/>
          <p:cNvSpPr txBox="1"/>
          <p:nvPr/>
        </p:nvSpPr>
        <p:spPr>
          <a:xfrm>
            <a:off x="168518" y="4209653"/>
            <a:ext cx="11854967" cy="1062435"/>
          </a:xfrm>
          <a:prstGeom prst="rect">
            <a:avLst/>
          </a:prstGeom>
          <a:noFill/>
          <a:ln>
            <a:noFill/>
          </a:ln>
        </p:spPr>
        <p:txBody>
          <a:bodyPr spcFirstLastPara="1" wrap="square" lIns="121900" tIns="121900" rIns="121900" bIns="121900" anchor="t" anchorCtr="0">
            <a:noAutofit/>
          </a:bodyPr>
          <a:lstStyle/>
          <a:p>
            <a:pPr algn="ctr"/>
            <a:r>
              <a:rPr lang="en-IN" sz="4800" b="1" i="0" u="sng" dirty="0">
                <a:solidFill>
                  <a:srgbClr val="FF0000"/>
                </a:solidFill>
                <a:effectLst/>
                <a:latin typeface="Lato" panose="020F0502020204030203" pitchFamily="34" charset="0"/>
              </a:rPr>
              <a:t>Neural Machine Translation</a:t>
            </a:r>
          </a:p>
        </p:txBody>
      </p:sp>
      <p:pic>
        <p:nvPicPr>
          <p:cNvPr id="4" name="Picture 3">
            <a:extLst>
              <a:ext uri="{FF2B5EF4-FFF2-40B4-BE49-F238E27FC236}">
                <a16:creationId xmlns:a16="http://schemas.microsoft.com/office/drawing/2014/main" id="{CCBCEF66-F62D-0245-BA81-E9F0ED9BA8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990" y="763479"/>
            <a:ext cx="10422386" cy="3373515"/>
          </a:xfrm>
          <a:prstGeom prst="rect">
            <a:avLst/>
          </a:prstGeom>
        </p:spPr>
      </p:pic>
      <p:sp>
        <p:nvSpPr>
          <p:cNvPr id="2" name="TextBox 1">
            <a:extLst>
              <a:ext uri="{FF2B5EF4-FFF2-40B4-BE49-F238E27FC236}">
                <a16:creationId xmlns:a16="http://schemas.microsoft.com/office/drawing/2014/main" id="{EB583CB5-876A-4D92-9C8D-570F7687867C}"/>
              </a:ext>
            </a:extLst>
          </p:cNvPr>
          <p:cNvSpPr txBox="1"/>
          <p:nvPr/>
        </p:nvSpPr>
        <p:spPr>
          <a:xfrm flipH="1">
            <a:off x="8543365" y="5029201"/>
            <a:ext cx="3180082" cy="1200329"/>
          </a:xfrm>
          <a:prstGeom prst="rect">
            <a:avLst/>
          </a:prstGeom>
          <a:noFill/>
        </p:spPr>
        <p:txBody>
          <a:bodyPr wrap="square" rtlCol="0">
            <a:spAutoFit/>
          </a:bodyPr>
          <a:lstStyle/>
          <a:p>
            <a:r>
              <a:rPr lang="en-US" dirty="0"/>
              <a:t>Submitted by:-</a:t>
            </a:r>
          </a:p>
          <a:p>
            <a:r>
              <a:rPr lang="en-US" dirty="0"/>
              <a:t>Nitish Kumar Jha(02151202819) Vivek Dubey (01951202819)</a:t>
            </a:r>
          </a:p>
          <a:p>
            <a:r>
              <a:rPr lang="en-US" dirty="0"/>
              <a:t>Shilpa Gautam(02551202818)</a:t>
            </a:r>
            <a:endParaRPr lang="en-IN" dirty="0"/>
          </a:p>
        </p:txBody>
      </p:sp>
    </p:spTree>
    <p:extLst>
      <p:ext uri="{BB962C8B-B14F-4D97-AF65-F5344CB8AC3E}">
        <p14:creationId xmlns:p14="http://schemas.microsoft.com/office/powerpoint/2010/main" val="2660454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7876E-C9B3-45B2-A135-D6ACF749B650}"/>
              </a:ext>
            </a:extLst>
          </p:cNvPr>
          <p:cNvSpPr>
            <a:spLocks noGrp="1"/>
          </p:cNvSpPr>
          <p:nvPr>
            <p:ph type="title"/>
          </p:nvPr>
        </p:nvSpPr>
        <p:spPr/>
        <p:txBody>
          <a:bodyPr/>
          <a:lstStyle/>
          <a:p>
            <a:r>
              <a:rPr lang="en-US" b="1" u="sng" dirty="0">
                <a:solidFill>
                  <a:srgbClr val="FF0000"/>
                </a:solidFill>
                <a:latin typeface="+mn-lt"/>
              </a:rPr>
              <a:t>Introduction</a:t>
            </a:r>
            <a:endParaRPr lang="en-IN" b="1" u="sng" dirty="0">
              <a:solidFill>
                <a:srgbClr val="FF0000"/>
              </a:solidFill>
              <a:latin typeface="+mn-lt"/>
            </a:endParaRPr>
          </a:p>
        </p:txBody>
      </p:sp>
      <p:sp>
        <p:nvSpPr>
          <p:cNvPr id="7" name="Rectangle 4">
            <a:extLst>
              <a:ext uri="{FF2B5EF4-FFF2-40B4-BE49-F238E27FC236}">
                <a16:creationId xmlns:a16="http://schemas.microsoft.com/office/drawing/2014/main" id="{4F28BE98-D8A7-4A58-814B-1C3669725155}"/>
              </a:ext>
            </a:extLst>
          </p:cNvPr>
          <p:cNvSpPr>
            <a:spLocks noGrp="1" noChangeArrowheads="1"/>
          </p:cNvSpPr>
          <p:nvPr>
            <p:ph idx="1"/>
          </p:nvPr>
        </p:nvSpPr>
        <p:spPr bwMode="auto">
          <a:xfrm>
            <a:off x="838200" y="1987025"/>
            <a:ext cx="11202312"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22222"/>
                </a:solidFill>
                <a:effectLst/>
                <a:latin typeface="+mn-lt"/>
              </a:rPr>
              <a:t>“If you talk to a man in a language he understands, that goes to his head. If you talk to him in his own language, that goes to his heart.” – Nelson Mandela.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22222"/>
                </a:solidFill>
                <a:effectLst/>
                <a:latin typeface="+mn-lt"/>
              </a:rPr>
              <a:t>The beauty of language transcends boundaries and cultures. Learning a language other than our mother tongue is a huge advantage. But the path to bilingualism, or multilingualism, can often be a long, never-ending one.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22222"/>
                </a:solidFill>
                <a:effectLst/>
                <a:latin typeface="+mn-lt"/>
              </a:rPr>
              <a:t>There are so many little nuances that we get lost in the sea of words. Things have, however, become so much easier with online translation services (I’m looking at you Google Translate!).</a:t>
            </a:r>
            <a:endParaRPr kumimoji="0" lang="en-US" altLang="en-US" sz="24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2687460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0B2BD-9C13-4AD2-B560-2318E24B365F}"/>
              </a:ext>
            </a:extLst>
          </p:cNvPr>
          <p:cNvSpPr>
            <a:spLocks noGrp="1"/>
          </p:cNvSpPr>
          <p:nvPr>
            <p:ph type="title"/>
          </p:nvPr>
        </p:nvSpPr>
        <p:spPr/>
        <p:txBody>
          <a:bodyPr/>
          <a:lstStyle/>
          <a:p>
            <a:r>
              <a:rPr lang="en-US" b="1" i="0" u="sng" dirty="0">
                <a:solidFill>
                  <a:srgbClr val="FF0000"/>
                </a:solidFill>
                <a:effectLst/>
                <a:latin typeface="Calibri" panose="020F0502020204030204" pitchFamily="34" charset="0"/>
                <a:cs typeface="Calibri" panose="020F0502020204030204" pitchFamily="34" charset="0"/>
              </a:rPr>
              <a:t>Machine Translation – A Brief History</a:t>
            </a:r>
            <a:endParaRPr lang="en-IN" b="1" u="sng" dirty="0">
              <a:solidFill>
                <a:srgbClr val="FF0000"/>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85D39E8B-A390-4479-9DFE-A673E7776C09}"/>
              </a:ext>
            </a:extLst>
          </p:cNvPr>
          <p:cNvSpPr>
            <a:spLocks noGrp="1"/>
          </p:cNvSpPr>
          <p:nvPr>
            <p:ph idx="1"/>
          </p:nvPr>
        </p:nvSpPr>
        <p:spPr/>
        <p:txBody>
          <a:bodyPr>
            <a:normAutofit fontScale="92500" lnSpcReduction="20000"/>
          </a:bodyPr>
          <a:lstStyle/>
          <a:p>
            <a:pPr algn="l"/>
            <a:r>
              <a:rPr lang="en-US" b="0" i="0" dirty="0">
                <a:solidFill>
                  <a:srgbClr val="222222"/>
                </a:solidFill>
                <a:effectLst/>
                <a:latin typeface="Calibri" panose="020F0502020204030204" pitchFamily="34" charset="0"/>
                <a:cs typeface="Calibri" panose="020F0502020204030204" pitchFamily="34" charset="0"/>
              </a:rPr>
              <a:t>Most of us were introduced to machine translation when Google came up with the service. But the concept has been around since the middle of last century.</a:t>
            </a:r>
          </a:p>
          <a:p>
            <a:pPr algn="l"/>
            <a:r>
              <a:rPr lang="en-US" b="0" i="0" dirty="0">
                <a:solidFill>
                  <a:srgbClr val="222222"/>
                </a:solidFill>
                <a:effectLst/>
                <a:latin typeface="Calibri" panose="020F0502020204030204" pitchFamily="34" charset="0"/>
                <a:cs typeface="Calibri" panose="020F0502020204030204" pitchFamily="34" charset="0"/>
              </a:rPr>
              <a:t>Research work in Machine Translation (MT) started as early as 1950’s, primarily in the United States. These early systems relied on huge bilingual dictionaries, hand-coded rules, and universal principles underlying natural language.</a:t>
            </a:r>
          </a:p>
          <a:p>
            <a:pPr algn="l"/>
            <a:r>
              <a:rPr lang="en-US" b="0" i="0" dirty="0">
                <a:solidFill>
                  <a:srgbClr val="222222"/>
                </a:solidFill>
                <a:effectLst/>
                <a:latin typeface="Calibri" panose="020F0502020204030204" pitchFamily="34" charset="0"/>
                <a:cs typeface="Calibri" panose="020F0502020204030204" pitchFamily="34" charset="0"/>
              </a:rPr>
              <a:t>In 1954, IBM held a first ever public demonstration of a machine translation. The system had a pretty small vocabulary of only 250 words and it could translate only 49 hand-picked Russian sentences to English. The number seems minuscule now but the system is widely regarded as an important milestone in the progress of machine translation.</a:t>
            </a:r>
          </a:p>
        </p:txBody>
      </p:sp>
    </p:spTree>
    <p:extLst>
      <p:ext uri="{BB962C8B-B14F-4D97-AF65-F5344CB8AC3E}">
        <p14:creationId xmlns:p14="http://schemas.microsoft.com/office/powerpoint/2010/main" val="4173675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67335D-A94B-499C-BBF9-7862208DF428}"/>
              </a:ext>
            </a:extLst>
          </p:cNvPr>
          <p:cNvSpPr txBox="1"/>
          <p:nvPr/>
        </p:nvSpPr>
        <p:spPr>
          <a:xfrm>
            <a:off x="764380" y="578644"/>
            <a:ext cx="10751345" cy="5262979"/>
          </a:xfrm>
          <a:prstGeom prst="rect">
            <a:avLst/>
          </a:prstGeom>
          <a:noFill/>
        </p:spPr>
        <p:txBody>
          <a:bodyPr wrap="square" rtlCol="0">
            <a:spAutoFit/>
          </a:bodyPr>
          <a:lstStyle/>
          <a:p>
            <a:pPr algn="l"/>
            <a:r>
              <a:rPr lang="en-US" sz="2400" b="0" i="0" dirty="0">
                <a:solidFill>
                  <a:srgbClr val="222222"/>
                </a:solidFill>
                <a:effectLst/>
                <a:latin typeface="Calibri" panose="020F0502020204030204" pitchFamily="34" charset="0"/>
                <a:cs typeface="Calibri" panose="020F0502020204030204" pitchFamily="34" charset="0"/>
              </a:rPr>
              <a:t>Soon, two schools of thought emerged:</a:t>
            </a:r>
          </a:p>
          <a:p>
            <a:pPr algn="l">
              <a:buFont typeface="Arial" panose="020B0604020202020204" pitchFamily="34" charset="0"/>
              <a:buChar char="•"/>
            </a:pPr>
            <a:r>
              <a:rPr lang="en-US" sz="2400" b="0" i="0" dirty="0">
                <a:solidFill>
                  <a:srgbClr val="222222"/>
                </a:solidFill>
                <a:effectLst/>
                <a:latin typeface="Calibri" panose="020F0502020204030204" pitchFamily="34" charset="0"/>
                <a:cs typeface="Calibri" panose="020F0502020204030204" pitchFamily="34" charset="0"/>
              </a:rPr>
              <a:t>Empirical trial-and-error approaches, using statistical methods, and</a:t>
            </a:r>
          </a:p>
          <a:p>
            <a:pPr algn="l">
              <a:buFont typeface="Arial" panose="020B0604020202020204" pitchFamily="34" charset="0"/>
              <a:buChar char="•"/>
            </a:pPr>
            <a:r>
              <a:rPr lang="en-US" sz="2400" b="0" i="0" dirty="0">
                <a:solidFill>
                  <a:srgbClr val="222222"/>
                </a:solidFill>
                <a:effectLst/>
                <a:latin typeface="Calibri" panose="020F0502020204030204" pitchFamily="34" charset="0"/>
                <a:cs typeface="Calibri" panose="020F0502020204030204" pitchFamily="34" charset="0"/>
              </a:rPr>
              <a:t>Theoretical approaches involving fundamental linguistic research</a:t>
            </a:r>
          </a:p>
          <a:p>
            <a:pPr algn="l"/>
            <a:endParaRPr lang="en-US" sz="2400" b="0" i="0" dirty="0">
              <a:solidFill>
                <a:srgbClr val="222222"/>
              </a:solidFill>
              <a:effectLst/>
              <a:latin typeface="Calibri" panose="020F0502020204030204" pitchFamily="34" charset="0"/>
              <a:cs typeface="Calibri" panose="020F0502020204030204" pitchFamily="34" charset="0"/>
            </a:endParaRPr>
          </a:p>
          <a:p>
            <a:pPr algn="l"/>
            <a:r>
              <a:rPr lang="en-US" sz="2400" b="0" i="0" dirty="0">
                <a:solidFill>
                  <a:srgbClr val="222222"/>
                </a:solidFill>
                <a:effectLst/>
                <a:latin typeface="Calibri" panose="020F0502020204030204" pitchFamily="34" charset="0"/>
                <a:cs typeface="Calibri" panose="020F0502020204030204" pitchFamily="34" charset="0"/>
              </a:rPr>
              <a:t>In 1964, the Automatic Language Processing Advisory Committee (ALPAC) was established by the United States government to evaluate the progress in Machine Translation. ALPAC did a little prodding around and published a report in November 1966 on the state of MT. Below are the key highlights from that report:</a:t>
            </a:r>
          </a:p>
          <a:p>
            <a:pPr algn="l">
              <a:buFont typeface="Arial" panose="020B0604020202020204" pitchFamily="34" charset="0"/>
              <a:buChar char="•"/>
            </a:pPr>
            <a:r>
              <a:rPr lang="en-US" sz="2400" b="0" i="0" dirty="0">
                <a:solidFill>
                  <a:srgbClr val="222222"/>
                </a:solidFill>
                <a:effectLst/>
                <a:latin typeface="Calibri" panose="020F0502020204030204" pitchFamily="34" charset="0"/>
                <a:cs typeface="Calibri" panose="020F0502020204030204" pitchFamily="34" charset="0"/>
              </a:rPr>
              <a:t>It raised serious questions on the feasibility of machine translation and termed it hopeless</a:t>
            </a:r>
          </a:p>
          <a:p>
            <a:pPr algn="l">
              <a:buFont typeface="Arial" panose="020B0604020202020204" pitchFamily="34" charset="0"/>
              <a:buChar char="•"/>
            </a:pPr>
            <a:r>
              <a:rPr lang="en-US" sz="2400" b="0" i="0" dirty="0">
                <a:solidFill>
                  <a:srgbClr val="222222"/>
                </a:solidFill>
                <a:effectLst/>
                <a:latin typeface="Calibri" panose="020F0502020204030204" pitchFamily="34" charset="0"/>
                <a:cs typeface="Calibri" panose="020F0502020204030204" pitchFamily="34" charset="0"/>
              </a:rPr>
              <a:t>Funding was discouraged for MT research</a:t>
            </a:r>
          </a:p>
          <a:p>
            <a:pPr algn="l">
              <a:buFont typeface="Arial" panose="020B0604020202020204" pitchFamily="34" charset="0"/>
              <a:buChar char="•"/>
            </a:pPr>
            <a:r>
              <a:rPr lang="en-US" sz="2400" b="0" i="0" dirty="0">
                <a:solidFill>
                  <a:srgbClr val="222222"/>
                </a:solidFill>
                <a:effectLst/>
                <a:latin typeface="Calibri" panose="020F0502020204030204" pitchFamily="34" charset="0"/>
                <a:cs typeface="Calibri" panose="020F0502020204030204" pitchFamily="34" charset="0"/>
              </a:rPr>
              <a:t>It was quite a depressing report for the researchers working in this field</a:t>
            </a:r>
          </a:p>
          <a:p>
            <a:pPr algn="l">
              <a:buFont typeface="Arial" panose="020B0604020202020204" pitchFamily="34" charset="0"/>
              <a:buChar char="•"/>
            </a:pPr>
            <a:r>
              <a:rPr lang="en-US" sz="2400" b="0" i="0" dirty="0">
                <a:solidFill>
                  <a:srgbClr val="222222"/>
                </a:solidFill>
                <a:effectLst/>
                <a:latin typeface="Calibri" panose="020F0502020204030204" pitchFamily="34" charset="0"/>
                <a:cs typeface="Calibri" panose="020F0502020204030204" pitchFamily="34" charset="0"/>
              </a:rPr>
              <a:t>Most of them left the field and started new careers.</a:t>
            </a:r>
          </a:p>
          <a:p>
            <a:pPr algn="l"/>
            <a:r>
              <a:rPr lang="en-US" sz="2400" b="0" i="0" dirty="0">
                <a:solidFill>
                  <a:srgbClr val="222222"/>
                </a:solidFill>
                <a:effectLst/>
                <a:latin typeface="Calibri" panose="020F0502020204030204" pitchFamily="34" charset="0"/>
                <a:cs typeface="Calibri" panose="020F0502020204030204" pitchFamily="34" charset="0"/>
              </a:rPr>
              <a:t>Not exactly a glowing recommendation!</a:t>
            </a:r>
          </a:p>
        </p:txBody>
      </p:sp>
    </p:spTree>
    <p:extLst>
      <p:ext uri="{BB962C8B-B14F-4D97-AF65-F5344CB8AC3E}">
        <p14:creationId xmlns:p14="http://schemas.microsoft.com/office/powerpoint/2010/main" val="2684368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42DF4-1187-4FD5-A073-4A1DE4C057D9}"/>
              </a:ext>
            </a:extLst>
          </p:cNvPr>
          <p:cNvSpPr>
            <a:spLocks noGrp="1"/>
          </p:cNvSpPr>
          <p:nvPr>
            <p:ph type="title"/>
          </p:nvPr>
        </p:nvSpPr>
        <p:spPr/>
        <p:txBody>
          <a:bodyPr>
            <a:normAutofit fontScale="90000"/>
          </a:bodyPr>
          <a:lstStyle/>
          <a:p>
            <a:r>
              <a:rPr lang="en-IN" b="1" i="0" u="sng" dirty="0">
                <a:solidFill>
                  <a:srgbClr val="FF0000"/>
                </a:solidFill>
                <a:effectLst/>
                <a:latin typeface="Lato" panose="020F0502020204030203" pitchFamily="34" charset="0"/>
              </a:rPr>
              <a:t>Understanding the Problem Statement</a:t>
            </a:r>
            <a:endParaRPr lang="en-IN" b="1" u="sng" dirty="0">
              <a:solidFill>
                <a:srgbClr val="FF0000"/>
              </a:solidFill>
            </a:endParaRPr>
          </a:p>
        </p:txBody>
      </p:sp>
      <p:sp>
        <p:nvSpPr>
          <p:cNvPr id="3" name="Content Placeholder 2">
            <a:extLst>
              <a:ext uri="{FF2B5EF4-FFF2-40B4-BE49-F238E27FC236}">
                <a16:creationId xmlns:a16="http://schemas.microsoft.com/office/drawing/2014/main" id="{E2BF6692-6D19-410C-86AF-C10ABF138DE8}"/>
              </a:ext>
            </a:extLst>
          </p:cNvPr>
          <p:cNvSpPr>
            <a:spLocks noGrp="1"/>
          </p:cNvSpPr>
          <p:nvPr>
            <p:ph idx="1"/>
          </p:nvPr>
        </p:nvSpPr>
        <p:spPr/>
        <p:txBody>
          <a:bodyPr/>
          <a:lstStyle/>
          <a:p>
            <a:pPr marL="0" indent="0">
              <a:buNone/>
            </a:pPr>
            <a:r>
              <a:rPr lang="en-US" i="0" dirty="0">
                <a:solidFill>
                  <a:srgbClr val="222222"/>
                </a:solidFill>
                <a:effectLst/>
                <a:latin typeface="Calibri" panose="020F0502020204030204" pitchFamily="34" charset="0"/>
                <a:cs typeface="Calibri" panose="020F0502020204030204" pitchFamily="34" charset="0"/>
              </a:rPr>
              <a:t>The objective is to convert a </a:t>
            </a:r>
            <a:r>
              <a:rPr lang="en-US" dirty="0">
                <a:solidFill>
                  <a:srgbClr val="222222"/>
                </a:solidFill>
                <a:latin typeface="Calibri" panose="020F0502020204030204" pitchFamily="34" charset="0"/>
                <a:cs typeface="Calibri" panose="020F0502020204030204" pitchFamily="34" charset="0"/>
              </a:rPr>
              <a:t>English </a:t>
            </a:r>
            <a:r>
              <a:rPr lang="en-US" i="0" dirty="0">
                <a:solidFill>
                  <a:srgbClr val="222222"/>
                </a:solidFill>
                <a:effectLst/>
                <a:latin typeface="Calibri" panose="020F0502020204030204" pitchFamily="34" charset="0"/>
                <a:cs typeface="Calibri" panose="020F0502020204030204" pitchFamily="34" charset="0"/>
              </a:rPr>
              <a:t>sentence to its </a:t>
            </a:r>
            <a:r>
              <a:rPr lang="en-US" dirty="0" err="1">
                <a:solidFill>
                  <a:srgbClr val="222222"/>
                </a:solidFill>
                <a:latin typeface="Calibri" panose="020F0502020204030204" pitchFamily="34" charset="0"/>
                <a:cs typeface="Calibri" panose="020F0502020204030204" pitchFamily="34" charset="0"/>
              </a:rPr>
              <a:t>french</a:t>
            </a:r>
            <a:r>
              <a:rPr lang="en-US" i="0" dirty="0">
                <a:solidFill>
                  <a:srgbClr val="222222"/>
                </a:solidFill>
                <a:effectLst/>
                <a:latin typeface="Calibri" panose="020F0502020204030204" pitchFamily="34" charset="0"/>
                <a:cs typeface="Calibri" panose="020F0502020204030204" pitchFamily="34" charset="0"/>
              </a:rPr>
              <a:t> counterpart using a Neural Machine Translation (NMT) system.</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39562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389AE-F493-4C13-9161-9A67D867F488}"/>
              </a:ext>
            </a:extLst>
          </p:cNvPr>
          <p:cNvSpPr>
            <a:spLocks noGrp="1"/>
          </p:cNvSpPr>
          <p:nvPr>
            <p:ph type="title"/>
          </p:nvPr>
        </p:nvSpPr>
        <p:spPr>
          <a:xfrm>
            <a:off x="1295402" y="632088"/>
            <a:ext cx="9601196" cy="1303867"/>
          </a:xfrm>
        </p:spPr>
        <p:txBody>
          <a:bodyPr>
            <a:normAutofit fontScale="90000"/>
          </a:bodyPr>
          <a:lstStyle/>
          <a:p>
            <a:r>
              <a:rPr lang="en-US" b="1" i="0" u="sng" dirty="0">
                <a:solidFill>
                  <a:srgbClr val="FF0000"/>
                </a:solidFill>
                <a:effectLst/>
                <a:latin typeface="Calibri" panose="020F0502020204030204" pitchFamily="34" charset="0"/>
                <a:cs typeface="Calibri" panose="020F0502020204030204" pitchFamily="34" charset="0"/>
              </a:rPr>
              <a:t>Introduction to Sequence-to-Sequence (Seq2Seq) Modeling</a:t>
            </a:r>
            <a:endParaRPr lang="en-IN" b="1" u="sng" dirty="0">
              <a:solidFill>
                <a:srgbClr val="FF0000"/>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4EA85A7E-9D60-4626-995B-2C0B0EB92A85}"/>
              </a:ext>
            </a:extLst>
          </p:cNvPr>
          <p:cNvSpPr>
            <a:spLocks noGrp="1"/>
          </p:cNvSpPr>
          <p:nvPr>
            <p:ph idx="1"/>
          </p:nvPr>
        </p:nvSpPr>
        <p:spPr>
          <a:xfrm>
            <a:off x="838200" y="1825625"/>
            <a:ext cx="10515600" cy="2189163"/>
          </a:xfrm>
        </p:spPr>
        <p:txBody>
          <a:bodyPr>
            <a:normAutofit fontScale="92500" lnSpcReduction="10000"/>
          </a:bodyPr>
          <a:lstStyle/>
          <a:p>
            <a:pPr marL="0" indent="0" algn="l">
              <a:buNone/>
            </a:pPr>
            <a:r>
              <a:rPr lang="en-US" sz="2400" b="0" i="0" dirty="0">
                <a:solidFill>
                  <a:srgbClr val="222222"/>
                </a:solidFill>
                <a:effectLst/>
                <a:cs typeface="Calibri Light" panose="020F0302020204030204" pitchFamily="34" charset="0"/>
              </a:rPr>
              <a:t>Sequence-to-Sequence (seq2seq) models are used for a variety of NLP tasks, such as text summarization, speech recognition, DNA sequence modeling, among others. Our aim is to translate given sentences from one language to another.</a:t>
            </a:r>
          </a:p>
          <a:p>
            <a:pPr marL="0" indent="0" algn="l">
              <a:buNone/>
            </a:pPr>
            <a:r>
              <a:rPr lang="en-US" sz="2400" b="0" i="0" dirty="0">
                <a:solidFill>
                  <a:srgbClr val="222222"/>
                </a:solidFill>
                <a:effectLst/>
                <a:cs typeface="Calibri Light" panose="020F0302020204030204" pitchFamily="34" charset="0"/>
              </a:rPr>
              <a:t>Here, both the input and output are sentences. In other words, these sentences are a sequence of words going in and out of a model. This is the basic idea of Sequence-to-Sequence modeling. The figure below tries to explain this method.</a:t>
            </a:r>
          </a:p>
          <a:p>
            <a:pPr marL="0" indent="0">
              <a:buNone/>
            </a:pPr>
            <a:endParaRPr lang="en-IN" sz="2400" dirty="0">
              <a:cs typeface="Calibri Light" panose="020F0302020204030204" pitchFamily="34" charset="0"/>
            </a:endParaRPr>
          </a:p>
          <a:p>
            <a:pPr marL="0" indent="0">
              <a:buNone/>
            </a:pPr>
            <a:endParaRPr lang="en-IN" sz="2400" dirty="0">
              <a:cs typeface="Calibri Light" panose="020F0302020204030204" pitchFamily="34" charset="0"/>
            </a:endParaRPr>
          </a:p>
          <a:p>
            <a:pPr marL="0" indent="0">
              <a:buNone/>
            </a:pPr>
            <a:endParaRPr lang="en-IN" sz="2400" dirty="0">
              <a:cs typeface="Calibri Light" panose="020F0302020204030204" pitchFamily="34" charset="0"/>
            </a:endParaRPr>
          </a:p>
          <a:p>
            <a:pPr marL="0" indent="0">
              <a:buNone/>
            </a:pPr>
            <a:endParaRPr lang="en-IN" sz="2400" dirty="0">
              <a:cs typeface="Calibri Light" panose="020F0302020204030204" pitchFamily="34" charset="0"/>
            </a:endParaRPr>
          </a:p>
        </p:txBody>
      </p:sp>
      <p:pic>
        <p:nvPicPr>
          <p:cNvPr id="5" name="Picture 4">
            <a:extLst>
              <a:ext uri="{FF2B5EF4-FFF2-40B4-BE49-F238E27FC236}">
                <a16:creationId xmlns:a16="http://schemas.microsoft.com/office/drawing/2014/main" id="{05D6CF56-F79E-4DBA-A677-D09D0EFF7CFA}"/>
              </a:ext>
            </a:extLst>
          </p:cNvPr>
          <p:cNvPicPr>
            <a:picLocks noChangeAspect="1"/>
          </p:cNvPicPr>
          <p:nvPr/>
        </p:nvPicPr>
        <p:blipFill>
          <a:blip r:embed="rId2"/>
          <a:stretch>
            <a:fillRect/>
          </a:stretch>
        </p:blipFill>
        <p:spPr>
          <a:xfrm>
            <a:off x="2206425" y="4093369"/>
            <a:ext cx="7779150" cy="1882708"/>
          </a:xfrm>
          <a:prstGeom prst="rect">
            <a:avLst/>
          </a:prstGeom>
        </p:spPr>
      </p:pic>
    </p:spTree>
    <p:extLst>
      <p:ext uri="{BB962C8B-B14F-4D97-AF65-F5344CB8AC3E}">
        <p14:creationId xmlns:p14="http://schemas.microsoft.com/office/powerpoint/2010/main" val="1297986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7CA3CA-4225-4662-986E-339CBD165A72}"/>
              </a:ext>
            </a:extLst>
          </p:cNvPr>
          <p:cNvSpPr txBox="1"/>
          <p:nvPr/>
        </p:nvSpPr>
        <p:spPr>
          <a:xfrm>
            <a:off x="907256" y="807244"/>
            <a:ext cx="10537032" cy="1754326"/>
          </a:xfrm>
          <a:prstGeom prst="rect">
            <a:avLst/>
          </a:prstGeom>
          <a:noFill/>
        </p:spPr>
        <p:txBody>
          <a:bodyPr wrap="square" rtlCol="0">
            <a:spAutoFit/>
          </a:bodyPr>
          <a:lstStyle/>
          <a:p>
            <a:pPr algn="l"/>
            <a:r>
              <a:rPr lang="en-US" b="1" i="0" dirty="0">
                <a:solidFill>
                  <a:srgbClr val="222222"/>
                </a:solidFill>
                <a:effectLst/>
                <a:latin typeface="Lato" panose="020F0502020204030203" pitchFamily="34" charset="0"/>
              </a:rPr>
              <a:t>A typical seq2seq model has 2 major components –</a:t>
            </a:r>
            <a:endParaRPr lang="en-US" b="0" i="0" dirty="0">
              <a:solidFill>
                <a:srgbClr val="222222"/>
              </a:solidFill>
              <a:effectLst/>
              <a:latin typeface="Lato" panose="020F0502020204030203" pitchFamily="34" charset="0"/>
            </a:endParaRPr>
          </a:p>
          <a:p>
            <a:pPr algn="l"/>
            <a:r>
              <a:rPr lang="en-US" b="0" i="0" dirty="0">
                <a:solidFill>
                  <a:srgbClr val="222222"/>
                </a:solidFill>
                <a:effectLst/>
                <a:latin typeface="Lato" panose="020F0502020204030203" pitchFamily="34" charset="0"/>
              </a:rPr>
              <a:t>a) an encoder</a:t>
            </a:r>
            <a:br>
              <a:rPr lang="en-US" b="1" i="0" dirty="0">
                <a:solidFill>
                  <a:srgbClr val="222222"/>
                </a:solidFill>
                <a:effectLst/>
                <a:latin typeface="Lato" panose="020F0502020204030203" pitchFamily="34" charset="0"/>
              </a:rPr>
            </a:br>
            <a:r>
              <a:rPr lang="en-US" b="0" i="0" dirty="0">
                <a:solidFill>
                  <a:srgbClr val="222222"/>
                </a:solidFill>
                <a:effectLst/>
                <a:latin typeface="Lato" panose="020F0502020204030203" pitchFamily="34" charset="0"/>
              </a:rPr>
              <a:t>b) a decoder</a:t>
            </a:r>
          </a:p>
          <a:p>
            <a:pPr algn="l"/>
            <a:r>
              <a:rPr lang="en-US" b="0" i="0" dirty="0">
                <a:solidFill>
                  <a:srgbClr val="222222"/>
                </a:solidFill>
                <a:effectLst/>
                <a:latin typeface="Lato" panose="020F0502020204030203" pitchFamily="34" charset="0"/>
              </a:rPr>
              <a:t>Both these parts are essentially two different recurrent neural network (RNN) models combined into one giant network:</a:t>
            </a:r>
          </a:p>
          <a:p>
            <a:endParaRPr lang="en-IN" dirty="0"/>
          </a:p>
        </p:txBody>
      </p:sp>
      <p:pic>
        <p:nvPicPr>
          <p:cNvPr id="3076" name="Picture 4" descr="Simple encoder decoder model">
            <a:extLst>
              <a:ext uri="{FF2B5EF4-FFF2-40B4-BE49-F238E27FC236}">
                <a16:creationId xmlns:a16="http://schemas.microsoft.com/office/drawing/2014/main" id="{AA67C17F-8EB2-4CC8-A7F7-CEC2D76C9F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8745" y="2836068"/>
            <a:ext cx="8786812" cy="2893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9587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27C8D-E58F-4E12-8043-9243A5E8D721}"/>
              </a:ext>
            </a:extLst>
          </p:cNvPr>
          <p:cNvSpPr>
            <a:spLocks noGrp="1"/>
          </p:cNvSpPr>
          <p:nvPr>
            <p:ph type="title"/>
          </p:nvPr>
        </p:nvSpPr>
        <p:spPr/>
        <p:txBody>
          <a:bodyPr>
            <a:normAutofit fontScale="90000"/>
          </a:bodyPr>
          <a:lstStyle/>
          <a:p>
            <a:r>
              <a:rPr lang="en-US" b="1" i="0" u="sng" dirty="0">
                <a:solidFill>
                  <a:srgbClr val="FF0000"/>
                </a:solidFill>
                <a:effectLst/>
                <a:latin typeface="+mn-lt"/>
              </a:rPr>
              <a:t>The trivial case: when input and output sequences have the same length</a:t>
            </a:r>
            <a:endParaRPr lang="en-IN" b="1" u="sng" dirty="0">
              <a:solidFill>
                <a:srgbClr val="FF0000"/>
              </a:solidFill>
              <a:latin typeface="+mn-lt"/>
            </a:endParaRPr>
          </a:p>
        </p:txBody>
      </p:sp>
      <p:sp>
        <p:nvSpPr>
          <p:cNvPr id="3" name="Content Placeholder 2">
            <a:extLst>
              <a:ext uri="{FF2B5EF4-FFF2-40B4-BE49-F238E27FC236}">
                <a16:creationId xmlns:a16="http://schemas.microsoft.com/office/drawing/2014/main" id="{7B2373B8-D01C-4407-B965-C96AF94F0ADD}"/>
              </a:ext>
            </a:extLst>
          </p:cNvPr>
          <p:cNvSpPr>
            <a:spLocks noGrp="1"/>
          </p:cNvSpPr>
          <p:nvPr>
            <p:ph idx="1"/>
          </p:nvPr>
        </p:nvSpPr>
        <p:spPr/>
        <p:txBody>
          <a:bodyPr>
            <a:normAutofit/>
          </a:bodyPr>
          <a:lstStyle/>
          <a:p>
            <a:pPr marL="0" indent="0">
              <a:buNone/>
            </a:pPr>
            <a:r>
              <a:rPr lang="en-US" sz="2400" b="0" i="0" dirty="0">
                <a:solidFill>
                  <a:srgbClr val="000305"/>
                </a:solidFill>
                <a:effectLst/>
              </a:rPr>
              <a:t>When both input sequences and output sequences have the same length, you can implement such models simply with a </a:t>
            </a:r>
            <a:r>
              <a:rPr lang="en-US" sz="2400" b="0" i="0" dirty="0" err="1">
                <a:solidFill>
                  <a:srgbClr val="000305"/>
                </a:solidFill>
                <a:effectLst/>
              </a:rPr>
              <a:t>Keras</a:t>
            </a:r>
            <a:r>
              <a:rPr lang="en-US" sz="2400" b="0" i="0" dirty="0">
                <a:solidFill>
                  <a:srgbClr val="000305"/>
                </a:solidFill>
                <a:effectLst/>
              </a:rPr>
              <a:t> LSTM or GRU layer (or stack thereof). This is the case in </a:t>
            </a:r>
            <a:r>
              <a:rPr lang="en-US" sz="2400" b="0" i="0" u="sng" dirty="0">
                <a:effectLst/>
                <a:hlinkClick r:id="rId2">
                  <a:extLst>
                    <a:ext uri="{A12FA001-AC4F-418D-AE19-62706E023703}">
                      <ahyp:hlinkClr xmlns:ahyp="http://schemas.microsoft.com/office/drawing/2018/hyperlinkcolor" val="tx"/>
                    </a:ext>
                  </a:extLst>
                </a:hlinkClick>
              </a:rPr>
              <a:t>this example script</a:t>
            </a:r>
            <a:r>
              <a:rPr lang="en-US" sz="2400" b="0" i="0" dirty="0">
                <a:effectLst/>
              </a:rPr>
              <a:t> </a:t>
            </a:r>
            <a:r>
              <a:rPr lang="en-US" sz="2400" b="0" i="0" dirty="0">
                <a:solidFill>
                  <a:srgbClr val="000305"/>
                </a:solidFill>
                <a:effectLst/>
              </a:rPr>
              <a:t>that shows how to teach a RNN to learn to add numbers, encoded as character strings:</a:t>
            </a:r>
            <a:endParaRPr lang="en-IN" sz="2400" dirty="0"/>
          </a:p>
        </p:txBody>
      </p:sp>
      <p:pic>
        <p:nvPicPr>
          <p:cNvPr id="7" name="Picture 6">
            <a:extLst>
              <a:ext uri="{FF2B5EF4-FFF2-40B4-BE49-F238E27FC236}">
                <a16:creationId xmlns:a16="http://schemas.microsoft.com/office/drawing/2014/main" id="{028E3C01-D203-409B-AA4A-3500968FAAE9}"/>
              </a:ext>
            </a:extLst>
          </p:cNvPr>
          <p:cNvPicPr>
            <a:picLocks noChangeAspect="1"/>
          </p:cNvPicPr>
          <p:nvPr/>
        </p:nvPicPr>
        <p:blipFill>
          <a:blip r:embed="rId3"/>
          <a:stretch>
            <a:fillRect/>
          </a:stretch>
        </p:blipFill>
        <p:spPr>
          <a:xfrm>
            <a:off x="4104394" y="4179094"/>
            <a:ext cx="3397425" cy="2062240"/>
          </a:xfrm>
          <a:prstGeom prst="rect">
            <a:avLst/>
          </a:prstGeom>
        </p:spPr>
      </p:pic>
    </p:spTree>
    <p:extLst>
      <p:ext uri="{BB962C8B-B14F-4D97-AF65-F5344CB8AC3E}">
        <p14:creationId xmlns:p14="http://schemas.microsoft.com/office/powerpoint/2010/main" val="2600997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F94A1-7A7B-437C-8756-C7F40BCE2F98}"/>
              </a:ext>
            </a:extLst>
          </p:cNvPr>
          <p:cNvSpPr>
            <a:spLocks noGrp="1"/>
          </p:cNvSpPr>
          <p:nvPr>
            <p:ph type="title"/>
          </p:nvPr>
        </p:nvSpPr>
        <p:spPr/>
        <p:txBody>
          <a:bodyPr>
            <a:normAutofit fontScale="90000"/>
          </a:bodyPr>
          <a:lstStyle/>
          <a:p>
            <a:r>
              <a:rPr lang="en-US" b="1" i="0" u="sng" dirty="0">
                <a:solidFill>
                  <a:srgbClr val="FF0000"/>
                </a:solidFill>
                <a:effectLst/>
                <a:latin typeface="+mn-lt"/>
              </a:rPr>
              <a:t>The general case: canonical sequence-to-sequence</a:t>
            </a:r>
            <a:endParaRPr lang="en-IN" b="1" u="sng" dirty="0">
              <a:solidFill>
                <a:srgbClr val="FF0000"/>
              </a:solidFill>
              <a:latin typeface="+mn-lt"/>
            </a:endParaRPr>
          </a:p>
        </p:txBody>
      </p:sp>
      <p:sp>
        <p:nvSpPr>
          <p:cNvPr id="3" name="Content Placeholder 2">
            <a:extLst>
              <a:ext uri="{FF2B5EF4-FFF2-40B4-BE49-F238E27FC236}">
                <a16:creationId xmlns:a16="http://schemas.microsoft.com/office/drawing/2014/main" id="{EE5F9354-4763-4C65-8C9D-7690B0B3137F}"/>
              </a:ext>
            </a:extLst>
          </p:cNvPr>
          <p:cNvSpPr>
            <a:spLocks noGrp="1"/>
          </p:cNvSpPr>
          <p:nvPr>
            <p:ph idx="1"/>
          </p:nvPr>
        </p:nvSpPr>
        <p:spPr/>
        <p:txBody>
          <a:bodyPr>
            <a:normAutofit fontScale="85000" lnSpcReduction="10000"/>
          </a:bodyPr>
          <a:lstStyle/>
          <a:p>
            <a:pPr marL="0" indent="0">
              <a:buNone/>
            </a:pPr>
            <a:r>
              <a:rPr lang="en-US" sz="2400" b="0" i="0" dirty="0">
                <a:solidFill>
                  <a:srgbClr val="000305"/>
                </a:solidFill>
                <a:effectLst/>
              </a:rPr>
              <a:t>In the general case, input sequences and output sequences have different lengths (e.g. machine translation) and the entire input sequence is required in order to start predicting the target. This requires a more advanced setup, which is what people commonly refer to when mentioning "sequence to sequence models" with no further context. Here's how it works:</a:t>
            </a:r>
          </a:p>
          <a:p>
            <a:pPr marL="457200" indent="-457200">
              <a:buAutoNum type="arabicPeriod"/>
            </a:pPr>
            <a:r>
              <a:rPr lang="en-US" sz="2400" b="0" i="0" dirty="0">
                <a:solidFill>
                  <a:srgbClr val="000305"/>
                </a:solidFill>
                <a:effectLst/>
              </a:rPr>
              <a:t>A RNN layer (or stack thereof) acts as "encoder": it processes the input sequence and returns its own internal state. Note that we discard the outputs of the encoder RNN, only recovering the state. This state will serve as the "context", or "conditioning", of the decoder in the next step.</a:t>
            </a:r>
          </a:p>
          <a:p>
            <a:pPr marL="457200" indent="-457200">
              <a:buAutoNum type="arabicPeriod"/>
            </a:pPr>
            <a:r>
              <a:rPr lang="en-US" sz="2400" b="0" i="0" dirty="0">
                <a:solidFill>
                  <a:srgbClr val="000305"/>
                </a:solidFill>
                <a:effectLst/>
              </a:rPr>
              <a:t>Another RNN layer (or stack thereof) acts as "decoder": it is trained to predict the next characters of the target sequence, given previous characters of the target sequence.</a:t>
            </a:r>
          </a:p>
          <a:p>
            <a:pPr marL="0" indent="0">
              <a:buNone/>
            </a:pPr>
            <a:endParaRPr lang="en-IN" sz="2400" dirty="0"/>
          </a:p>
        </p:txBody>
      </p:sp>
    </p:spTree>
    <p:extLst>
      <p:ext uri="{BB962C8B-B14F-4D97-AF65-F5344CB8AC3E}">
        <p14:creationId xmlns:p14="http://schemas.microsoft.com/office/powerpoint/2010/main" val="24509948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ML PROJECT PPT</Template>
  <TotalTime>98</TotalTime>
  <Words>802</Words>
  <Application>Microsoft Office PowerPoint</Application>
  <PresentationFormat>Widescreen</PresentationFormat>
  <Paragraphs>40</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Garamond</vt:lpstr>
      <vt:lpstr>Lato</vt:lpstr>
      <vt:lpstr>Organic</vt:lpstr>
      <vt:lpstr>PowerPoint Presentation</vt:lpstr>
      <vt:lpstr>Introduction</vt:lpstr>
      <vt:lpstr>Machine Translation – A Brief History</vt:lpstr>
      <vt:lpstr>PowerPoint Presentation</vt:lpstr>
      <vt:lpstr>Understanding the Problem Statement</vt:lpstr>
      <vt:lpstr>Introduction to Sequence-to-Sequence (Seq2Seq) Modeling</vt:lpstr>
      <vt:lpstr>PowerPoint Presentation</vt:lpstr>
      <vt:lpstr>The trivial case: when input and output sequences have the same length</vt:lpstr>
      <vt:lpstr>The general case: canonical sequence-to-sequence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Devchandra Sah</dc:creator>
  <cp:lastModifiedBy>nitish jha</cp:lastModifiedBy>
  <cp:revision>4</cp:revision>
  <dcterms:created xsi:type="dcterms:W3CDTF">2021-11-22T03:19:00Z</dcterms:created>
  <dcterms:modified xsi:type="dcterms:W3CDTF">2022-05-19T17:00:49Z</dcterms:modified>
</cp:coreProperties>
</file>