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0670C-56BF-4BCC-8DFD-EC429910B788}" type="doc">
      <dgm:prSet loTypeId="urn:microsoft.com/office/officeart/2005/8/layout/vList2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IN"/>
        </a:p>
      </dgm:t>
    </dgm:pt>
    <dgm:pt modelId="{C71E6D18-02AC-4FD8-8691-F5AA921C91DF}">
      <dgm:prSet phldrT="[Text]" custT="1"/>
      <dgm:spPr/>
      <dgm:t>
        <a:bodyPr/>
        <a:lstStyle/>
        <a:p>
          <a:r>
            <a:rPr lang="en-I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gm:t>
    </dgm:pt>
    <dgm:pt modelId="{09FD7A60-14A7-433F-889B-13A5A7300003}" type="parTrans" cxnId="{11EEAC54-C860-46E4-92AD-878A628BB7E0}">
      <dgm:prSet/>
      <dgm:spPr/>
      <dgm:t>
        <a:bodyPr/>
        <a:lstStyle/>
        <a:p>
          <a:endParaRPr lang="en-IN"/>
        </a:p>
      </dgm:t>
    </dgm:pt>
    <dgm:pt modelId="{C6F56999-BFEA-413B-BA1C-07221841E3D1}" type="sibTrans" cxnId="{11EEAC54-C860-46E4-92AD-878A628BB7E0}">
      <dgm:prSet/>
      <dgm:spPr/>
      <dgm:t>
        <a:bodyPr/>
        <a:lstStyle/>
        <a:p>
          <a:endParaRPr lang="en-IN"/>
        </a:p>
      </dgm:t>
    </dgm:pt>
    <dgm:pt modelId="{C91C2E71-3F20-413E-ACB9-B359807361CC}">
      <dgm:prSet phldrT="[Text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endParaRPr lang="en-US" alt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A634D3-0A72-40DE-8FBF-EB9B7F3C574F}" type="parTrans" cxnId="{174507DB-C5EA-4424-A590-CAD71016C0FF}">
      <dgm:prSet/>
      <dgm:spPr/>
      <dgm:t>
        <a:bodyPr/>
        <a:lstStyle/>
        <a:p>
          <a:endParaRPr lang="en-IN"/>
        </a:p>
      </dgm:t>
    </dgm:pt>
    <dgm:pt modelId="{C21B5748-9B9A-480E-905A-0C2861211574}" type="sibTrans" cxnId="{174507DB-C5EA-4424-A590-CAD71016C0FF}">
      <dgm:prSet/>
      <dgm:spPr/>
      <dgm:t>
        <a:bodyPr/>
        <a:lstStyle/>
        <a:p>
          <a:endParaRPr lang="en-IN"/>
        </a:p>
      </dgm:t>
    </dgm:pt>
    <dgm:pt modelId="{57657E9B-17ED-4E3C-BB84-9C0D1C17657D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 alt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utomated fuel measuring system that gives accurate amount of fuel added in the fuel bunks.</a:t>
          </a:r>
        </a:p>
      </dgm:t>
    </dgm:pt>
    <dgm:pt modelId="{1DC55DE0-4E3D-4E77-A616-075FA703A1AD}" type="parTrans" cxnId="{7DD4E2C4-1AA8-4508-AAF3-B81517508D4D}">
      <dgm:prSet/>
      <dgm:spPr/>
    </dgm:pt>
    <dgm:pt modelId="{9B5CE88F-D8E6-4327-B768-1CB01786FE08}" type="sibTrans" cxnId="{7DD4E2C4-1AA8-4508-AAF3-B81517508D4D}">
      <dgm:prSet/>
      <dgm:spPr/>
    </dgm:pt>
    <dgm:pt modelId="{10AFFFF7-C762-4E9A-B045-A1EE39E0068B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C1441A-91CD-440E-A2D7-5F981FFB9E59}" type="parTrans" cxnId="{5F261BF1-08AE-4120-8D7F-54FEE3124543}">
      <dgm:prSet/>
      <dgm:spPr/>
    </dgm:pt>
    <dgm:pt modelId="{F34E3BF3-7BFD-418B-8769-B86DF34E9491}" type="sibTrans" cxnId="{5F261BF1-08AE-4120-8D7F-54FEE3124543}">
      <dgm:prSet/>
      <dgm:spPr/>
    </dgm:pt>
    <dgm:pt modelId="{DDEA1612-2D96-4D55-89A6-591510FFE36E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Measuring the tyre pressure and enabling a warning system if, it gets low.</a:t>
          </a:r>
        </a:p>
      </dgm:t>
    </dgm:pt>
    <dgm:pt modelId="{AA15C6B4-9FBC-4885-8EA2-ED4844C6A2A0}" type="parTrans" cxnId="{3B34939E-A147-4053-87E2-B67CDD42221C}">
      <dgm:prSet/>
      <dgm:spPr/>
    </dgm:pt>
    <dgm:pt modelId="{59A5198A-FED9-40B7-BA69-35C6C9122F22}" type="sibTrans" cxnId="{3B34939E-A147-4053-87E2-B67CDD42221C}">
      <dgm:prSet/>
      <dgm:spPr/>
    </dgm:pt>
    <dgm:pt modelId="{3D8C8B30-CC41-40C3-BC24-CCA3B16226DF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C57087-DCA8-46FE-BF7B-0CF1A54E1830}" type="parTrans" cxnId="{BA1DA0AC-3A7F-4848-8CF8-637A7F404A74}">
      <dgm:prSet/>
      <dgm:spPr/>
    </dgm:pt>
    <dgm:pt modelId="{7685F3E3-711E-4F4F-8440-4F7BDD310C54}" type="sibTrans" cxnId="{BA1DA0AC-3A7F-4848-8CF8-637A7F404A74}">
      <dgm:prSet/>
      <dgm:spPr/>
    </dgm:pt>
    <dgm:pt modelId="{5FFE9948-EAA0-44CD-AAB3-DD663DFD11DF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</a:pP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8DD79B-1276-4E88-A7F7-710226550D4D}" type="parTrans" cxnId="{243C379E-247D-4EF5-AFCF-396BB1431BB9}">
      <dgm:prSet/>
      <dgm:spPr/>
    </dgm:pt>
    <dgm:pt modelId="{7ECAE0F1-724B-4105-AFBB-9C50CFC54395}" type="sibTrans" cxnId="{243C379E-247D-4EF5-AFCF-396BB1431BB9}">
      <dgm:prSet/>
      <dgm:spPr/>
    </dgm:pt>
    <dgm:pt modelId="{45791604-4E4B-4565-9B59-00D25CBB6DE8}">
      <dgm:prSet phldrT="[Text]" custT="1"/>
      <dgm:spPr/>
      <dgm:t>
        <a:bodyPr/>
        <a:lstStyle/>
        <a:p>
          <a:r>
            <a:rPr lang="en-I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MOTIVATION</a:t>
          </a:r>
        </a:p>
      </dgm:t>
    </dgm:pt>
    <dgm:pt modelId="{E1B33ACA-986E-4EF1-8C04-D8260FDB195F}" type="parTrans" cxnId="{C38EE003-A59D-4B41-A0D5-353E6017C4CB}">
      <dgm:prSet/>
      <dgm:spPr/>
      <dgm:t>
        <a:bodyPr/>
        <a:lstStyle/>
        <a:p>
          <a:endParaRPr lang="en-IN"/>
        </a:p>
      </dgm:t>
    </dgm:pt>
    <dgm:pt modelId="{5A24795E-96D0-41FE-9E44-E54D03C1C4EE}" type="sibTrans" cxnId="{C38EE003-A59D-4B41-A0D5-353E6017C4CB}">
      <dgm:prSet/>
      <dgm:spPr/>
      <dgm:t>
        <a:bodyPr/>
        <a:lstStyle/>
        <a:p>
          <a:endParaRPr lang="en-IN"/>
        </a:p>
      </dgm:t>
    </dgm:pt>
    <dgm:pt modelId="{7234BA2B-3DB8-4614-865D-0646E9FB9028}">
      <dgm:prSet phldrT="[Text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EA7AB5-0635-4D50-9A70-332F84B24B9B}" type="parTrans" cxnId="{AF79C12F-C765-4FC2-9663-CB07E75AFE82}">
      <dgm:prSet/>
      <dgm:spPr/>
      <dgm:t>
        <a:bodyPr/>
        <a:lstStyle/>
        <a:p>
          <a:endParaRPr lang="en-IN"/>
        </a:p>
      </dgm:t>
    </dgm:pt>
    <dgm:pt modelId="{12DD8F4F-0157-4D83-91BC-6EBE5E85721B}" type="sibTrans" cxnId="{AF79C12F-C765-4FC2-9663-CB07E75AFE82}">
      <dgm:prSet/>
      <dgm:spPr/>
      <dgm:t>
        <a:bodyPr/>
        <a:lstStyle/>
        <a:p>
          <a:endParaRPr lang="en-IN"/>
        </a:p>
      </dgm:t>
    </dgm:pt>
    <dgm:pt modelId="{3104C043-A6AC-4AFD-A23E-57BB2473F8D9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To protect consumers from various forms of malpractice employed by the fuel bunks and to maintain the tyre pressure system to avoid accidents</a:t>
          </a: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sz="6500"/>
        </a:p>
      </dgm:t>
    </dgm:pt>
    <dgm:pt modelId="{74B8A1F3-CCBD-4903-A9B7-99FF0D9E6096}" type="parTrans" cxnId="{AF462F88-4CB6-484C-948D-CAE116AD0EAE}">
      <dgm:prSet/>
      <dgm:spPr/>
    </dgm:pt>
    <dgm:pt modelId="{A52321CA-D6EF-4782-A419-A1E38C7431AE}" type="sibTrans" cxnId="{AF462F88-4CB6-484C-948D-CAE116AD0EAE}">
      <dgm:prSet/>
      <dgm:spPr/>
    </dgm:pt>
    <dgm:pt modelId="{F8BED929-4641-47C7-B470-E85E674FFE5D}" type="pres">
      <dgm:prSet presAssocID="{5340670C-56BF-4BCC-8DFD-EC429910B7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45BD1B7-11A8-45D0-8546-EBE7DE8ADF2D}" type="pres">
      <dgm:prSet presAssocID="{C71E6D18-02AC-4FD8-8691-F5AA921C91DF}" presName="parentText" presStyleLbl="node1" presStyleIdx="0" presStyleCnt="2" custScaleY="79446" custLinFactNeighborY="-981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214FB7-866F-46FC-A0F1-3EE948F22D5D}" type="pres">
      <dgm:prSet presAssocID="{C71E6D18-02AC-4FD8-8691-F5AA921C91DF}" presName="childText" presStyleLbl="revTx" presStyleIdx="0" presStyleCnt="2" custScaleY="122406" custLinFactNeighborX="11157" custLinFactNeighborY="-13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8F388F-3529-4E0A-ADDB-6F207E03F390}" type="pres">
      <dgm:prSet presAssocID="{45791604-4E4B-4565-9B59-00D25CBB6DE8}" presName="parentText" presStyleLbl="node1" presStyleIdx="1" presStyleCnt="2" custScaleY="78719" custLinFactNeighborY="-2156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ADC7D9-72FB-445D-828E-8C579EBED0FD}" type="pres">
      <dgm:prSet presAssocID="{45791604-4E4B-4565-9B59-00D25CBB6DE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3C379E-247D-4EF5-AFCF-396BB1431BB9}" srcId="{C71E6D18-02AC-4FD8-8691-F5AA921C91DF}" destId="{5FFE9948-EAA0-44CD-AAB3-DD663DFD11DF}" srcOrd="5" destOrd="0" parTransId="{268DD79B-1276-4E88-A7F7-710226550D4D}" sibTransId="{7ECAE0F1-724B-4105-AFBB-9C50CFC54395}"/>
    <dgm:cxn modelId="{0F42409E-DBE6-4BD0-8FAA-7764D1731802}" type="presOf" srcId="{5FFE9948-EAA0-44CD-AAB3-DD663DFD11DF}" destId="{2D214FB7-866F-46FC-A0F1-3EE948F22D5D}" srcOrd="0" destOrd="5" presId="urn:microsoft.com/office/officeart/2005/8/layout/vList2#1"/>
    <dgm:cxn modelId="{D4A90A37-BD42-4698-B749-ECA67AF20C39}" type="presOf" srcId="{45791604-4E4B-4565-9B59-00D25CBB6DE8}" destId="{6C8F388F-3529-4E0A-ADDB-6F207E03F390}" srcOrd="0" destOrd="0" presId="urn:microsoft.com/office/officeart/2005/8/layout/vList2#1"/>
    <dgm:cxn modelId="{5F261BF1-08AE-4120-8D7F-54FEE3124543}" srcId="{C71E6D18-02AC-4FD8-8691-F5AA921C91DF}" destId="{10AFFFF7-C762-4E9A-B045-A1EE39E0068B}" srcOrd="2" destOrd="0" parTransId="{5AC1441A-91CD-440E-A2D7-5F981FFB9E59}" sibTransId="{F34E3BF3-7BFD-418B-8769-B86DF34E9491}"/>
    <dgm:cxn modelId="{8C91D3C6-D1B3-4D67-A5E1-13858F8128F6}" type="presOf" srcId="{C71E6D18-02AC-4FD8-8691-F5AA921C91DF}" destId="{445BD1B7-11A8-45D0-8546-EBE7DE8ADF2D}" srcOrd="0" destOrd="0" presId="urn:microsoft.com/office/officeart/2005/8/layout/vList2#1"/>
    <dgm:cxn modelId="{0E2550B9-4E2B-41EC-AD38-8AE6F70452CE}" type="presOf" srcId="{57657E9B-17ED-4E3C-BB84-9C0D1C17657D}" destId="{2D214FB7-866F-46FC-A0F1-3EE948F22D5D}" srcOrd="0" destOrd="1" presId="urn:microsoft.com/office/officeart/2005/8/layout/vList2#1"/>
    <dgm:cxn modelId="{8A14354A-510F-4FE8-A1B0-6B93551256B7}" type="presOf" srcId="{C91C2E71-3F20-413E-ACB9-B359807361CC}" destId="{2D214FB7-866F-46FC-A0F1-3EE948F22D5D}" srcOrd="0" destOrd="0" presId="urn:microsoft.com/office/officeart/2005/8/layout/vList2#1"/>
    <dgm:cxn modelId="{7DD4E2C4-1AA8-4508-AAF3-B81517508D4D}" srcId="{C71E6D18-02AC-4FD8-8691-F5AA921C91DF}" destId="{57657E9B-17ED-4E3C-BB84-9C0D1C17657D}" srcOrd="1" destOrd="0" parTransId="{1DC55DE0-4E3D-4E77-A616-075FA703A1AD}" sibTransId="{9B5CE88F-D8E6-4327-B768-1CB01786FE08}"/>
    <dgm:cxn modelId="{9C4C0015-9FC4-4E27-935B-08A9EA43DD0A}" type="presOf" srcId="{7234BA2B-3DB8-4614-865D-0646E9FB9028}" destId="{6BADC7D9-72FB-445D-828E-8C579EBED0FD}" srcOrd="0" destOrd="0" presId="urn:microsoft.com/office/officeart/2005/8/layout/vList2#1"/>
    <dgm:cxn modelId="{99A1ED03-993D-4281-811D-71A1148162BF}" type="presOf" srcId="{5340670C-56BF-4BCC-8DFD-EC429910B788}" destId="{F8BED929-4641-47C7-B470-E85E674FFE5D}" srcOrd="0" destOrd="0" presId="urn:microsoft.com/office/officeart/2005/8/layout/vList2#1"/>
    <dgm:cxn modelId="{C38EE003-A59D-4B41-A0D5-353E6017C4CB}" srcId="{5340670C-56BF-4BCC-8DFD-EC429910B788}" destId="{45791604-4E4B-4565-9B59-00D25CBB6DE8}" srcOrd="1" destOrd="0" parTransId="{E1B33ACA-986E-4EF1-8C04-D8260FDB195F}" sibTransId="{5A24795E-96D0-41FE-9E44-E54D03C1C4EE}"/>
    <dgm:cxn modelId="{BA1DA0AC-3A7F-4848-8CF8-637A7F404A74}" srcId="{C71E6D18-02AC-4FD8-8691-F5AA921C91DF}" destId="{3D8C8B30-CC41-40C3-BC24-CCA3B16226DF}" srcOrd="4" destOrd="0" parTransId="{6CC57087-DCA8-46FE-BF7B-0CF1A54E1830}" sibTransId="{7685F3E3-711E-4F4F-8440-4F7BDD310C54}"/>
    <dgm:cxn modelId="{3B34939E-A147-4053-87E2-B67CDD42221C}" srcId="{C71E6D18-02AC-4FD8-8691-F5AA921C91DF}" destId="{DDEA1612-2D96-4D55-89A6-591510FFE36E}" srcOrd="3" destOrd="0" parTransId="{AA15C6B4-9FBC-4885-8EA2-ED4844C6A2A0}" sibTransId="{59A5198A-FED9-40B7-BA69-35C6C9122F22}"/>
    <dgm:cxn modelId="{AF79C12F-C765-4FC2-9663-CB07E75AFE82}" srcId="{45791604-4E4B-4565-9B59-00D25CBB6DE8}" destId="{7234BA2B-3DB8-4614-865D-0646E9FB9028}" srcOrd="0" destOrd="0" parTransId="{92EA7AB5-0635-4D50-9A70-332F84B24B9B}" sibTransId="{12DD8F4F-0157-4D83-91BC-6EBE5E85721B}"/>
    <dgm:cxn modelId="{7EDC0C65-45CB-4285-9427-F6AE1C224F4C}" type="presOf" srcId="{DDEA1612-2D96-4D55-89A6-591510FFE36E}" destId="{2D214FB7-866F-46FC-A0F1-3EE948F22D5D}" srcOrd="0" destOrd="3" presId="urn:microsoft.com/office/officeart/2005/8/layout/vList2#1"/>
    <dgm:cxn modelId="{EC88D5D7-7690-4FFC-A6EC-D90A2C139BA3}" type="presOf" srcId="{10AFFFF7-C762-4E9A-B045-A1EE39E0068B}" destId="{2D214FB7-866F-46FC-A0F1-3EE948F22D5D}" srcOrd="0" destOrd="2" presId="urn:microsoft.com/office/officeart/2005/8/layout/vList2#1"/>
    <dgm:cxn modelId="{174507DB-C5EA-4424-A590-CAD71016C0FF}" srcId="{C71E6D18-02AC-4FD8-8691-F5AA921C91DF}" destId="{C91C2E71-3F20-413E-ACB9-B359807361CC}" srcOrd="0" destOrd="0" parTransId="{C1A634D3-0A72-40DE-8FBF-EB9B7F3C574F}" sibTransId="{C21B5748-9B9A-480E-905A-0C2861211574}"/>
    <dgm:cxn modelId="{11EEAC54-C860-46E4-92AD-878A628BB7E0}" srcId="{5340670C-56BF-4BCC-8DFD-EC429910B788}" destId="{C71E6D18-02AC-4FD8-8691-F5AA921C91DF}" srcOrd="0" destOrd="0" parTransId="{09FD7A60-14A7-433F-889B-13A5A7300003}" sibTransId="{C6F56999-BFEA-413B-BA1C-07221841E3D1}"/>
    <dgm:cxn modelId="{AF462F88-4CB6-484C-948D-CAE116AD0EAE}" srcId="{45791604-4E4B-4565-9B59-00D25CBB6DE8}" destId="{3104C043-A6AC-4AFD-A23E-57BB2473F8D9}" srcOrd="1" destOrd="0" parTransId="{74B8A1F3-CCBD-4903-A9B7-99FF0D9E6096}" sibTransId="{A52321CA-D6EF-4782-A419-A1E38C7431AE}"/>
    <dgm:cxn modelId="{E7DA16F4-9A80-48C6-AD87-BFDA0A9D7321}" type="presOf" srcId="{3D8C8B30-CC41-40C3-BC24-CCA3B16226DF}" destId="{2D214FB7-866F-46FC-A0F1-3EE948F22D5D}" srcOrd="0" destOrd="4" presId="urn:microsoft.com/office/officeart/2005/8/layout/vList2#1"/>
    <dgm:cxn modelId="{A424CE1F-3532-4DB4-B3D3-0FAB17206934}" type="presOf" srcId="{3104C043-A6AC-4AFD-A23E-57BB2473F8D9}" destId="{6BADC7D9-72FB-445D-828E-8C579EBED0FD}" srcOrd="0" destOrd="1" presId="urn:microsoft.com/office/officeart/2005/8/layout/vList2#1"/>
    <dgm:cxn modelId="{3B29A752-A238-43FC-960C-A1E2C5976A05}" type="presParOf" srcId="{F8BED929-4641-47C7-B470-E85E674FFE5D}" destId="{445BD1B7-11A8-45D0-8546-EBE7DE8ADF2D}" srcOrd="0" destOrd="0" presId="urn:microsoft.com/office/officeart/2005/8/layout/vList2#1"/>
    <dgm:cxn modelId="{FF7EEB51-ACE8-4E2F-BFE6-59118A2FCA2E}" type="presParOf" srcId="{F8BED929-4641-47C7-B470-E85E674FFE5D}" destId="{2D214FB7-866F-46FC-A0F1-3EE948F22D5D}" srcOrd="1" destOrd="0" presId="urn:microsoft.com/office/officeart/2005/8/layout/vList2#1"/>
    <dgm:cxn modelId="{DB3B7588-8D69-4120-AE08-92D38ADCD490}" type="presParOf" srcId="{F8BED929-4641-47C7-B470-E85E674FFE5D}" destId="{6C8F388F-3529-4E0A-ADDB-6F207E03F390}" srcOrd="2" destOrd="0" presId="urn:microsoft.com/office/officeart/2005/8/layout/vList2#1"/>
    <dgm:cxn modelId="{75BDEC22-5203-44E7-87BE-219A7B71BDD4}" type="presParOf" srcId="{F8BED929-4641-47C7-B470-E85E674FFE5D}" destId="{6BADC7D9-72FB-445D-828E-8C579EBED0FD}" srcOrd="3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BD1B7-11A8-45D0-8546-EBE7DE8ADF2D}">
      <dsp:nvSpPr>
        <dsp:cNvPr id="0" name=""/>
        <dsp:cNvSpPr/>
      </dsp:nvSpPr>
      <dsp:spPr>
        <a:xfrm>
          <a:off x="0" y="0"/>
          <a:ext cx="10293627" cy="936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sp:txBody>
      <dsp:txXfrm>
        <a:off x="45738" y="45738"/>
        <a:ext cx="10202151" cy="845478"/>
      </dsp:txXfrm>
    </dsp:sp>
    <dsp:sp modelId="{2D214FB7-866F-46FC-A0F1-3EE948F22D5D}">
      <dsp:nvSpPr>
        <dsp:cNvPr id="0" name=""/>
        <dsp:cNvSpPr/>
      </dsp:nvSpPr>
      <dsp:spPr>
        <a:xfrm>
          <a:off x="0" y="929555"/>
          <a:ext cx="10293627" cy="3511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82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alt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utomated fuel measuring system that gives accurate amount of fuel added in the fuel bunks.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Measuring the tyre pressure and enabling a warning system if, it gets low.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••"/>
          </a:pP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929555"/>
        <a:ext cx="10293627" cy="3511852"/>
      </dsp:txXfrm>
    </dsp:sp>
    <dsp:sp modelId="{6C8F388F-3529-4E0A-ADDB-6F207E03F390}">
      <dsp:nvSpPr>
        <dsp:cNvPr id="0" name=""/>
        <dsp:cNvSpPr/>
      </dsp:nvSpPr>
      <dsp:spPr>
        <a:xfrm>
          <a:off x="0" y="4196721"/>
          <a:ext cx="10293627" cy="928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MOTIVATION</a:t>
          </a:r>
        </a:p>
      </dsp:txBody>
      <dsp:txXfrm>
        <a:off x="45320" y="4242041"/>
        <a:ext cx="10202987" cy="837740"/>
      </dsp:txXfrm>
    </dsp:sp>
    <dsp:sp modelId="{6BADC7D9-72FB-445D-828E-8C579EBED0FD}">
      <dsp:nvSpPr>
        <dsp:cNvPr id="0" name=""/>
        <dsp:cNvSpPr/>
      </dsp:nvSpPr>
      <dsp:spPr>
        <a:xfrm>
          <a:off x="0" y="5385238"/>
          <a:ext cx="10293627" cy="1206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82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protect consumers from various forms of malpractice employed by the fuel bunks and to maintain the tyre pressure system to avoid accidents</a:t>
          </a: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sz="6500" kern="1200"/>
        </a:p>
      </dsp:txBody>
      <dsp:txXfrm>
        <a:off x="0" y="5385238"/>
        <a:ext cx="10293627" cy="120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61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9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8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AF94-C575-44D7-9390-828CF92A4E5A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104859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0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DD2A0195-0144-4917-B7E5-C67ECBACC9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AF94-C575-44D7-9390-828CF92A4E5A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104869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0195-0144-4917-B7E5-C67ECBACC9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AF94-C575-44D7-9390-828CF92A4E5A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104867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0195-0144-4917-B7E5-C67ECBACC9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AF94-C575-44D7-9390-828CF92A4E5A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104866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0195-0144-4917-B7E5-C67ECBACC9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AF94-C575-44D7-9390-828CF92A4E5A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DD2A0195-0144-4917-B7E5-C67ECBACC9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0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AF94-C575-44D7-9390-828CF92A4E5A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104865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0195-0144-4917-B7E5-C67ECBACC9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8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AF94-C575-44D7-9390-828CF92A4E5A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1048661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2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0195-0144-4917-B7E5-C67ECBACC9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9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AF94-C575-44D7-9390-828CF92A4E5A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1048670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1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0195-0144-4917-B7E5-C67ECBACC9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AF94-C575-44D7-9390-828CF92A4E5A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104858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0195-0144-4917-B7E5-C67ECBACC9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8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9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AF94-C575-44D7-9390-828CF92A4E5A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1048701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2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0195-0144-4917-B7E5-C67ECBACC9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Snip and Round Single Corner Rectangle 13"/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48678" name="Right Triangle 5"/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48679" name="Freeform 15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>
              <a:latin typeface="+mn-lt"/>
              <a:cs typeface="+mn-cs"/>
            </a:endParaRPr>
          </a:p>
        </p:txBody>
      </p:sp>
      <p:sp>
        <p:nvSpPr>
          <p:cNvPr id="1048680" name="Freeform 16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>
              <a:latin typeface="+mn-lt"/>
              <a:cs typeface="+mn-cs"/>
            </a:endParaRPr>
          </a:p>
        </p:txBody>
      </p:sp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AF94-C575-44D7-9390-828CF92A4E5A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D2A0195-0144-4917-B7E5-C67ECBACC9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12700" y="-7938"/>
            <a:ext cx="1221740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>
              <a:latin typeface="+mn-lt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5842000" y="-7938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>
              <a:latin typeface="+mn-lt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7DBAF94-C575-44D7-9390-828CF92A4E5A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DD2A0195-0144-4917-B7E5-C67ECBACC932}" type="slidenum">
              <a:rPr lang="en-IN" smtClean="0"/>
              <a:t>‹#›</a:t>
            </a:fld>
            <a:endParaRPr lang="en-IN"/>
          </a:p>
        </p:txBody>
      </p:sp>
      <p:grpSp>
        <p:nvGrpSpPr>
          <p:cNvPr id="27" name="Group 1"/>
          <p:cNvGrpSpPr/>
          <p:nvPr/>
        </p:nvGrpSpPr>
        <p:grpSpPr bwMode="auto">
          <a:xfrm>
            <a:off x="-25399" y="203200"/>
            <a:ext cx="12240684" cy="647700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3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ctrTitle"/>
          </p:nvPr>
        </p:nvSpPr>
        <p:spPr>
          <a:xfrm>
            <a:off x="1524000" y="278130"/>
            <a:ext cx="9144000" cy="3215005"/>
          </a:xfrm>
        </p:spPr>
        <p:txBody>
          <a:bodyPr>
            <a:normAutofit fontScale="9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>
              <a:lnSpc>
                <a:spcPct val="100000"/>
              </a:lnSpc>
            </a:pPr>
            <a:r>
              <a:rPr lang="en-I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Siddhartha Institute of Technology</a:t>
            </a:r>
            <a:br>
              <a:rPr lang="en-I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 Constituent College of 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Sri Siddhartha Academy of Higher Education</a:t>
            </a:r>
            <a:r>
              <a:rPr lang="en-US" alt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Maralur,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Tumakuru-57210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Seminar on</a:t>
            </a:r>
            <a:br>
              <a:rPr lang="en-US" altLang="en-I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“DESIGN AND IMPLEMENTATION OF DENSITY  BASED DIGITAL FUEL LEVEL INDICATOR USING LOAD </a:t>
            </a:r>
            <a:r>
              <a:rPr lang="en-US" sz="2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AND TYRE PRESSURE INDICATOR”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Subtitle 2"/>
          <p:cNvSpPr>
            <a:spLocks noGrp="1"/>
          </p:cNvSpPr>
          <p:nvPr>
            <p:ph type="subTitle" idx="1"/>
          </p:nvPr>
        </p:nvSpPr>
        <p:spPr>
          <a:xfrm>
            <a:off x="1524000" y="3617843"/>
            <a:ext cx="9144000" cy="347206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>
              <a:lnSpc>
                <a:spcPct val="1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KARTHIK N D                  (14EC029)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KUMARA SWAMY V M  (14EC033)</a:t>
            </a:r>
          </a:p>
          <a:p>
            <a:pPr algn="ctr">
              <a:lnSpc>
                <a:spcPct val="1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MOHAN B J                      (14EC412)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PRASHANTH C S            (14EC050)</a:t>
            </a:r>
          </a:p>
          <a:p>
            <a:pPr algn="ctr">
              <a:lnSpc>
                <a:spcPct val="10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>
              <a:lnSpc>
                <a:spcPct val="100000"/>
              </a:lnSpc>
            </a:pPr>
            <a:r>
              <a:rPr lang="en-I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C Chandrashekhar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Dept. of ECE, SSIT,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Tumakuru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ext Box 1"/>
          <p:cNvSpPr txBox="1"/>
          <p:nvPr/>
        </p:nvSpPr>
        <p:spPr>
          <a:xfrm>
            <a:off x="357505" y="306705"/>
            <a:ext cx="11487785" cy="58953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</a:rPr>
              <a:t>HARDWARE REQUIREMENTS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sz="2500" dirty="0">
                <a:latin typeface="Times New Roman" panose="02020603050405020304" pitchFamily="18" charset="0"/>
              </a:rPr>
              <a:t>ARM7-LPC2148 Microcontroller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sz="2500" dirty="0">
                <a:latin typeface="Times New Roman" panose="02020603050405020304" pitchFamily="18" charset="0"/>
              </a:rPr>
              <a:t>Load Cell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sz="2500" dirty="0">
                <a:latin typeface="Times New Roman" panose="02020603050405020304" pitchFamily="18" charset="0"/>
              </a:rPr>
              <a:t>Alpha-Numeric LCD Display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sz="2500" dirty="0">
                <a:latin typeface="Times New Roman" panose="02020603050405020304" pitchFamily="18" charset="0"/>
              </a:rPr>
              <a:t>Pressure Sensor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sz="2500" dirty="0">
                <a:latin typeface="Times New Roman" panose="02020603050405020304" pitchFamily="18" charset="0"/>
              </a:rPr>
              <a:t>GSM module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sz="2500" dirty="0">
                <a:latin typeface="Times New Roman" panose="02020603050405020304" pitchFamily="18" charset="0"/>
              </a:rPr>
              <a:t>Speaker Module</a:t>
            </a:r>
          </a:p>
          <a:p>
            <a:pPr marL="0" indent="0" algn="l">
              <a:lnSpc>
                <a:spcPct val="150000"/>
              </a:lnSpc>
              <a:buFont typeface="Wingdings" panose="05000000000000000000" charset="0"/>
              <a:buNone/>
            </a:pPr>
            <a:endParaRPr lang="en-US" sz="2500" dirty="0">
              <a:latin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3600" dirty="0">
                <a:latin typeface="Times New Roman" panose="02020603050405020304" pitchFamily="18" charset="0"/>
                <a:sym typeface="+mn-ea"/>
              </a:rPr>
              <a:t>SOFTWARE REQUIREMENTS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sz="2500" dirty="0" err="1">
                <a:latin typeface="Times New Roman" panose="02020603050405020304" pitchFamily="18" charset="0"/>
              </a:rPr>
              <a:t>Keil</a:t>
            </a:r>
            <a:r>
              <a:rPr lang="en-US" sz="2500" dirty="0">
                <a:latin typeface="Times New Roman" panose="02020603050405020304" pitchFamily="18" charset="0"/>
              </a:rPr>
              <a:t> Vision 4</a:t>
            </a:r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 Box 1"/>
          <p:cNvSpPr txBox="1"/>
          <p:nvPr/>
        </p:nvSpPr>
        <p:spPr>
          <a:xfrm>
            <a:off x="700405" y="295275"/>
            <a:ext cx="11103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ARM7-LPC2148</a:t>
            </a:r>
          </a:p>
        </p:txBody>
      </p:sp>
      <p:pic>
        <p:nvPicPr>
          <p:cNvPr id="2097153" name="Picture 2" descr="C__Data_Users_DefApps_AppData_INTERNETEXPLORER_Temp_Saved Images_lpc2148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95" y="727710"/>
            <a:ext cx="5973445" cy="3185795"/>
          </a:xfrm>
          <a:prstGeom prst="rect">
            <a:avLst/>
          </a:prstGeom>
        </p:spPr>
      </p:pic>
      <p:sp>
        <p:nvSpPr>
          <p:cNvPr id="1048616" name="Text Box 3"/>
          <p:cNvSpPr txBox="1"/>
          <p:nvPr/>
        </p:nvSpPr>
        <p:spPr>
          <a:xfrm>
            <a:off x="700405" y="4180205"/>
            <a:ext cx="11102975" cy="2529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/>
              <a:t>16/32-bit ARM7TDMI-S microcontroller in a 64 pin package.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/>
              <a:t>16 KB on-chip static RAM.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/>
              <a:t>256 KB on-chip flash program memory.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/>
              <a:t>In-System Programming (ISP).CPU operating voltage range of 1.65V to 1.95V (1.8V +/- 8.3%).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/>
              <a:t>I/O power supply range of 3.0V to 3.6V (3.3V +/- 10%).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/>
              <a:t>JTAG (Joint Test Action Group) support.</a:t>
            </a:r>
          </a:p>
        </p:txBody>
      </p:sp>
      <p:sp>
        <p:nvSpPr>
          <p:cNvPr id="1048617" name="Text Box 4"/>
          <p:cNvSpPr txBox="1"/>
          <p:nvPr/>
        </p:nvSpPr>
        <p:spPr>
          <a:xfrm>
            <a:off x="2868295" y="3691890"/>
            <a:ext cx="5973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</a:rPr>
              <a:t>Figure no. 2: ARM7-LPC2148 Micro-controller</a:t>
            </a:r>
          </a:p>
        </p:txBody>
      </p: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ext Box 1"/>
          <p:cNvSpPr txBox="1"/>
          <p:nvPr/>
        </p:nvSpPr>
        <p:spPr>
          <a:xfrm>
            <a:off x="1036320" y="278765"/>
            <a:ext cx="1053020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LOAD CELL</a:t>
            </a:r>
          </a:p>
        </p:txBody>
      </p:sp>
      <p:sp>
        <p:nvSpPr>
          <p:cNvPr id="1048619" name="Text Box 2"/>
          <p:cNvSpPr txBox="1"/>
          <p:nvPr/>
        </p:nvSpPr>
        <p:spPr>
          <a:xfrm>
            <a:off x="426085" y="3823970"/>
            <a:ext cx="11374755" cy="2631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Wingdings" panose="05000000000000000000" charset="0"/>
              <a:buChar char=""/>
            </a:pPr>
            <a:r>
              <a:rPr lang="en-IN" altLang="x-non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load cell is a sensor or a transducer that converts a load or force acting on it into an electronic signal.</a:t>
            </a:r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IN" altLang="x-non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They are available in 5 kg to 150 kg capacities. Dimensions: 5.12" x 1.18" x 0.87" (130 mm x 30 mm x 22 mm).</a:t>
            </a:r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sz="2200" dirty="0">
                <a:latin typeface="Times New Roman" panose="02020603050405020304" pitchFamily="18" charset="0"/>
              </a:rPr>
              <a:t>Ready to interface with microcontrollers.</a:t>
            </a:r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sz="2200" dirty="0">
                <a:latin typeface="Times New Roman" panose="02020603050405020304" pitchFamily="18" charset="0"/>
              </a:rPr>
              <a:t>8 Bit Data o/p reference to load.</a:t>
            </a:r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sz="2200" dirty="0">
                <a:latin typeface="Times New Roman" panose="02020603050405020304" pitchFamily="18" charset="0"/>
              </a:rPr>
              <a:t>UART output.</a:t>
            </a:r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sz="2200" dirty="0">
                <a:latin typeface="Times New Roman" panose="02020603050405020304" pitchFamily="18" charset="0"/>
              </a:rPr>
              <a:t>Varies from 0- 255.</a:t>
            </a:r>
          </a:p>
        </p:txBody>
      </p:sp>
      <p:pic>
        <p:nvPicPr>
          <p:cNvPr id="2097154" name="Picture 5" descr="http://www.nskelectronics.com/images/p204_1_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645" y="754380"/>
            <a:ext cx="5822950" cy="243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20" name="Text Box 3"/>
          <p:cNvSpPr txBox="1"/>
          <p:nvPr/>
        </p:nvSpPr>
        <p:spPr>
          <a:xfrm>
            <a:off x="3128645" y="3315335"/>
            <a:ext cx="58229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</a:rPr>
              <a:t>Figure no. 3: Load Cell</a:t>
            </a:r>
          </a:p>
        </p:txBody>
      </p: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" descr="C__Data_Users_DefApps_AppData_INTERNETEXPLORER_Temp_Saved Images_16x4-character-lcd-display-for-arduino-raspberry-pi-robotics-lcd-rm2491-by-robomart-2559-500x5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115" y="869950"/>
            <a:ext cx="4763135" cy="2517775"/>
          </a:xfrm>
          <a:prstGeom prst="rect">
            <a:avLst/>
          </a:prstGeom>
        </p:spPr>
      </p:pic>
      <p:sp>
        <p:nvSpPr>
          <p:cNvPr id="1048621" name="Text Box 2"/>
          <p:cNvSpPr txBox="1"/>
          <p:nvPr/>
        </p:nvSpPr>
        <p:spPr>
          <a:xfrm>
            <a:off x="819150" y="412750"/>
            <a:ext cx="1060894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ALPHA-NUMERIC LCD DISPLAY</a:t>
            </a:r>
          </a:p>
        </p:txBody>
      </p:sp>
      <p:sp>
        <p:nvSpPr>
          <p:cNvPr id="1048622" name="Text Box 3"/>
          <p:cNvSpPr txBox="1"/>
          <p:nvPr/>
        </p:nvSpPr>
        <p:spPr>
          <a:xfrm>
            <a:off x="257175" y="4003040"/>
            <a:ext cx="11464925" cy="2529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/>
              <a:t>A Liquid Crystal Display(LCD) shown in figure no. 4.3 is a thin, flat electronic visual display that uses the light modulating properties of liquid crystals (LCs). LCs does not emit light directly.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/>
              <a:t>Display Format is 16 Character x 2 Line.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/>
              <a:t>Input Data can be 4-Bits or 8-Bits interface available.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/>
              <a:t>Display Font is 5 x 8 Dots.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/>
              <a:t>Power Supply : Single Power Supply (5V±10%) </a:t>
            </a:r>
          </a:p>
        </p:txBody>
      </p:sp>
      <p:sp>
        <p:nvSpPr>
          <p:cNvPr id="1048623" name="Text Box 4"/>
          <p:cNvSpPr txBox="1"/>
          <p:nvPr/>
        </p:nvSpPr>
        <p:spPr>
          <a:xfrm>
            <a:off x="3713480" y="3310255"/>
            <a:ext cx="47637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sym typeface="+mn-ea"/>
              </a:rPr>
              <a:t>Figure no. 4: ALCD Display</a:t>
            </a:r>
          </a:p>
        </p:txBody>
      </p: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ext Box 2"/>
          <p:cNvSpPr txBox="1"/>
          <p:nvPr/>
        </p:nvSpPr>
        <p:spPr>
          <a:xfrm>
            <a:off x="594360" y="457200"/>
            <a:ext cx="110020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PRESSURE SENSOR</a:t>
            </a:r>
          </a:p>
        </p:txBody>
      </p:sp>
      <p:sp>
        <p:nvSpPr>
          <p:cNvPr id="1048625" name="Text Box 1"/>
          <p:cNvSpPr txBox="1"/>
          <p:nvPr/>
        </p:nvSpPr>
        <p:spPr>
          <a:xfrm>
            <a:off x="594360" y="4340860"/>
            <a:ext cx="11001375" cy="2123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/>
              <a:t>The pressure sensors as the accuracy of 1%.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/>
              <a:t>The standard output for pressure sensors is 4-20 mA.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/>
              <a:t>High peak pressure resistance.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/>
              <a:t>High alternating load resistance.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/>
              <a:t>High long-term stability.</a:t>
            </a:r>
          </a:p>
        </p:txBody>
      </p:sp>
      <p:pic>
        <p:nvPicPr>
          <p:cNvPr id="2097156" name="Picture 4" descr="p376_0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780" y="1330325"/>
            <a:ext cx="4800600" cy="2227580"/>
          </a:xfrm>
          <a:prstGeom prst="rect">
            <a:avLst/>
          </a:prstGeom>
        </p:spPr>
      </p:pic>
      <p:sp>
        <p:nvSpPr>
          <p:cNvPr id="1048626" name="Text Box 5"/>
          <p:cNvSpPr txBox="1"/>
          <p:nvPr/>
        </p:nvSpPr>
        <p:spPr>
          <a:xfrm>
            <a:off x="3563620" y="3653155"/>
            <a:ext cx="4773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sym typeface="+mn-ea"/>
              </a:rPr>
              <a:t>Figure no. 5: Pressure Sensor</a:t>
            </a:r>
          </a:p>
        </p:txBody>
      </p:sp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ext Box 2"/>
          <p:cNvSpPr txBox="1"/>
          <p:nvPr/>
        </p:nvSpPr>
        <p:spPr>
          <a:xfrm>
            <a:off x="549910" y="401320"/>
            <a:ext cx="1109154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GSM MODULE</a:t>
            </a:r>
          </a:p>
        </p:txBody>
      </p:sp>
      <p:sp>
        <p:nvSpPr>
          <p:cNvPr id="1048628" name="Text Box 1"/>
          <p:cNvSpPr txBox="1"/>
          <p:nvPr/>
        </p:nvSpPr>
        <p:spPr>
          <a:xfrm>
            <a:off x="549910" y="4130040"/>
            <a:ext cx="11091545" cy="2123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/>
              <a:t>Dual-Band 900/ 1900 MHz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/>
              <a:t>GPRS multi-slot class 10/8GPRS mobile station class B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/>
              <a:t>Compliant to GSM phase 2/2+Class 4 (2 W @850/ 900 MHz)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/>
              <a:t>Low power consumption: 1.5mA(sleep mode)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/>
              <a:t>Operation temperature: -40°C to +85 °C</a:t>
            </a:r>
          </a:p>
        </p:txBody>
      </p:sp>
      <p:pic>
        <p:nvPicPr>
          <p:cNvPr id="2097157" name="Picture 4" descr="300-800x8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855" y="911860"/>
            <a:ext cx="5114290" cy="2646045"/>
          </a:xfrm>
          <a:prstGeom prst="rect">
            <a:avLst/>
          </a:prstGeom>
        </p:spPr>
      </p:pic>
      <p:sp>
        <p:nvSpPr>
          <p:cNvPr id="1048629" name="Text Box 5"/>
          <p:cNvSpPr txBox="1"/>
          <p:nvPr/>
        </p:nvSpPr>
        <p:spPr>
          <a:xfrm>
            <a:off x="3538855" y="3719195"/>
            <a:ext cx="5113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sym typeface="+mn-ea"/>
              </a:rPr>
              <a:t>Figure no. 6: GSM Module</a:t>
            </a:r>
            <a:endParaRPr lang="en-US" sz="1400"/>
          </a:p>
        </p:txBody>
      </p:sp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ext Box 2"/>
          <p:cNvSpPr txBox="1"/>
          <p:nvPr/>
        </p:nvSpPr>
        <p:spPr>
          <a:xfrm>
            <a:off x="549910" y="401320"/>
            <a:ext cx="1109154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SPEAKER MODULE</a:t>
            </a:r>
          </a:p>
        </p:txBody>
      </p:sp>
      <p:pic>
        <p:nvPicPr>
          <p:cNvPr id="2097158" name="Picture 1" descr="ib_p144_0_2-500x5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130" y="671830"/>
            <a:ext cx="4270375" cy="3063875"/>
          </a:xfrm>
          <a:prstGeom prst="rect">
            <a:avLst/>
          </a:prstGeom>
        </p:spPr>
      </p:pic>
      <p:sp>
        <p:nvSpPr>
          <p:cNvPr id="1048631" name="Text Box 3"/>
          <p:cNvSpPr txBox="1"/>
          <p:nvPr/>
        </p:nvSpPr>
        <p:spPr>
          <a:xfrm>
            <a:off x="550545" y="4418330"/>
            <a:ext cx="11092180" cy="2225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8" charset="0"/>
              </a:rPr>
              <a:t>The APR33A3 device offers true single-chip voice recording.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8" charset="0"/>
              </a:rPr>
              <a:t>non-volatile storage and playback capability for 40 to 60 seconds.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8" charset="0"/>
              </a:rPr>
              <a:t>Ideal for use in portable voice recorders and speakers.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8" charset="0"/>
              </a:rPr>
              <a:t>Advanced flash nonvolatile memory process, where each memory cell can store 256 voltage levels.</a:t>
            </a:r>
          </a:p>
        </p:txBody>
      </p:sp>
      <p:sp>
        <p:nvSpPr>
          <p:cNvPr id="1048632" name="Text Box 4"/>
          <p:cNvSpPr txBox="1"/>
          <p:nvPr/>
        </p:nvSpPr>
        <p:spPr>
          <a:xfrm>
            <a:off x="3961130" y="3896995"/>
            <a:ext cx="42703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sym typeface="+mn-ea"/>
              </a:rPr>
              <a:t>Figure no. 7: Speaker Module</a:t>
            </a:r>
            <a:endParaRPr lang="en-US" sz="1400"/>
          </a:p>
        </p:txBody>
      </p:sp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ext Box 2"/>
          <p:cNvSpPr txBox="1"/>
          <p:nvPr/>
        </p:nvSpPr>
        <p:spPr>
          <a:xfrm>
            <a:off x="549910" y="574040"/>
            <a:ext cx="1109154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Keil Vision 4</a:t>
            </a:r>
          </a:p>
        </p:txBody>
      </p:sp>
      <p:sp>
        <p:nvSpPr>
          <p:cNvPr id="1048634" name="Text Box 1"/>
          <p:cNvSpPr txBox="1"/>
          <p:nvPr/>
        </p:nvSpPr>
        <p:spPr>
          <a:xfrm>
            <a:off x="549910" y="1221105"/>
            <a:ext cx="6859270" cy="1310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8" charset="0"/>
              </a:rPr>
              <a:t>Operating system: Windows 7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8" charset="0"/>
              </a:rPr>
              <a:t>Compiler: Keil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8" charset="0"/>
              </a:rPr>
              <a:t>Language used: C</a:t>
            </a:r>
          </a:p>
        </p:txBody>
      </p:sp>
      <p:sp>
        <p:nvSpPr>
          <p:cNvPr id="1048635" name="Text Box 3"/>
          <p:cNvSpPr txBox="1"/>
          <p:nvPr/>
        </p:nvSpPr>
        <p:spPr>
          <a:xfrm>
            <a:off x="549910" y="2536825"/>
            <a:ext cx="11092180" cy="17170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8" charset="0"/>
              </a:rPr>
              <a:t>Keil Software makes ANSI C compilers, macro assemblers, simulators, integrated environments, and evaluation boards for the 8051, 251, ARM7, and C16x/ST10 microcontroller families.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8" charset="0"/>
              </a:rPr>
              <a:t>Keil development tools offer a complete development environment for ARM, Cortex-M, and Cortex-R processor based devices.</a:t>
            </a:r>
          </a:p>
        </p:txBody>
      </p:sp>
      <p:sp>
        <p:nvSpPr>
          <p:cNvPr id="1048636" name="Text Box 4"/>
          <p:cNvSpPr txBox="1"/>
          <p:nvPr/>
        </p:nvSpPr>
        <p:spPr>
          <a:xfrm>
            <a:off x="549910" y="4171315"/>
            <a:ext cx="11091545" cy="1310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8" charset="0"/>
              </a:rPr>
              <a:t>Keil software provides the ease of writing the code in either C or ASSEMBLY.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8" charset="0"/>
              </a:rPr>
              <a:t>The new IDE from Keil Software combines Project management, Source Code Editing and Program Debugging in one powerful environment.</a:t>
            </a:r>
          </a:p>
        </p:txBody>
      </p:sp>
    </p:spTree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ext Box 1"/>
          <p:cNvSpPr txBox="1"/>
          <p:nvPr/>
        </p:nvSpPr>
        <p:spPr>
          <a:xfrm>
            <a:off x="140335" y="106045"/>
            <a:ext cx="1154493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>
                <a:latin typeface="Times New Roman" panose="02020603050405020304" pitchFamily="18" charset="0"/>
              </a:rPr>
              <a:t>SYSTEM IMPLEMENTATION</a:t>
            </a:r>
          </a:p>
        </p:txBody>
      </p:sp>
      <p:pic>
        <p:nvPicPr>
          <p:cNvPr id="2097159" name="Picture 18" descr="flow cha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105" y="540385"/>
            <a:ext cx="7059295" cy="5980430"/>
          </a:xfrm>
          <a:prstGeom prst="rect">
            <a:avLst/>
          </a:prstGeom>
        </p:spPr>
      </p:pic>
      <p:sp>
        <p:nvSpPr>
          <p:cNvPr id="1048638" name="Text Box 24"/>
          <p:cNvSpPr txBox="1"/>
          <p:nvPr/>
        </p:nvSpPr>
        <p:spPr>
          <a:xfrm>
            <a:off x="2364105" y="6555105"/>
            <a:ext cx="70586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sym typeface="+mn-ea"/>
              </a:rPr>
              <a:t>Figure no. 8: Flowcart of The System</a:t>
            </a:r>
            <a:endParaRPr lang="en-US" sz="1200"/>
          </a:p>
        </p:txBody>
      </p:sp>
    </p:spTree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ext Box 1"/>
          <p:cNvSpPr txBox="1"/>
          <p:nvPr/>
        </p:nvSpPr>
        <p:spPr>
          <a:xfrm>
            <a:off x="573405" y="1098550"/>
            <a:ext cx="11178540" cy="537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8" charset="0"/>
              </a:rPr>
              <a:t>The pressing of reset button on the micro-controller, the LCD, GSM Module and Load Cell will be initialized. In the system, the toggle key is synonymous with the engine turned on and off.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8" charset="0"/>
              </a:rPr>
              <a:t>A constant real time value of the fuel present within the fuel tank will be displayed on the LCD.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8" charset="0"/>
              </a:rPr>
              <a:t>Process of filling fuel in fuel bunks.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8" charset="0"/>
              </a:rPr>
              <a:t>When the toggle key is in on state, the system measures the tyre pressure. In the system, a threshold of 10 Pa has been set.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8" charset="0"/>
              </a:rPr>
              <a:t>If the pressure is below that threshold, a speaker output, a message through GSM Module and a warning on the LCD will be displayed regarding low tyre pressure in the vehicle.</a:t>
            </a: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8" charset="0"/>
              </a:rPr>
              <a:t>The system is programmed such that, the fuel theft detection will be activated only when the engine is off.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8" charset="0"/>
              </a:rPr>
              <a:t>If there is a rapid descent in the amount of fuel present in the fuel tank, a fuel theft warning message is sent to the owner’s cellphone and is also displayed on the LCD.</a:t>
            </a:r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1"/>
          <p:cNvSpPr/>
          <p:nvPr/>
        </p:nvSpPr>
        <p:spPr>
          <a:xfrm>
            <a:off x="278296" y="225287"/>
            <a:ext cx="11794433" cy="6062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OF THE PRESENTATION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Introduction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Literature survey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</a:t>
            </a:r>
            <a:r>
              <a:rPr lang="en-US" alt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 </a:t>
            </a:r>
            <a:r>
              <a:rPr lang="en-US" alt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  <a:p>
            <a:r>
              <a:rPr lang="en-US" alt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 System Implementation</a:t>
            </a:r>
          </a:p>
          <a:p>
            <a:r>
              <a:rPr lang="en-US" alt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  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  <a:p>
            <a:r>
              <a:rPr lang="en-US" alt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Advantages</a:t>
            </a:r>
          </a:p>
          <a:p>
            <a:r>
              <a:rPr lang="en-US" alt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Applications</a:t>
            </a:r>
          </a:p>
          <a:p>
            <a:r>
              <a:rPr lang="en-US" alt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References </a:t>
            </a:r>
          </a:p>
        </p:txBody>
      </p:sp>
    </p:spTree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Box 1"/>
          <p:cNvSpPr txBox="1"/>
          <p:nvPr/>
        </p:nvSpPr>
        <p:spPr>
          <a:xfrm>
            <a:off x="341195" y="-42498"/>
            <a:ext cx="1146411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2097160" name="Picture 3" descr="Low press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" y="2629535"/>
            <a:ext cx="3420745" cy="1244600"/>
          </a:xfrm>
          <a:prstGeom prst="rect">
            <a:avLst/>
          </a:prstGeom>
        </p:spPr>
      </p:pic>
      <p:pic>
        <p:nvPicPr>
          <p:cNvPr id="2097161" name="Picture 4" descr="Filled and tot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480" y="730250"/>
            <a:ext cx="3241675" cy="1308735"/>
          </a:xfrm>
          <a:prstGeom prst="rect">
            <a:avLst/>
          </a:prstGeom>
        </p:spPr>
      </p:pic>
      <p:pic>
        <p:nvPicPr>
          <p:cNvPr id="2097162" name="Picture 5" descr="Fuel Prese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95" y="730250"/>
            <a:ext cx="3420745" cy="1308735"/>
          </a:xfrm>
          <a:prstGeom prst="rect">
            <a:avLst/>
          </a:prstGeom>
        </p:spPr>
      </p:pic>
      <p:pic>
        <p:nvPicPr>
          <p:cNvPr id="2097163" name="Picture 6" descr="Fuel Thef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4540" y="725805"/>
            <a:ext cx="3420745" cy="1308100"/>
          </a:xfrm>
          <a:prstGeom prst="rect">
            <a:avLst/>
          </a:prstGeom>
        </p:spPr>
      </p:pic>
      <p:pic>
        <p:nvPicPr>
          <p:cNvPr id="2097164" name="Picture 7" descr="Reserv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5480" y="2629535"/>
            <a:ext cx="3241675" cy="1245235"/>
          </a:xfrm>
          <a:prstGeom prst="rect">
            <a:avLst/>
          </a:prstGeom>
        </p:spPr>
      </p:pic>
      <p:pic>
        <p:nvPicPr>
          <p:cNvPr id="2097165" name="Picture 9" descr="Message Outpu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4540" y="2629535"/>
            <a:ext cx="3420745" cy="3624580"/>
          </a:xfrm>
          <a:prstGeom prst="rect">
            <a:avLst/>
          </a:prstGeom>
        </p:spPr>
      </p:pic>
      <p:sp>
        <p:nvSpPr>
          <p:cNvPr id="1048641" name="Text Box 12"/>
          <p:cNvSpPr txBox="1"/>
          <p:nvPr/>
        </p:nvSpPr>
        <p:spPr>
          <a:xfrm>
            <a:off x="394335" y="2118995"/>
            <a:ext cx="3201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48642" name="Text Box 14"/>
          <p:cNvSpPr txBox="1"/>
          <p:nvPr/>
        </p:nvSpPr>
        <p:spPr>
          <a:xfrm>
            <a:off x="340995" y="2118995"/>
            <a:ext cx="3420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sym typeface="+mn-ea"/>
              </a:rPr>
              <a:t>Figure no. 9: Present Fuel Record</a:t>
            </a:r>
            <a:endParaRPr lang="en-US" sz="1400"/>
          </a:p>
        </p:txBody>
      </p:sp>
      <p:sp>
        <p:nvSpPr>
          <p:cNvPr id="1048643" name="Text Box 15"/>
          <p:cNvSpPr txBox="1"/>
          <p:nvPr/>
        </p:nvSpPr>
        <p:spPr>
          <a:xfrm>
            <a:off x="4475480" y="2118995"/>
            <a:ext cx="3241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sym typeface="+mn-ea"/>
              </a:rPr>
              <a:t>Figure no. 10: Fuel Filled</a:t>
            </a:r>
            <a:endParaRPr lang="en-US" sz="1400"/>
          </a:p>
        </p:txBody>
      </p:sp>
      <p:sp>
        <p:nvSpPr>
          <p:cNvPr id="1048644" name="Text Box 16"/>
          <p:cNvSpPr txBox="1"/>
          <p:nvPr/>
        </p:nvSpPr>
        <p:spPr>
          <a:xfrm>
            <a:off x="340360" y="4062095"/>
            <a:ext cx="3420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sym typeface="+mn-ea"/>
              </a:rPr>
              <a:t>Figure no. 12: Low Pressure Warning</a:t>
            </a:r>
            <a:endParaRPr lang="en-US" sz="1400"/>
          </a:p>
        </p:txBody>
      </p:sp>
      <p:sp>
        <p:nvSpPr>
          <p:cNvPr id="1048645" name="Text Box 17"/>
          <p:cNvSpPr txBox="1"/>
          <p:nvPr/>
        </p:nvSpPr>
        <p:spPr>
          <a:xfrm>
            <a:off x="4475480" y="4062095"/>
            <a:ext cx="3241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sym typeface="+mn-ea"/>
              </a:rPr>
              <a:t>Figure no. 13: Reserve Warning</a:t>
            </a:r>
            <a:endParaRPr lang="en-US" sz="1400"/>
          </a:p>
        </p:txBody>
      </p:sp>
      <p:sp>
        <p:nvSpPr>
          <p:cNvPr id="1048646" name="Text Box 18"/>
          <p:cNvSpPr txBox="1"/>
          <p:nvPr/>
        </p:nvSpPr>
        <p:spPr>
          <a:xfrm>
            <a:off x="8384540" y="2118995"/>
            <a:ext cx="3420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sym typeface="+mn-ea"/>
              </a:rPr>
              <a:t>Figure no. 11: Petrol Theft Warning</a:t>
            </a:r>
            <a:endParaRPr lang="en-US" sz="1400"/>
          </a:p>
        </p:txBody>
      </p:sp>
      <p:sp>
        <p:nvSpPr>
          <p:cNvPr id="1048647" name="Text Box 19"/>
          <p:cNvSpPr txBox="1"/>
          <p:nvPr/>
        </p:nvSpPr>
        <p:spPr>
          <a:xfrm>
            <a:off x="8384540" y="6365875"/>
            <a:ext cx="3420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sym typeface="+mn-ea"/>
              </a:rPr>
              <a:t>Figure no. 14: Message outputs</a:t>
            </a:r>
            <a:endParaRPr lang="en-US" sz="1400"/>
          </a:p>
        </p:txBody>
      </p:sp>
      <p:sp>
        <p:nvSpPr>
          <p:cNvPr id="1048648" name="Text Box 20"/>
          <p:cNvSpPr txBox="1"/>
          <p:nvPr/>
        </p:nvSpPr>
        <p:spPr>
          <a:xfrm>
            <a:off x="405765" y="4821555"/>
            <a:ext cx="7121525" cy="169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8" charset="0"/>
              </a:rPr>
              <a:t>Figures 9 through 13 show various outputs displayed through LCD.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pitchFamily="18" charset="0"/>
              </a:rPr>
              <a:t>Fig. no. 14 shows the message outputs sent through the GSM Module.</a:t>
            </a:r>
          </a:p>
        </p:txBody>
      </p:sp>
    </p:spTree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extBox 1"/>
          <p:cNvSpPr txBox="1"/>
          <p:nvPr/>
        </p:nvSpPr>
        <p:spPr>
          <a:xfrm>
            <a:off x="371059" y="861750"/>
            <a:ext cx="11436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1048595" name="TextBox 2"/>
          <p:cNvSpPr txBox="1"/>
          <p:nvPr/>
        </p:nvSpPr>
        <p:spPr>
          <a:xfrm>
            <a:off x="378044" y="2239213"/>
            <a:ext cx="11436627" cy="2631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implemented system can be used for</a:t>
            </a: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fuel measurement.</a:t>
            </a: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tyre pressure indication.</a:t>
            </a: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theft detection.</a:t>
            </a:r>
          </a:p>
        </p:txBody>
      </p:sp>
    </p:spTree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 Box 1"/>
          <p:cNvSpPr txBox="1"/>
          <p:nvPr/>
        </p:nvSpPr>
        <p:spPr>
          <a:xfrm>
            <a:off x="371475" y="1859915"/>
            <a:ext cx="11435715" cy="1996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sz="2200">
                <a:latin typeface="Times New Roman" panose="02020603050405020304" pitchFamily="18" charset="0"/>
              </a:rPr>
              <a:t>The designed system can be implemented as a standardized fuel measurement system to all the vehicles.</a:t>
            </a: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sz="2200">
                <a:latin typeface="Times New Roman" panose="02020603050405020304" pitchFamily="18" charset="0"/>
              </a:rPr>
              <a:t>The system is useful for fuel theft detection and real time tyre pressure indication.</a:t>
            </a:r>
          </a:p>
        </p:txBody>
      </p:sp>
      <p:sp>
        <p:nvSpPr>
          <p:cNvPr id="1048593" name="TextBox 1"/>
          <p:cNvSpPr txBox="1"/>
          <p:nvPr/>
        </p:nvSpPr>
        <p:spPr>
          <a:xfrm>
            <a:off x="371059" y="894135"/>
            <a:ext cx="1143662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</p:spTree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Rectangle 1"/>
          <p:cNvSpPr/>
          <p:nvPr/>
        </p:nvSpPr>
        <p:spPr>
          <a:xfrm>
            <a:off x="207010" y="389890"/>
            <a:ext cx="11366500" cy="5476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0"/>
              </a:spcAft>
            </a:pP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solidFill>
                <a:schemeClr val="accent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complete software and hardware implementation of the p</a:t>
            </a:r>
            <a:r>
              <a:rPr lang="en-US" alt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rojec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has been completed.</a:t>
            </a:r>
          </a:p>
          <a:p>
            <a:pPr marL="914400" indent="-4572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digital fuel level indicator is a very efficient way of getting real time value of the amoun of fuel present in the fuel tank. </a:t>
            </a:r>
          </a:p>
          <a:p>
            <a:pPr marL="914400" indent="-4572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can be used to measure the amount of fuel added to the fuel tank and hence can be used to check the malpractices by the fuel bunks.</a:t>
            </a:r>
          </a:p>
          <a:p>
            <a:pPr marL="914400" indent="-4572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tyre pressure measurement can be used to warn about low tyre pressure and to indicate accurate real time values.</a:t>
            </a:r>
          </a:p>
          <a:p>
            <a:pPr marL="914400" indent="-4572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 theft detection can be implemented on vehicles to stop fuel theft from happening in the vehicles when parked.</a:t>
            </a:r>
          </a:p>
        </p:txBody>
      </p:sp>
    </p:spTree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extBox 1"/>
          <p:cNvSpPr txBox="1"/>
          <p:nvPr/>
        </p:nvSpPr>
        <p:spPr>
          <a:xfrm>
            <a:off x="573205" y="280111"/>
            <a:ext cx="11054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48589" name="Rectangle 2"/>
          <p:cNvSpPr/>
          <p:nvPr/>
        </p:nvSpPr>
        <p:spPr>
          <a:xfrm>
            <a:off x="568126" y="1049552"/>
            <a:ext cx="11054686" cy="6276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Font typeface="+mj-lt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Suchita S. Kamble, Manisha Rinayat, Naina Tarpe, Priyanka Gadewar, Ganesh Barde, Aksahy Mohurle, “A Review: GSM Based Vehicle Fuel Monitoring and Theft Detection System with SMS Indication” June 2006, International Journal on Recent and Innovation Trends in Computing and Communication Volume: 5 Issue 1, ISSN-2321-8169. </a:t>
            </a:r>
          </a:p>
          <a:p>
            <a:pPr marL="0" indent="0">
              <a:spcAft>
                <a:spcPts val="0"/>
              </a:spcAft>
              <a:buFont typeface="+mj-lt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Raveena A, Deepa R, “Fuel Measurement Using Loadcell” Oct 2017, International Research Journal of Engineering and Technology, ISSN-2395-0056.</a:t>
            </a:r>
          </a:p>
          <a:p>
            <a:pPr marL="0" indent="0">
              <a:spcAft>
                <a:spcPts val="0"/>
              </a:spcAft>
              <a:buFont typeface="+mj-lt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Vishal H. Gahlot, Abhishek S. Narkar, Dhyan, Asst. Prof. Kavita Joshi, “Automated Fuel Measurement For Vehicles” 2016, IJARIIE Vol-2 Issue-2, ISSN(O)-2395-4396.</a:t>
            </a:r>
          </a:p>
          <a:p>
            <a:pPr marL="0" indent="0">
              <a:spcAft>
                <a:spcPts val="0"/>
              </a:spcAft>
              <a:buFont typeface="+mj-lt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Jitendra Tamang, Naomi Somer Lepcha, Tshering Sangmo Sherpa, “GSM Based Fuel Theft Detector Using Microcontroller” January 2015, International Journal of Advance Electrical and Electronics Engineering, Volume-4, Issue-3, ISSN-2278-8948.</a:t>
            </a:r>
          </a:p>
          <a:p>
            <a:pPr marL="0" indent="0">
              <a:spcAft>
                <a:spcPts val="0"/>
              </a:spcAft>
              <a:buFont typeface="+mj-lt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Jacek Caban, PawełDrozdziel, Daliborbarta, Štefanliscak, “Vehicle Tyre Pressure Monitoring Systems” Diagnostyka, Vol. 15, No. 3, 2014.</a:t>
            </a:r>
          </a:p>
          <a:p>
            <a:pPr marL="0" indent="0">
              <a:spcAft>
                <a:spcPts val="0"/>
              </a:spcAft>
              <a:buFont typeface="+mj-lt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S.Mohanasundaram, P.Manikandan, “Design and Implementation of Load Cell Based Fuel Level Measurement” 2014, ICCCI-2014. </a:t>
            </a:r>
          </a:p>
          <a:p>
            <a:pPr marL="0" indent="0">
              <a:spcAft>
                <a:spcPts val="0"/>
              </a:spcAft>
              <a:buFont typeface="+mj-lt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Anirudha Mule, UjwalPatil, AnilMore, S.R.Kale, “Study of Digital Fuel Meter and Fuel Theft Detection” March 2016, International Journal of Innovative research in Science and Engineering, Vol no. 2, Issue no. 3</a:t>
            </a:r>
          </a:p>
          <a:p>
            <a:pPr marL="0" indent="0">
              <a:spcAft>
                <a:spcPts val="0"/>
              </a:spcAft>
              <a:buFont typeface="+mj-lt"/>
              <a:buNone/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Dinesh V.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Rojatkar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Nikhil G.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Yerojwar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Gitesh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Mudey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Shamseer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Raza,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Janabai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Pawar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“16x2 Alpha-Numeric Liquid Crystal Display” International Journal For Engineering Applications And Technology, ISSN: 2321-8134.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endParaRPr lang="en-IN" sz="19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Box 1"/>
          <p:cNvSpPr txBox="1"/>
          <p:nvPr/>
        </p:nvSpPr>
        <p:spPr>
          <a:xfrm>
            <a:off x="437322" y="2491409"/>
            <a:ext cx="11317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1"/>
          <p:cNvSpPr/>
          <p:nvPr/>
        </p:nvSpPr>
        <p:spPr>
          <a:xfrm>
            <a:off x="397565" y="1311318"/>
            <a:ext cx="1179443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ctr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fuel measurement is not possible in the existing system.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petrol bunks often use various methods of malpractices.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digital fuel indicator gives the exact amount of fuel added to the fuel tank.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also measures the tyre pressure and indicates if there is a low pressure in the tyres.</a:t>
            </a: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Content Placeholder 5"/>
          <p:cNvGraphicFramePr>
            <a:graphicFrameLocks/>
          </p:cNvGraphicFramePr>
          <p:nvPr/>
        </p:nvGraphicFramePr>
        <p:xfrm>
          <a:off x="1182755" y="132522"/>
          <a:ext cx="10293627" cy="6599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1"/>
          <p:cNvSpPr txBox="1"/>
          <p:nvPr/>
        </p:nvSpPr>
        <p:spPr>
          <a:xfrm>
            <a:off x="491319" y="709684"/>
            <a:ext cx="1123210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are cheated by a few petrol bunks by not filling proper quantity of fuel.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theft is a major concern for parked vehicles.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tyre pressure monitoring system is required to warn the user about low tyre pressure.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SOLUTION</a:t>
            </a: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accurate fuel measuring system is required.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fuel theft warning system should be installed in a vehicle.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constant tyre pressure monitor should be present in a vehicle. Along with a low pressure warning system.</a:t>
            </a: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76974"/>
              </p:ext>
            </p:extLst>
          </p:nvPr>
        </p:nvGraphicFramePr>
        <p:xfrm>
          <a:off x="228600" y="1308735"/>
          <a:ext cx="11815445" cy="537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460"/>
                <a:gridCol w="2299970"/>
                <a:gridCol w="3246755"/>
                <a:gridCol w="3731260"/>
              </a:tblGrid>
              <a:tr h="9664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PAPER </a:t>
                      </a:r>
                    </a:p>
                    <a:p>
                      <a:pPr algn="ctr"/>
                      <a:r>
                        <a:rPr lang="en-US" sz="2800" dirty="0" smtClean="0"/>
                        <a:t> NO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4754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-1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“DRAG AND DROP: Data Transfer between Two Digital Devices”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Sachi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Rana, Mr, Mohammed </a:t>
                      </a:r>
                      <a:r>
                        <a:rPr lang="en-IN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sayeemuddin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Shaikh, </a:t>
                      </a:r>
                      <a:r>
                        <a:rPr lang="en-IN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Prof.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Sanjay D Joshi.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6443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“A Step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Towards Smart City Using Sixth Sense Technology</a:t>
                      </a: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”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Dr.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A. </a:t>
                      </a:r>
                      <a:r>
                        <a:rPr lang="en-IN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Sumithra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K. </a:t>
                      </a:r>
                      <a:r>
                        <a:rPr lang="en-IN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Karthika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J. Jane Ida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8606" name="TextBox 1"/>
          <p:cNvSpPr txBox="1"/>
          <p:nvPr/>
        </p:nvSpPr>
        <p:spPr>
          <a:xfrm>
            <a:off x="568448" y="539977"/>
            <a:ext cx="11054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32332"/>
              </p:ext>
            </p:extLst>
          </p:nvPr>
        </p:nvGraphicFramePr>
        <p:xfrm>
          <a:off x="228600" y="508635"/>
          <a:ext cx="11764645" cy="600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0"/>
                <a:gridCol w="2266950"/>
                <a:gridCol w="2417445"/>
                <a:gridCol w="5664200"/>
              </a:tblGrid>
              <a:tr h="1906905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Paper-3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“A Study on Sixth Sense Technology</a:t>
                      </a:r>
                      <a:r>
                        <a:rPr lang="en-US" altLang="en-IN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”</a:t>
                      </a:r>
                      <a:endParaRPr lang="en-US" alt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Ajesh</a:t>
                      </a:r>
                      <a:r>
                        <a:rPr lang="en-US" b="0" baseline="0" dirty="0" smtClean="0"/>
                        <a:t> M.S., </a:t>
                      </a:r>
                      <a:r>
                        <a:rPr lang="en-US" b="0" baseline="0" dirty="0" err="1" smtClean="0"/>
                        <a:t>Subin</a:t>
                      </a:r>
                      <a:r>
                        <a:rPr lang="en-US" b="0" baseline="0" dirty="0" smtClean="0"/>
                        <a:t> P </a:t>
                      </a:r>
                      <a:r>
                        <a:rPr lang="en-US" b="0" baseline="0" dirty="0" err="1" smtClean="0"/>
                        <a:t>Sabu</a:t>
                      </a:r>
                      <a:r>
                        <a:rPr lang="en-US" b="0" baseline="0" dirty="0" smtClean="0"/>
                        <a:t>, Ms. </a:t>
                      </a:r>
                      <a:r>
                        <a:rPr lang="en-US" b="0" baseline="0" dirty="0" err="1" smtClean="0"/>
                        <a:t>Mintu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Movi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kumimoji="0" lang="en-IN" sz="1800" b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paper helps us to understand how the sixth sense device has overpowered the five natural senses. They also implemented an invisible computer mouse that enables interaction with computer without attaching a </a:t>
                      </a:r>
                      <a:r>
                        <a:rPr kumimoji="0" lang="en-IN" sz="1800" b="0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hardware mouse.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99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“Design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of Robotic Arm based on Hand Gesture Control System using Wireless Sensor Networks</a:t>
                      </a: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”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 err="1" smtClean="0"/>
                        <a:t>R.Raja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Prabhu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R.Sreevidya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paper focuses on design of a hand gesture control robotic arm using microcontroller with the help of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zigbee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wireless sensor networks.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091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Paper-5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“MATLAB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based Gesture Controlled Robot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Mukti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Yadav,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Mrinal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Yadav, Hemant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Sapra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had proposed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automatic gesture control using MATLAB which uses Bluetooth Module as a wireless medium through which PC and Robot are connected. Here two types of interfaces are created i.e. human PC interface and PC robot interface.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7" y="1325217"/>
            <a:ext cx="9581322" cy="4810540"/>
          </a:xfrm>
          <a:prstGeom prst="rect">
            <a:avLst/>
          </a:prstGeom>
        </p:spPr>
      </p:pic>
      <p:sp>
        <p:nvSpPr>
          <p:cNvPr id="1048607" name="TextBox 4"/>
          <p:cNvSpPr txBox="1"/>
          <p:nvPr/>
        </p:nvSpPr>
        <p:spPr>
          <a:xfrm>
            <a:off x="1444625" y="331470"/>
            <a:ext cx="95815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1048608" name="Rounded Rectangle 1"/>
          <p:cNvSpPr/>
          <p:nvPr/>
        </p:nvSpPr>
        <p:spPr>
          <a:xfrm>
            <a:off x="7903210" y="3218815"/>
            <a:ext cx="1122680" cy="797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MAX</a:t>
            </a:r>
          </a:p>
          <a:p>
            <a:pPr algn="ctr"/>
            <a:r>
              <a:rPr lang="en-US">
                <a:latin typeface="Times New Roman" panose="02020603050405020304" pitchFamily="18" charset="0"/>
              </a:rPr>
              <a:t>232</a:t>
            </a:r>
          </a:p>
        </p:txBody>
      </p:sp>
      <p:sp>
        <p:nvSpPr>
          <p:cNvPr id="1048609" name="Rounded Rectangle 3"/>
          <p:cNvSpPr/>
          <p:nvPr/>
        </p:nvSpPr>
        <p:spPr>
          <a:xfrm>
            <a:off x="9512300" y="3218815"/>
            <a:ext cx="1369695" cy="797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GSM MODULE</a:t>
            </a:r>
          </a:p>
        </p:txBody>
      </p:sp>
      <p:sp>
        <p:nvSpPr>
          <p:cNvPr id="1048610" name="Right Arrow 5"/>
          <p:cNvSpPr/>
          <p:nvPr/>
        </p:nvSpPr>
        <p:spPr>
          <a:xfrm>
            <a:off x="7240905" y="3467100"/>
            <a:ext cx="662305" cy="300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1" name="Right Arrow 6"/>
          <p:cNvSpPr/>
          <p:nvPr/>
        </p:nvSpPr>
        <p:spPr>
          <a:xfrm>
            <a:off x="9025890" y="3467100"/>
            <a:ext cx="486410" cy="300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2" name="Text Box 7"/>
          <p:cNvSpPr txBox="1"/>
          <p:nvPr/>
        </p:nvSpPr>
        <p:spPr>
          <a:xfrm>
            <a:off x="1443990" y="5768340"/>
            <a:ext cx="958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</a:rPr>
              <a:t>Figure no. 1: Block Diagram of The System</a:t>
            </a:r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extBox 1"/>
          <p:cNvSpPr txBox="1"/>
          <p:nvPr/>
        </p:nvSpPr>
        <p:spPr>
          <a:xfrm>
            <a:off x="614045" y="103505"/>
            <a:ext cx="11442065" cy="66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system, load cell is used to measure the amount of fuel present and the fuel added at a fuel station. The information obtained from the load cell is then processed by the ARM7 microcontroller.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then shown in the LCD display. The system is also active when the vehicle is parked. If the load cell senses a rapid decrease in the amount of fuel present, the information is processed by the microcontroller and a warning is given 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speakers and the GSM Module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pressure sensor detects and calculates the tyre pressure with the help of the microcontroller. The output is then indicated in the LCD display, along with a warning if there is a low tyre pressure.</a:t>
            </a:r>
          </a:p>
        </p:txBody>
      </p:sp>
    </p:spTree>
  </p:cSld>
  <p:clrMapOvr>
    <a:masterClrMapping/>
  </p:clrMapOvr>
  <p:transition spd="slow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1820</Words>
  <Application>Microsoft Office PowerPoint</Application>
  <PresentationFormat>Widescreen</PresentationFormat>
  <Paragraphs>189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Constantia</vt:lpstr>
      <vt:lpstr>Georgia</vt:lpstr>
      <vt:lpstr>Times New Roman</vt:lpstr>
      <vt:lpstr>Wingdings</vt:lpstr>
      <vt:lpstr>Wingdings 2</vt:lpstr>
      <vt:lpstr>proj</vt:lpstr>
      <vt:lpstr>Sri Siddhartha Institute of Technology (A Constituent College of Sri Siddhartha Academy of Higher Education)  Maralur, Tumakuru-572105  Project Seminar on  “DESIGN AND IMPLEMENTATION OF DENSITY  BASED DIGITAL FUEL LEVEL INDICATOR USING LOAD CELL AND TYRE PRESSURE INDICATOR”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Mounesh Y B</dc:creator>
  <cp:lastModifiedBy>Nitish Kumar</cp:lastModifiedBy>
  <cp:revision>7</cp:revision>
  <dcterms:created xsi:type="dcterms:W3CDTF">2017-11-07T12:26:00Z</dcterms:created>
  <dcterms:modified xsi:type="dcterms:W3CDTF">2019-02-20T11:00:58Z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