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0" r:id="rId6"/>
    <p:sldId id="274" r:id="rId7"/>
    <p:sldId id="275" r:id="rId8"/>
    <p:sldId id="276"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6827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71840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9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5656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058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9954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135010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03202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30907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60125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6C0305-B447-439F-9A6D-6E035AF1A2E2}"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20731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6C0305-B447-439F-9A6D-6E035AF1A2E2}" type="datetimeFigureOut">
              <a:rPr lang="en-IN" smtClean="0"/>
              <a:t>18-02-2019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45809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6C0305-B447-439F-9A6D-6E035AF1A2E2}" type="datetimeFigureOut">
              <a:rPr lang="en-IN" smtClean="0"/>
              <a:t>18-02-2019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19438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C0305-B447-439F-9A6D-6E035AF1A2E2}" type="datetimeFigureOut">
              <a:rPr lang="en-IN" smtClean="0"/>
              <a:t>18-02-2019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197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0305-B447-439F-9A6D-6E035AF1A2E2}"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0474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
        <p:nvSpPr>
          <p:cNvPr id="5" name="Date Placeholder 4"/>
          <p:cNvSpPr>
            <a:spLocks noGrp="1"/>
          </p:cNvSpPr>
          <p:nvPr>
            <p:ph type="dt" sz="half" idx="10"/>
          </p:nvPr>
        </p:nvSpPr>
        <p:spPr/>
        <p:txBody>
          <a:bodyPr/>
          <a:lstStyle/>
          <a:p>
            <a:fld id="{616C0305-B447-439F-9A6D-6E035AF1A2E2}" type="datetimeFigureOut">
              <a:rPr lang="en-IN" smtClean="0"/>
              <a:t>18-02-2019</a:t>
            </a:fld>
            <a:endParaRPr lang="en-IN"/>
          </a:p>
        </p:txBody>
      </p:sp>
    </p:spTree>
    <p:extLst>
      <p:ext uri="{BB962C8B-B14F-4D97-AF65-F5344CB8AC3E}">
        <p14:creationId xmlns:p14="http://schemas.microsoft.com/office/powerpoint/2010/main" val="317155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6C0305-B447-439F-9A6D-6E035AF1A2E2}" type="datetimeFigureOut">
              <a:rPr lang="en-IN" smtClean="0"/>
              <a:t>18-02-2019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353E96-C7D4-4EF4-9AD6-6D3318BBCB25}" type="slidenum">
              <a:rPr lang="en-IN" smtClean="0"/>
              <a:t>‹#›</a:t>
            </a:fld>
            <a:endParaRPr lang="en-IN"/>
          </a:p>
        </p:txBody>
      </p:sp>
    </p:spTree>
    <p:extLst>
      <p:ext uri="{BB962C8B-B14F-4D97-AF65-F5344CB8AC3E}">
        <p14:creationId xmlns:p14="http://schemas.microsoft.com/office/powerpoint/2010/main" val="392665979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09" y="140765"/>
            <a:ext cx="10058400" cy="593330"/>
          </a:xfrm>
        </p:spPr>
        <p:txBody>
          <a:bodyPr>
            <a:normAutofit/>
          </a:bodyPr>
          <a:lstStyle/>
          <a:p>
            <a:pPr algn="ctr"/>
            <a:r>
              <a:rPr lang="en-IN" sz="3200" b="1" dirty="0" smtClean="0">
                <a:solidFill>
                  <a:schemeClr val="tx1"/>
                </a:solidFill>
                <a:latin typeface="Times New Roman" panose="02020603050405020304" pitchFamily="18" charset="0"/>
                <a:cs typeface="Times New Roman" panose="02020603050405020304" pitchFamily="18" charset="0"/>
              </a:rPr>
              <a:t>SRI SIDDHARTHA INSTITUTE OF TECHNOLOGY</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499" y="2994589"/>
            <a:ext cx="10058400" cy="1100894"/>
          </a:xfrm>
        </p:spPr>
        <p:txBody>
          <a:bodyPr>
            <a:normAutofit/>
          </a:bodyPr>
          <a:lstStyle/>
          <a:p>
            <a:pPr algn="ctr"/>
            <a:r>
              <a:rPr lang="en-IN" sz="2200" b="1" dirty="0" smtClean="0">
                <a:solidFill>
                  <a:schemeClr val="tx1"/>
                </a:solidFill>
                <a:latin typeface="Times New Roman" panose="02020603050405020304" pitchFamily="18" charset="0"/>
                <a:cs typeface="Times New Roman" panose="02020603050405020304" pitchFamily="18" charset="0"/>
              </a:rPr>
              <a:t>Project </a:t>
            </a:r>
            <a:r>
              <a:rPr lang="en-IN" sz="2200" b="1" dirty="0" smtClean="0">
                <a:solidFill>
                  <a:schemeClr val="tx1"/>
                </a:solidFill>
                <a:latin typeface="Times New Roman" panose="02020603050405020304" pitchFamily="18" charset="0"/>
                <a:cs typeface="Times New Roman" panose="02020603050405020304" pitchFamily="18" charset="0"/>
              </a:rPr>
              <a:t>Phase-2 </a:t>
            </a:r>
            <a:r>
              <a:rPr lang="en-IN" sz="2200" b="1" dirty="0" smtClean="0">
                <a:solidFill>
                  <a:schemeClr val="tx1"/>
                </a:solidFill>
                <a:latin typeface="Times New Roman" panose="02020603050405020304" pitchFamily="18" charset="0"/>
                <a:cs typeface="Times New Roman" panose="02020603050405020304" pitchFamily="18" charset="0"/>
              </a:rPr>
              <a:t>seminar on</a:t>
            </a:r>
            <a:endParaRPr lang="en-IN" sz="2200" b="1" dirty="0">
              <a:solidFill>
                <a:schemeClr val="tx1"/>
              </a:solidFill>
              <a:latin typeface="Times New Roman" panose="02020603050405020304" pitchFamily="18" charset="0"/>
              <a:cs typeface="Times New Roman" panose="02020603050405020304" pitchFamily="18" charset="0"/>
            </a:endParaRPr>
          </a:p>
          <a:p>
            <a:pPr algn="ctr"/>
            <a:r>
              <a:rPr lang="en-IN" sz="2200" b="1" dirty="0" smtClean="0">
                <a:solidFill>
                  <a:schemeClr val="tx1"/>
                </a:solidFill>
                <a:latin typeface="Times New Roman" panose="02020603050405020304" pitchFamily="18" charset="0"/>
                <a:cs typeface="Times New Roman" panose="02020603050405020304" pitchFamily="18" charset="0"/>
              </a:rPr>
              <a:t>“Gesture Controlled Robot Using Sixth Sense Technology”</a:t>
            </a:r>
            <a:endParaRPr lang="en-IN" sz="22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SSIT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4963" y="811619"/>
            <a:ext cx="2239471" cy="2105446"/>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645680029"/>
              </p:ext>
            </p:extLst>
          </p:nvPr>
        </p:nvGraphicFramePr>
        <p:xfrm>
          <a:off x="797396" y="4173007"/>
          <a:ext cx="4327302" cy="1905000"/>
        </p:xfrm>
        <a:graphic>
          <a:graphicData uri="http://schemas.openxmlformats.org/drawingml/2006/table">
            <a:tbl>
              <a:tblPr firstRow="1" bandRow="1">
                <a:tableStyleId>{2D5ABB26-0587-4C30-8999-92F81FD0307C}</a:tableStyleId>
              </a:tblPr>
              <a:tblGrid>
                <a:gridCol w="2956660"/>
                <a:gridCol w="1370642"/>
              </a:tblGrid>
              <a:tr h="194508">
                <a:tc gridSpan="2">
                  <a:txBody>
                    <a:bodyPr/>
                    <a:lstStyle/>
                    <a:p>
                      <a:r>
                        <a:rPr lang="en-IN" sz="1900" b="1" dirty="0" smtClean="0">
                          <a:latin typeface="Times New Roman" panose="02020603050405020304" pitchFamily="18" charset="0"/>
                          <a:cs typeface="Times New Roman" panose="02020603050405020304" pitchFamily="18" charset="0"/>
                        </a:rPr>
                        <a:t>PRESENTED</a:t>
                      </a:r>
                      <a:r>
                        <a:rPr lang="en-IN" sz="1900" b="1" baseline="0" dirty="0" smtClean="0">
                          <a:latin typeface="Times New Roman" panose="02020603050405020304" pitchFamily="18" charset="0"/>
                          <a:cs typeface="Times New Roman" panose="02020603050405020304" pitchFamily="18" charset="0"/>
                        </a:rPr>
                        <a:t> BY:</a:t>
                      </a:r>
                      <a:endParaRPr lang="en-IN" sz="1900" b="1" dirty="0">
                        <a:latin typeface="Times New Roman" panose="02020603050405020304" pitchFamily="18" charset="0"/>
                        <a:cs typeface="Times New Roman" panose="02020603050405020304" pitchFamily="18" charset="0"/>
                      </a:endParaRPr>
                    </a:p>
                  </a:txBody>
                  <a:tcPr/>
                </a:tc>
                <a:tc hMerge="1">
                  <a:txBody>
                    <a:bodyPr/>
                    <a:lstStyle/>
                    <a:p>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HARSHITHA</a:t>
                      </a:r>
                      <a:r>
                        <a:rPr lang="en-IN" sz="1900" baseline="0" dirty="0" smtClean="0">
                          <a:latin typeface="Times New Roman" panose="02020603050405020304" pitchFamily="18" charset="0"/>
                          <a:cs typeface="Times New Roman" panose="02020603050405020304" pitchFamily="18" charset="0"/>
                        </a:rPr>
                        <a:t> GL</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(15EC022)</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HEMAVATHI</a:t>
                      </a:r>
                      <a:r>
                        <a:rPr lang="en-IN" sz="1900" baseline="0" dirty="0" smtClean="0">
                          <a:latin typeface="Times New Roman" panose="02020603050405020304" pitchFamily="18" charset="0"/>
                          <a:cs typeface="Times New Roman" panose="02020603050405020304" pitchFamily="18" charset="0"/>
                        </a:rPr>
                        <a:t> B</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(15EC025)</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NITISH KUMAR</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(15EC056)</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SAQIB</a:t>
                      </a:r>
                      <a:r>
                        <a:rPr lang="en-IN" sz="1900" baseline="0" dirty="0" smtClean="0">
                          <a:latin typeface="Times New Roman" panose="02020603050405020304" pitchFamily="18" charset="0"/>
                          <a:cs typeface="Times New Roman" panose="02020603050405020304" pitchFamily="18" charset="0"/>
                        </a:rPr>
                        <a:t> MEHMOOD BHAT</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(15EC079)</a:t>
                      </a:r>
                      <a:endParaRPr lang="en-IN" sz="19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6375042" y="4486870"/>
            <a:ext cx="3894767" cy="127727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Under the Guidance of</a:t>
            </a:r>
          </a:p>
          <a:p>
            <a:r>
              <a:rPr lang="en-US" sz="1900" b="1" dirty="0" smtClean="0">
                <a:solidFill>
                  <a:srgbClr val="FF0000"/>
                </a:solidFill>
                <a:latin typeface="Times New Roman" pitchFamily="18" charset="0"/>
                <a:cs typeface="Times New Roman" pitchFamily="18" charset="0"/>
              </a:rPr>
              <a:t>Mrs. </a:t>
            </a:r>
            <a:r>
              <a:rPr lang="en-US" sz="1900" b="1" dirty="0" err="1" smtClean="0">
                <a:solidFill>
                  <a:srgbClr val="FF0000"/>
                </a:solidFill>
                <a:latin typeface="Times New Roman" pitchFamily="18" charset="0"/>
                <a:cs typeface="Times New Roman" pitchFamily="18" charset="0"/>
              </a:rPr>
              <a:t>Manjula</a:t>
            </a:r>
            <a:r>
              <a:rPr lang="en-US" sz="1900" b="1" dirty="0" smtClean="0">
                <a:solidFill>
                  <a:srgbClr val="FF0000"/>
                </a:solidFill>
                <a:latin typeface="Times New Roman" pitchFamily="18" charset="0"/>
                <a:cs typeface="Times New Roman" pitchFamily="18" charset="0"/>
              </a:rPr>
              <a:t> Y</a:t>
            </a:r>
          </a:p>
          <a:p>
            <a:r>
              <a:rPr lang="en-US" sz="1900" dirty="0" smtClean="0">
                <a:latin typeface="Times New Roman" pitchFamily="18" charset="0"/>
                <a:cs typeface="Times New Roman" pitchFamily="18" charset="0"/>
              </a:rPr>
              <a:t>Assistant Professor, Dept. </a:t>
            </a:r>
            <a:r>
              <a:rPr lang="en-US" sz="1900" dirty="0">
                <a:latin typeface="Times New Roman" pitchFamily="18" charset="0"/>
                <a:cs typeface="Times New Roman" pitchFamily="18" charset="0"/>
              </a:rPr>
              <a:t>o</a:t>
            </a:r>
            <a:r>
              <a:rPr lang="en-US" sz="1900" dirty="0" smtClean="0">
                <a:latin typeface="Times New Roman" pitchFamily="18" charset="0"/>
                <a:cs typeface="Times New Roman" pitchFamily="18" charset="0"/>
              </a:rPr>
              <a:t>f ECE,</a:t>
            </a:r>
          </a:p>
          <a:p>
            <a:r>
              <a:rPr lang="en-US" sz="1900" dirty="0" smtClean="0">
                <a:latin typeface="Times New Roman" pitchFamily="18" charset="0"/>
                <a:cs typeface="Times New Roman" pitchFamily="18" charset="0"/>
              </a:rPr>
              <a:t>SSIT, TUMKUR</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327512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65" y="671445"/>
            <a:ext cx="3854528" cy="471863"/>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  Camera</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780365" y="1496553"/>
            <a:ext cx="7951512" cy="1608774"/>
          </a:xfrm>
        </p:spPr>
        <p:txBody>
          <a:bodyPr>
            <a:normAutofit fontScale="92500" lnSpcReduction="10000"/>
          </a:body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Captures the objects in view and track the users hand gestures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sends Data to the Laptop</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acts as a Digital eye connecting us to the world of digital Information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04550" y="3938764"/>
            <a:ext cx="309093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Coloured Markers</a:t>
            </a:r>
            <a:endParaRPr lang="en-IN" sz="2400" b="1" dirty="0">
              <a:latin typeface="Times New Roman" panose="02020603050405020304" pitchFamily="18" charset="0"/>
              <a:cs typeface="Times New Roman" panose="02020603050405020304" pitchFamily="18" charset="0"/>
            </a:endParaRPr>
          </a:p>
        </p:txBody>
      </p:sp>
      <p:sp>
        <p:nvSpPr>
          <p:cNvPr id="8" name="Text Placeholder 3"/>
          <p:cNvSpPr txBox="1">
            <a:spLocks/>
          </p:cNvSpPr>
          <p:nvPr/>
        </p:nvSpPr>
        <p:spPr>
          <a:xfrm>
            <a:off x="780365" y="4714101"/>
            <a:ext cx="7951512" cy="1382209"/>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is at the tip of user’s fingers.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Marking the user’s fingers with red, yellow, green or blue tape helps the webcam to recognize the gestures.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302" y="254217"/>
            <a:ext cx="3007149" cy="21786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62" y="3258355"/>
            <a:ext cx="4044099" cy="1838227"/>
          </a:xfrm>
          <a:prstGeom prst="rect">
            <a:avLst/>
          </a:prstGeom>
        </p:spPr>
      </p:pic>
    </p:spTree>
    <p:extLst>
      <p:ext uri="{BB962C8B-B14F-4D97-AF65-F5344CB8AC3E}">
        <p14:creationId xmlns:p14="http://schemas.microsoft.com/office/powerpoint/2010/main" val="2386828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214" y="1334636"/>
            <a:ext cx="4680277" cy="515155"/>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Laptop or Personal Computer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767485" y="2094490"/>
            <a:ext cx="9187884" cy="1575989"/>
          </a:xfrm>
        </p:spPr>
        <p:txBody>
          <a:bodyPr>
            <a:normAutofit fontScale="92500"/>
          </a:bodyPr>
          <a:lstStyle/>
          <a:p>
            <a:pPr marL="285750" indent="-285750"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is used </a:t>
            </a:r>
            <a:r>
              <a:rPr lang="en-IN" sz="2000" dirty="0">
                <a:latin typeface="Times New Roman" panose="02020603050405020304" pitchFamily="18" charset="0"/>
                <a:cs typeface="Times New Roman" panose="02020603050405020304" pitchFamily="18" charset="0"/>
              </a:rPr>
              <a:t>as the processing device that processes the input video data send by the camera. </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also used for running or implementing the code written on the MATLAB tools for executing the concept of image processing. </a:t>
            </a:r>
          </a:p>
          <a:p>
            <a:pPr marL="285750" indent="-285750">
              <a:buFont typeface="Wingdings" panose="05000000000000000000" pitchFamily="2" charset="2"/>
              <a:buChar char="Ø"/>
            </a:pPr>
            <a:endParaRPr lang="en-IN" dirty="0"/>
          </a:p>
        </p:txBody>
      </p:sp>
      <p:sp>
        <p:nvSpPr>
          <p:cNvPr id="5" name="Title 1"/>
          <p:cNvSpPr txBox="1">
            <a:spLocks/>
          </p:cNvSpPr>
          <p:nvPr/>
        </p:nvSpPr>
        <p:spPr>
          <a:xfrm>
            <a:off x="1115214" y="3670479"/>
            <a:ext cx="4680277" cy="51515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smtClean="0">
                <a:solidFill>
                  <a:schemeClr val="tx1"/>
                </a:solidFill>
                <a:latin typeface="Times New Roman" panose="02020603050405020304" pitchFamily="18" charset="0"/>
                <a:cs typeface="Times New Roman" panose="02020603050405020304" pitchFamily="18" charset="0"/>
              </a:rPr>
              <a:t>Projector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767485" y="4353059"/>
            <a:ext cx="9187884" cy="157598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Projector projects Visual Information enabling surfaces and physical objects to be used as interfaces</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427" y="124023"/>
            <a:ext cx="5666322" cy="197046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910" y="4749212"/>
            <a:ext cx="4700789" cy="2024822"/>
          </a:xfrm>
          <a:prstGeom prst="rect">
            <a:avLst/>
          </a:prstGeom>
        </p:spPr>
      </p:pic>
    </p:spTree>
    <p:extLst>
      <p:ext uri="{BB962C8B-B14F-4D97-AF65-F5344CB8AC3E}">
        <p14:creationId xmlns:p14="http://schemas.microsoft.com/office/powerpoint/2010/main" val="32979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981821" cy="1320800"/>
          </a:xfrm>
        </p:spPr>
        <p:txBody>
          <a:bodyPr>
            <a:normAutofit/>
          </a:bodyPr>
          <a:lstStyle/>
          <a:p>
            <a:pPr marL="571500" indent="-571500">
              <a:buFont typeface="Wingdings" panose="05000000000000000000" pitchFamily="2" charset="2"/>
              <a:buChar char="v"/>
            </a:pPr>
            <a:r>
              <a:rPr lang="en-IN" sz="4000" b="1" dirty="0" smtClean="0">
                <a:solidFill>
                  <a:srgbClr val="C00000"/>
                </a:solidFill>
                <a:latin typeface="Times New Roman" panose="02020603050405020304" pitchFamily="18" charset="0"/>
                <a:cs typeface="Times New Roman" panose="02020603050405020304" pitchFamily="18" charset="0"/>
              </a:rPr>
              <a:t>Construction </a:t>
            </a:r>
            <a:r>
              <a:rPr lang="en-IN" sz="4000" b="1" dirty="0">
                <a:solidFill>
                  <a:srgbClr val="C00000"/>
                </a:solidFill>
                <a:latin typeface="Times New Roman" panose="02020603050405020304" pitchFamily="18" charset="0"/>
                <a:cs typeface="Times New Roman" panose="02020603050405020304" pitchFamily="18" charset="0"/>
              </a:rPr>
              <a:t>A</a:t>
            </a:r>
            <a:r>
              <a:rPr lang="en-IN" sz="4000" b="1" dirty="0" smtClean="0">
                <a:solidFill>
                  <a:srgbClr val="C00000"/>
                </a:solidFill>
                <a:latin typeface="Times New Roman" panose="02020603050405020304" pitchFamily="18" charset="0"/>
                <a:cs typeface="Times New Roman" panose="02020603050405020304" pitchFamily="18" charset="0"/>
              </a:rPr>
              <a:t>nd Working</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5" name="Oval 14"/>
          <p:cNvSpPr/>
          <p:nvPr/>
        </p:nvSpPr>
        <p:spPr>
          <a:xfrm>
            <a:off x="3977080" y="1266422"/>
            <a:ext cx="2382328" cy="735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6" name="Rectangle 15"/>
          <p:cNvSpPr/>
          <p:nvPr/>
        </p:nvSpPr>
        <p:spPr>
          <a:xfrm>
            <a:off x="1442433" y="2294404"/>
            <a:ext cx="7881869" cy="894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Interface the camera with MATLAB and acquire the image/video having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7" name="Rectangle 16"/>
          <p:cNvSpPr/>
          <p:nvPr/>
        </p:nvSpPr>
        <p:spPr>
          <a:xfrm>
            <a:off x="1442433" y="3570097"/>
            <a:ext cx="7881869" cy="855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Detect and recognize the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8" name="Rectangle 17"/>
          <p:cNvSpPr/>
          <p:nvPr/>
        </p:nvSpPr>
        <p:spPr>
          <a:xfrm>
            <a:off x="1442433" y="4806046"/>
            <a:ext cx="7881869" cy="87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Perform the respective real time actions.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9" name="Oval 18"/>
          <p:cNvSpPr/>
          <p:nvPr/>
        </p:nvSpPr>
        <p:spPr>
          <a:xfrm>
            <a:off x="3977080" y="5931617"/>
            <a:ext cx="2382328" cy="80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1" name="Straight Arrow Connector 20"/>
          <p:cNvCxnSpPr>
            <a:stCxn id="15" idx="4"/>
          </p:cNvCxnSpPr>
          <p:nvPr/>
        </p:nvCxnSpPr>
        <p:spPr>
          <a:xfrm>
            <a:off x="5168244" y="2001949"/>
            <a:ext cx="0" cy="292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68244" y="3189261"/>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168244" y="4425210"/>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9" idx="0"/>
          </p:cNvCxnSpPr>
          <p:nvPr/>
        </p:nvCxnSpPr>
        <p:spPr>
          <a:xfrm>
            <a:off x="5168244" y="5679583"/>
            <a:ext cx="0" cy="25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273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6213"/>
            <a:ext cx="8596668" cy="592429"/>
          </a:xfrm>
        </p:spPr>
        <p:txBody>
          <a:bodyPr>
            <a:norm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The Process flow can be as follows: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17399"/>
            <a:ext cx="8596668" cy="3093993"/>
          </a:xfrm>
        </p:spPr>
        <p:txBody>
          <a:bodyPr>
            <a:noAutofit/>
          </a:bodyPr>
          <a:lstStyle/>
          <a:p>
            <a:pPr algn="just"/>
            <a:r>
              <a:rPr lang="en-IN" sz="2400" dirty="0" smtClean="0">
                <a:solidFill>
                  <a:schemeClr val="tx1"/>
                </a:solidFill>
                <a:latin typeface="Times New Roman" panose="02020603050405020304" pitchFamily="18" charset="0"/>
                <a:cs typeface="Times New Roman" panose="02020603050405020304" pitchFamily="18" charset="0"/>
              </a:rPr>
              <a:t>Capture every single frame from the video</a:t>
            </a:r>
          </a:p>
          <a:p>
            <a:pPr algn="just"/>
            <a:r>
              <a:rPr lang="en-IN" sz="2400" dirty="0" smtClean="0">
                <a:solidFill>
                  <a:schemeClr val="tx1"/>
                </a:solidFill>
                <a:latin typeface="Times New Roman" panose="02020603050405020304" pitchFamily="18" charset="0"/>
                <a:cs typeface="Times New Roman" panose="02020603050405020304" pitchFamily="18" charset="0"/>
              </a:rPr>
              <a:t>Process each frame obtained.</a:t>
            </a:r>
          </a:p>
          <a:p>
            <a:pPr algn="just"/>
            <a:r>
              <a:rPr lang="en-IN" sz="2400" dirty="0" smtClean="0">
                <a:solidFill>
                  <a:schemeClr val="tx1"/>
                </a:solidFill>
                <a:latin typeface="Times New Roman" panose="02020603050405020304" pitchFamily="18" charset="0"/>
                <a:cs typeface="Times New Roman" panose="02020603050405020304" pitchFamily="18" charset="0"/>
              </a:rPr>
              <a:t>Get the coloured marker channels from the frame by setting threshold.</a:t>
            </a:r>
          </a:p>
          <a:p>
            <a:pPr algn="just"/>
            <a:r>
              <a:rPr lang="en-IN" sz="2400" dirty="0" smtClean="0">
                <a:solidFill>
                  <a:schemeClr val="tx1"/>
                </a:solidFill>
                <a:latin typeface="Times New Roman" panose="02020603050405020304" pitchFamily="18" charset="0"/>
                <a:cs typeface="Times New Roman" panose="02020603050405020304" pitchFamily="18" charset="0"/>
              </a:rPr>
              <a:t>Subtract the </a:t>
            </a:r>
            <a:r>
              <a:rPr lang="en-IN" sz="2400" dirty="0" err="1" smtClean="0">
                <a:solidFill>
                  <a:schemeClr val="tx1"/>
                </a:solidFill>
                <a:latin typeface="Times New Roman" panose="02020603050405020304" pitchFamily="18" charset="0"/>
                <a:cs typeface="Times New Roman" panose="02020603050405020304" pitchFamily="18" charset="0"/>
              </a:rPr>
              <a:t>gray</a:t>
            </a:r>
            <a:r>
              <a:rPr lang="en-IN" sz="2400" dirty="0" smtClean="0">
                <a:solidFill>
                  <a:schemeClr val="tx1"/>
                </a:solidFill>
                <a:latin typeface="Times New Roman" panose="02020603050405020304" pitchFamily="18" charset="0"/>
                <a:cs typeface="Times New Roman" panose="02020603050405020304" pitchFamily="18" charset="0"/>
              </a:rPr>
              <a:t> scale image from the channel.</a:t>
            </a:r>
          </a:p>
          <a:p>
            <a:pPr algn="just"/>
            <a:r>
              <a:rPr lang="en-IN" sz="2400" dirty="0" smtClean="0">
                <a:solidFill>
                  <a:schemeClr val="tx1"/>
                </a:solidFill>
                <a:latin typeface="Times New Roman" panose="02020603050405020304" pitchFamily="18" charset="0"/>
                <a:cs typeface="Times New Roman" panose="02020603050405020304" pitchFamily="18" charset="0"/>
              </a:rPr>
              <a:t>Convert the subtracted image into binary image.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97045" y="3997075"/>
            <a:ext cx="4169669" cy="2030238"/>
          </a:xfrm>
          <a:prstGeom prst="rect">
            <a:avLst/>
          </a:prstGeom>
        </p:spPr>
      </p:pic>
      <p:sp>
        <p:nvSpPr>
          <p:cNvPr id="5" name="TextBox 4"/>
          <p:cNvSpPr txBox="1"/>
          <p:nvPr/>
        </p:nvSpPr>
        <p:spPr>
          <a:xfrm>
            <a:off x="3090929" y="6027313"/>
            <a:ext cx="5331853"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Figure: Image after background Subtraction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22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59018"/>
            <a:ext cx="8707332" cy="1125805"/>
          </a:xfrm>
        </p:spPr>
        <p:txBody>
          <a:bodyPr>
            <a:normAutofit fontScale="90000"/>
          </a:bodyPr>
          <a:lstStyle/>
          <a:p>
            <a:r>
              <a:rPr lang="en-IN" sz="2800" b="1" u="sng" dirty="0" smtClean="0">
                <a:solidFill>
                  <a:srgbClr val="C00000"/>
                </a:solidFill>
                <a:latin typeface="Times New Roman" panose="02020603050405020304" pitchFamily="18" charset="0"/>
                <a:cs typeface="Times New Roman" panose="02020603050405020304" pitchFamily="18" charset="0"/>
              </a:rPr>
              <a:t>An Example Application:</a:t>
            </a:r>
            <a:r>
              <a:rPr lang="en-IN" sz="2800" b="1" dirty="0" smtClean="0">
                <a:solidFill>
                  <a:srgbClr val="C00000"/>
                </a:solidFill>
                <a:latin typeface="Times New Roman" panose="02020603050405020304" pitchFamily="18" charset="0"/>
                <a:cs typeface="Times New Roman" panose="02020603050405020304" pitchFamily="18" charset="0"/>
              </a:rPr>
              <a:t/>
            </a:r>
            <a:br>
              <a:rPr lang="en-IN" sz="2800" b="1" dirty="0" smtClean="0">
                <a:solidFill>
                  <a:srgbClr val="C00000"/>
                </a:solidFill>
                <a:latin typeface="Times New Roman" panose="02020603050405020304" pitchFamily="18" charset="0"/>
                <a:cs typeface="Times New Roman" panose="02020603050405020304" pitchFamily="18" charset="0"/>
              </a:rPr>
            </a:br>
            <a:r>
              <a:rPr lang="en-IN" sz="2600" b="1" dirty="0" smtClean="0">
                <a:solidFill>
                  <a:srgbClr val="C00000"/>
                </a:solidFill>
                <a:latin typeface="Times New Roman" panose="02020603050405020304" pitchFamily="18" charset="0"/>
                <a:cs typeface="Times New Roman" panose="02020603050405020304" pitchFamily="18" charset="0"/>
              </a:rPr>
              <a:t/>
            </a:r>
            <a:br>
              <a:rPr lang="en-IN" sz="2600" b="1" dirty="0" smtClean="0">
                <a:solidFill>
                  <a:srgbClr val="C00000"/>
                </a:solidFill>
                <a:latin typeface="Times New Roman" panose="02020603050405020304" pitchFamily="18" charset="0"/>
                <a:cs typeface="Times New Roman" panose="02020603050405020304" pitchFamily="18" charset="0"/>
              </a:rPr>
            </a:br>
            <a:r>
              <a:rPr lang="en-IN" sz="2600" b="1" i="1" u="sng" dirty="0" smtClean="0">
                <a:solidFill>
                  <a:srgbClr val="FF0000"/>
                </a:solidFill>
                <a:latin typeface="Times New Roman" panose="02020603050405020304" pitchFamily="18" charset="0"/>
                <a:cs typeface="Times New Roman" panose="02020603050405020304" pitchFamily="18" charset="0"/>
              </a:rPr>
              <a:t>Gesture Controlled Robot</a:t>
            </a:r>
            <a:endParaRPr lang="en-IN" sz="2600" b="1" i="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0062"/>
            <a:ext cx="4298334" cy="2047385"/>
          </a:xfrm>
        </p:spPr>
        <p:txBody>
          <a:bodyPr>
            <a:normAutofit lnSpcReduction="10000"/>
          </a:bodyPr>
          <a:lstStyle/>
          <a:p>
            <a:r>
              <a:rPr lang="en-IN" sz="2000" b="1" dirty="0" smtClean="0">
                <a:latin typeface="Times New Roman" panose="02020603050405020304" pitchFamily="18" charset="0"/>
                <a:cs typeface="Times New Roman" panose="02020603050405020304" pitchFamily="18" charset="0"/>
              </a:rPr>
              <a:t>Additional Hardware required</a:t>
            </a:r>
          </a:p>
          <a:p>
            <a:pPr lvl="1">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Microcontroller</a:t>
            </a:r>
          </a:p>
          <a:p>
            <a:pPr lvl="1">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DC Motor</a:t>
            </a:r>
          </a:p>
          <a:p>
            <a:pPr lvl="1">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Motor Driver </a:t>
            </a:r>
          </a:p>
          <a:p>
            <a:pPr lvl="1">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Wi-Fi module</a:t>
            </a:r>
          </a:p>
          <a:p>
            <a:pPr lvl="1">
              <a:buFont typeface="Wingdings" panose="05000000000000000000" pitchFamily="2" charset="2"/>
              <a:buChar char="q"/>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958778716"/>
              </p:ext>
            </p:extLst>
          </p:nvPr>
        </p:nvGraphicFramePr>
        <p:xfrm>
          <a:off x="802913" y="3693172"/>
          <a:ext cx="3696236" cy="3040380"/>
        </p:xfrm>
        <a:graphic>
          <a:graphicData uri="http://schemas.openxmlformats.org/drawingml/2006/table">
            <a:tbl>
              <a:tblPr firstRow="1" firstCol="1" bandRow="1">
                <a:tableStyleId>{5C22544A-7EE6-4342-B048-85BDC9FD1C3A}</a:tableStyleId>
              </a:tblPr>
              <a:tblGrid>
                <a:gridCol w="1021306"/>
                <a:gridCol w="1021306"/>
                <a:gridCol w="1653624"/>
              </a:tblGrid>
              <a:tr h="783698">
                <a:tc>
                  <a:txBody>
                    <a:bodyPr/>
                    <a:lstStyle/>
                    <a:p>
                      <a:pPr algn="ctr">
                        <a:lnSpc>
                          <a:spcPct val="150000"/>
                        </a:lnSpc>
                        <a:spcAft>
                          <a:spcPts val="800"/>
                        </a:spcAft>
                      </a:pPr>
                      <a:r>
                        <a:rPr lang="en-IN" sz="1900" dirty="0" smtClean="0">
                          <a:effectLst/>
                          <a:latin typeface="Times New Roman" panose="02020603050405020304" pitchFamily="18" charset="0"/>
                          <a:cs typeface="Times New Roman" panose="02020603050405020304" pitchFamily="18" charset="0"/>
                        </a:rPr>
                        <a:t>RB0</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RB1</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MOTOR STATUS</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1848">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 Low</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Low</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900" dirty="0">
                          <a:effectLst/>
                          <a:latin typeface="Times New Roman" panose="02020603050405020304" pitchFamily="18" charset="0"/>
                          <a:cs typeface="Times New Roman" panose="02020603050405020304" pitchFamily="18" charset="0"/>
                        </a:rPr>
                        <a:t>Stops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83698">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Low</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High</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900" dirty="0">
                          <a:effectLst/>
                          <a:latin typeface="Times New Roman" panose="02020603050405020304" pitchFamily="18" charset="0"/>
                          <a:cs typeface="Times New Roman" panose="02020603050405020304" pitchFamily="18" charset="0"/>
                        </a:rPr>
                        <a:t>Anti-Clockwise</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1848">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High</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Low</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900" dirty="0">
                          <a:effectLst/>
                          <a:latin typeface="Times New Roman" panose="02020603050405020304" pitchFamily="18" charset="0"/>
                          <a:cs typeface="Times New Roman" panose="02020603050405020304" pitchFamily="18" charset="0"/>
                        </a:rPr>
                        <a:t>Clockwise</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1848">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High</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High</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900" dirty="0">
                          <a:effectLst/>
                          <a:latin typeface="Times New Roman" panose="02020603050405020304" pitchFamily="18" charset="0"/>
                          <a:cs typeface="Times New Roman" panose="02020603050405020304" pitchFamily="18" charset="0"/>
                        </a:rPr>
                        <a:t>Stops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3671013"/>
              </p:ext>
            </p:extLst>
          </p:nvPr>
        </p:nvGraphicFramePr>
        <p:xfrm>
          <a:off x="5688829" y="3965107"/>
          <a:ext cx="3585173" cy="2536957"/>
        </p:xfrm>
        <a:graphic>
          <a:graphicData uri="http://schemas.openxmlformats.org/drawingml/2006/table">
            <a:tbl>
              <a:tblPr firstRow="1" firstCol="1" bandRow="1">
                <a:tableStyleId>{5C22544A-7EE6-4342-B048-85BDC9FD1C3A}</a:tableStyleId>
              </a:tblPr>
              <a:tblGrid>
                <a:gridCol w="1672301"/>
                <a:gridCol w="1912872"/>
              </a:tblGrid>
              <a:tr h="1041048">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OBJECT USED</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MOTOR STATUS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7377">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No Object</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Stops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21155">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One Object</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Anti-Clockwise</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7377">
                <a:tc>
                  <a:txBody>
                    <a:bodyPr/>
                    <a:lstStyle/>
                    <a:p>
                      <a:pPr algn="ctr">
                        <a:lnSpc>
                          <a:spcPct val="150000"/>
                        </a:lnSpc>
                        <a:spcAft>
                          <a:spcPts val="800"/>
                        </a:spcAft>
                      </a:pPr>
                      <a:r>
                        <a:rPr lang="en-IN" sz="1900">
                          <a:effectLst/>
                          <a:latin typeface="Times New Roman" panose="02020603050405020304" pitchFamily="18" charset="0"/>
                          <a:cs typeface="Times New Roman" panose="02020603050405020304" pitchFamily="18" charset="0"/>
                        </a:rPr>
                        <a:t>Two Object</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900" dirty="0">
                          <a:effectLst/>
                          <a:latin typeface="Times New Roman" panose="02020603050405020304" pitchFamily="18" charset="0"/>
                          <a:cs typeface="Times New Roman" panose="02020603050405020304" pitchFamily="18" charset="0"/>
                        </a:rPr>
                        <a:t>Clockwise</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ight Arrow 5"/>
          <p:cNvSpPr/>
          <p:nvPr/>
        </p:nvSpPr>
        <p:spPr>
          <a:xfrm>
            <a:off x="4739427" y="4855334"/>
            <a:ext cx="901520" cy="49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426" y="977921"/>
            <a:ext cx="4713667" cy="2589526"/>
          </a:xfrm>
          <a:prstGeom prst="rect">
            <a:avLst/>
          </a:prstGeom>
        </p:spPr>
      </p:pic>
    </p:spTree>
    <p:extLst>
      <p:ext uri="{BB962C8B-B14F-4D97-AF65-F5344CB8AC3E}">
        <p14:creationId xmlns:p14="http://schemas.microsoft.com/office/powerpoint/2010/main" val="2906528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2" y="242829"/>
            <a:ext cx="8596668" cy="858592"/>
          </a:xfrm>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APPLICATIONS</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437" y="2070436"/>
            <a:ext cx="3787212" cy="698521"/>
          </a:xfrm>
        </p:spPr>
        <p:txBody>
          <a:bodyPr>
            <a:normAutofit/>
          </a:body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Taking Pictures</a:t>
            </a:r>
            <a:endParaRPr lang="en-IN" sz="3000" b="1" dirty="0">
              <a:latin typeface="Times New Roman" panose="02020603050405020304" pitchFamily="18" charset="0"/>
              <a:cs typeface="Times New Roman" panose="02020603050405020304" pitchFamily="18" charset="0"/>
            </a:endParaRPr>
          </a:p>
        </p:txBody>
      </p:sp>
      <p:pic>
        <p:nvPicPr>
          <p:cNvPr id="4" name="Picture 3" descr="C:\Users\chinnu\Pictures\Screenshots\Screenshot (1).png"/>
          <p:cNvPicPr>
            <a:picLocks noChangeAspect="1" noChangeArrowheads="1"/>
          </p:cNvPicPr>
          <p:nvPr/>
        </p:nvPicPr>
        <p:blipFill>
          <a:blip r:embed="rId2"/>
          <a:srcRect/>
          <a:stretch>
            <a:fillRect/>
          </a:stretch>
        </p:blipFill>
        <p:spPr bwMode="auto">
          <a:xfrm>
            <a:off x="5549268" y="1441320"/>
            <a:ext cx="3548760" cy="2329529"/>
          </a:xfrm>
          <a:prstGeom prst="rect">
            <a:avLst/>
          </a:prstGeom>
          <a:noFill/>
        </p:spPr>
      </p:pic>
      <p:pic>
        <p:nvPicPr>
          <p:cNvPr id="5" name="Picture 4" descr="C:\Users\chinnu\Pictures\Screenshots\Screenshot (2).png"/>
          <p:cNvPicPr>
            <a:picLocks noChangeAspect="1" noChangeArrowheads="1"/>
          </p:cNvPicPr>
          <p:nvPr/>
        </p:nvPicPr>
        <p:blipFill>
          <a:blip r:embed="rId3"/>
          <a:srcRect/>
          <a:stretch>
            <a:fillRect/>
          </a:stretch>
        </p:blipFill>
        <p:spPr bwMode="auto">
          <a:xfrm>
            <a:off x="5549268" y="4110748"/>
            <a:ext cx="3548760" cy="2332496"/>
          </a:xfrm>
          <a:prstGeom prst="rect">
            <a:avLst/>
          </a:prstGeom>
          <a:noFill/>
        </p:spPr>
      </p:pic>
      <p:sp>
        <p:nvSpPr>
          <p:cNvPr id="6" name="Content Placeholder 2"/>
          <p:cNvSpPr txBox="1">
            <a:spLocks/>
          </p:cNvSpPr>
          <p:nvPr/>
        </p:nvSpPr>
        <p:spPr>
          <a:xfrm>
            <a:off x="1198437" y="4500925"/>
            <a:ext cx="4350831" cy="1140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Moving mouse pointer using fingers </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30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chinnu\Pictures\Screenshots\Screenshot (3).png"/>
          <p:cNvPicPr>
            <a:picLocks noChangeAspect="1" noChangeArrowheads="1"/>
          </p:cNvPicPr>
          <p:nvPr/>
        </p:nvPicPr>
        <p:blipFill>
          <a:blip r:embed="rId2"/>
          <a:srcRect/>
          <a:stretch>
            <a:fillRect/>
          </a:stretch>
        </p:blipFill>
        <p:spPr bwMode="auto">
          <a:xfrm>
            <a:off x="6103513" y="921913"/>
            <a:ext cx="3276600" cy="2099041"/>
          </a:xfrm>
          <a:prstGeom prst="rect">
            <a:avLst/>
          </a:prstGeom>
          <a:noFill/>
        </p:spPr>
      </p:pic>
      <p:pic>
        <p:nvPicPr>
          <p:cNvPr id="3" name="Picture 6" descr="C:\Users\chinnu\Pictures\Screenshots\Screenshot (4).png"/>
          <p:cNvPicPr>
            <a:picLocks noChangeAspect="1" noChangeArrowheads="1"/>
          </p:cNvPicPr>
          <p:nvPr/>
        </p:nvPicPr>
        <p:blipFill>
          <a:blip r:embed="rId3"/>
          <a:srcRect/>
          <a:stretch>
            <a:fillRect/>
          </a:stretch>
        </p:blipFill>
        <p:spPr bwMode="auto">
          <a:xfrm>
            <a:off x="6076589" y="3856149"/>
            <a:ext cx="3330448" cy="1905000"/>
          </a:xfrm>
          <a:prstGeom prst="rect">
            <a:avLst/>
          </a:prstGeom>
          <a:noFill/>
        </p:spPr>
      </p:pic>
      <p:sp>
        <p:nvSpPr>
          <p:cNvPr id="4" name="Content Placeholder 2"/>
          <p:cNvSpPr txBox="1">
            <a:spLocks/>
          </p:cNvSpPr>
          <p:nvPr/>
        </p:nvSpPr>
        <p:spPr>
          <a:xfrm>
            <a:off x="1146920" y="4238638"/>
            <a:ext cx="4350831" cy="1140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Home Automation</a:t>
            </a:r>
            <a:endParaRPr lang="en-IN" sz="30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46920" y="1401422"/>
            <a:ext cx="4350831" cy="1140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Resizing of Images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783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35924" y="0"/>
            <a:ext cx="10160358" cy="6375042"/>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4400" b="1" u="sng" dirty="0" smtClean="0">
                <a:latin typeface="Times New Roman" panose="02020603050405020304" pitchFamily="18" charset="0"/>
                <a:cs typeface="Times New Roman" panose="02020603050405020304" pitchFamily="18" charset="0"/>
              </a:rPr>
              <a:t>ADVANTAGES</a:t>
            </a:r>
          </a:p>
          <a:p>
            <a:pPr algn="just">
              <a:lnSpc>
                <a:spcPct val="22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One of the main advantages of sixth sense device is its small size and portability. It can be easily carried without any difficulty.</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cost incorporated for the construction of sixth sense prototype is very low. It was made from parts collected together from common devices.</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data access through recognition of hand gestures is much easier and user friendly to the text user interface or graphical user interface which requires keyboard and mouse.</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technology has a user guide that can be used very simply.</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It can be a great substitute for a laptop or a computer.</a:t>
            </a:r>
          </a:p>
          <a:p>
            <a:pPr>
              <a:buFont typeface="Wingdings" panose="05000000000000000000" pitchFamily="2" charset="2"/>
              <a:buChar char="Ø"/>
            </a:pPr>
            <a:endParaRPr lang="en-IN" sz="2400" dirty="0" smtClean="0"/>
          </a:p>
        </p:txBody>
      </p:sp>
    </p:spTree>
    <p:extLst>
      <p:ext uri="{BB962C8B-B14F-4D97-AF65-F5344CB8AC3E}">
        <p14:creationId xmlns:p14="http://schemas.microsoft.com/office/powerpoint/2010/main" val="1322702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71530" y="321971"/>
            <a:ext cx="10031569" cy="58034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IN" sz="4400" b="1" u="sng" dirty="0" smtClean="0">
                <a:latin typeface="Times New Roman" panose="02020603050405020304" pitchFamily="18" charset="0"/>
                <a:cs typeface="Times New Roman" panose="02020603050405020304" pitchFamily="18" charset="0"/>
              </a:rPr>
              <a:t>DISADVANTAGES</a:t>
            </a:r>
          </a:p>
          <a:p>
            <a:pPr marL="0" indent="0" algn="ctr">
              <a:buFont typeface="Wingdings 3" charset="2"/>
              <a:buNone/>
            </a:pPr>
            <a:endParaRPr lang="en-IN" sz="44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It will undoubtedly lead to technology addiction as excessive use of technology has already been affecting social lives.</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Night vision camera has to be used in darker regions, this might make the technology quite expensive.</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Coloured finger caps has to be used for creating an object.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28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4255" y="167425"/>
            <a:ext cx="10198995" cy="628488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00000"/>
              </a:lnSpc>
              <a:buFont typeface="Wingdings 3" charset="2"/>
              <a:buNone/>
            </a:pPr>
            <a:r>
              <a:rPr lang="en-IN" sz="4400" b="1" u="sng" dirty="0" smtClean="0">
                <a:latin typeface="Times New Roman" panose="02020603050405020304" pitchFamily="18" charset="0"/>
                <a:cs typeface="Times New Roman" panose="02020603050405020304" pitchFamily="18" charset="0"/>
              </a:rPr>
              <a:t>CONCLUSION</a:t>
            </a:r>
            <a:endParaRPr lang="en-IN" sz="2600" dirty="0" smtClean="0">
              <a:latin typeface="Times New Roman" panose="02020603050405020304" pitchFamily="18" charset="0"/>
              <a:cs typeface="Times New Roman" panose="02020603050405020304" pitchFamily="18" charset="0"/>
            </a:endParaRPr>
          </a:p>
          <a:p>
            <a:pPr algn="just">
              <a:lnSpc>
                <a:spcPct val="160000"/>
              </a:lnSpc>
            </a:pPr>
            <a:r>
              <a:rPr lang="en-IN" sz="2600" dirty="0" smtClean="0">
                <a:latin typeface="Times New Roman" panose="02020603050405020304" pitchFamily="18" charset="0"/>
                <a:cs typeface="Times New Roman" panose="02020603050405020304" pitchFamily="18" charset="0"/>
              </a:rPr>
              <a:t>The approach has huge potential once it gets further optimized, as its time complexity is higher. It has the potential to completely change man’s perspective about real objects and there will be a thin line and narrow line between our real world and the virtual world.</a:t>
            </a:r>
          </a:p>
          <a:p>
            <a:pPr algn="just">
              <a:lnSpc>
                <a:spcPct val="160000"/>
              </a:lnSpc>
            </a:pPr>
            <a:r>
              <a:rPr lang="en-IN" sz="2600" dirty="0">
                <a:latin typeface="Times New Roman" panose="02020603050405020304" pitchFamily="18" charset="0"/>
                <a:cs typeface="Times New Roman" panose="02020603050405020304" pitchFamily="18" charset="0"/>
              </a:rPr>
              <a:t>T</a:t>
            </a:r>
            <a:r>
              <a:rPr lang="en-IN" sz="2600" dirty="0" smtClean="0">
                <a:latin typeface="Times New Roman" panose="02020603050405020304" pitchFamily="18" charset="0"/>
                <a:cs typeface="Times New Roman" panose="02020603050405020304" pitchFamily="18" charset="0"/>
              </a:rPr>
              <a:t>he information we have extracted from the surveys about the technology is that it can be used as the replacement of the five senses.</a:t>
            </a:r>
          </a:p>
          <a:p>
            <a:pPr algn="just">
              <a:lnSpc>
                <a:spcPct val="160000"/>
              </a:lnSpc>
            </a:pPr>
            <a:endParaRPr lang="en-IN" sz="2600" dirty="0" smtClean="0">
              <a:latin typeface="Times New Roman" panose="02020603050405020304" pitchFamily="18" charset="0"/>
              <a:cs typeface="Times New Roman" panose="02020603050405020304" pitchFamily="18" charset="0"/>
            </a:endParaRPr>
          </a:p>
          <a:p>
            <a:pPr algn="just">
              <a:lnSpc>
                <a:spcPct val="160000"/>
              </a:lnSpc>
            </a:pPr>
            <a:endParaRPr lang="en-IN" sz="2400" dirty="0" smtClean="0">
              <a:latin typeface="Times New Roman" panose="02020603050405020304" pitchFamily="18" charset="0"/>
              <a:cs typeface="Times New Roman" panose="02020603050405020304" pitchFamily="18" charset="0"/>
            </a:endParaRPr>
          </a:p>
          <a:p>
            <a:endParaRPr lang="en-IN" sz="2600" dirty="0" smtClean="0"/>
          </a:p>
          <a:p>
            <a:endParaRPr lang="en-IN" sz="2600" dirty="0"/>
          </a:p>
        </p:txBody>
      </p:sp>
    </p:spTree>
    <p:extLst>
      <p:ext uri="{BB962C8B-B14F-4D97-AF65-F5344CB8AC3E}">
        <p14:creationId xmlns:p14="http://schemas.microsoft.com/office/powerpoint/2010/main" val="2371388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 y="287630"/>
            <a:ext cx="8596668" cy="871470"/>
          </a:xfrm>
        </p:spPr>
        <p:txBody>
          <a:bodyPr/>
          <a:lstStyle/>
          <a:p>
            <a:r>
              <a:rPr lang="en-IN" sz="4000" b="1" u="sng" dirty="0" smtClean="0">
                <a:solidFill>
                  <a:schemeClr val="tx1"/>
                </a:solidFill>
                <a:latin typeface="Times New Roman" panose="02020603050405020304" pitchFamily="18" charset="0"/>
                <a:cs typeface="Times New Roman" panose="02020603050405020304" pitchFamily="18" charset="0"/>
              </a:rPr>
              <a:t>CONTENTS</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4607" y="1159100"/>
            <a:ext cx="8596668" cy="4858397"/>
          </a:xfrm>
        </p:spPr>
        <p:txBody>
          <a:bodyPr>
            <a:normAutofit fontScale="85000" lnSpcReduction="20000"/>
          </a:bodyPr>
          <a:lstStyle/>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Hardware Description</a:t>
            </a:r>
            <a:endParaRPr lang="en-IN" sz="25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Implementation	</a:t>
            </a:r>
            <a:endParaRPr lang="en-IN" sz="25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Design Implementation And Algorithm</a:t>
            </a:r>
            <a:endParaRPr lang="en-IN" sz="25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Applications</a:t>
            </a:r>
            <a:endParaRPr lang="en-IN" sz="25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Advantages and Disadvantages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Conclusion</a:t>
            </a:r>
            <a:endParaRPr lang="en-IN" sz="25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References</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682939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32893" y="193184"/>
            <a:ext cx="10515600" cy="5983780"/>
          </a:xfrm>
          <a:prstGeom prst="rect">
            <a:avLst/>
          </a:prstGeom>
        </p:spPr>
        <p:txBody>
          <a:bodyPr>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6300" b="1" u="sng" dirty="0" smtClean="0">
                <a:latin typeface="Times New Roman" panose="02020603050405020304" pitchFamily="18" charset="0"/>
                <a:cs typeface="Times New Roman" panose="02020603050405020304" pitchFamily="18" charset="0"/>
              </a:rPr>
              <a:t>REFERENCES</a:t>
            </a:r>
          </a:p>
          <a:p>
            <a:pPr algn="just">
              <a:lnSpc>
                <a:spcPct val="22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Shailaja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Udtewar</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Joesh</a:t>
            </a:r>
            <a:r>
              <a:rPr lang="en-IN" sz="2600" dirty="0" smtClean="0">
                <a:latin typeface="Times New Roman" panose="02020603050405020304" pitchFamily="18" charset="0"/>
                <a:cs typeface="Times New Roman" panose="02020603050405020304" pitchFamily="18" charset="0"/>
              </a:rPr>
              <a:t> J. Noronha, </a:t>
            </a:r>
            <a:r>
              <a:rPr lang="en-IN" sz="2600" dirty="0" err="1" smtClean="0">
                <a:latin typeface="Times New Roman" panose="02020603050405020304" pitchFamily="18" charset="0"/>
                <a:cs typeface="Times New Roman" panose="02020603050405020304" pitchFamily="18" charset="0"/>
              </a:rPr>
              <a:t>Yash</a:t>
            </a:r>
            <a:r>
              <a:rPr lang="en-IN" sz="2600" dirty="0" smtClean="0">
                <a:latin typeface="Times New Roman" panose="02020603050405020304" pitchFamily="18" charset="0"/>
                <a:cs typeface="Times New Roman" panose="02020603050405020304" pitchFamily="18" charset="0"/>
              </a:rPr>
              <a:t> A. </a:t>
            </a:r>
            <a:r>
              <a:rPr lang="en-IN" sz="2600" dirty="0" err="1" smtClean="0">
                <a:latin typeface="Times New Roman" panose="02020603050405020304" pitchFamily="18" charset="0"/>
                <a:cs typeface="Times New Roman" panose="02020603050405020304" pitchFamily="18" charset="0"/>
              </a:rPr>
              <a:t>Chheda</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Advanced AR-Augmented Reality using Sixth Sense Technology</a:t>
            </a:r>
            <a:r>
              <a:rPr lang="en-IN" sz="2600" dirty="0" smtClean="0">
                <a:latin typeface="Times New Roman" panose="02020603050405020304" pitchFamily="18" charset="0"/>
                <a:cs typeface="Times New Roman" panose="02020603050405020304" pitchFamily="18" charset="0"/>
              </a:rPr>
              <a:t>” International Journal of Engineering Science and Computing, volume: 6 Issue: 5, May 2016.</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D.S.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Shahak</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Sixth Sense Technology-A new Innovation</a:t>
            </a:r>
            <a:r>
              <a:rPr lang="en-IN" sz="2600" dirty="0" smtClean="0">
                <a:latin typeface="Times New Roman" panose="02020603050405020304" pitchFamily="18" charset="0"/>
                <a:cs typeface="Times New Roman" panose="02020603050405020304" pitchFamily="18" charset="0"/>
              </a:rPr>
              <a:t>” International Journal on Recent and Innovation Trends in Computing and Communication, volume: 2, Issue: 5, May 2014.</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Sidharth</a:t>
            </a:r>
            <a:r>
              <a:rPr lang="en-IN" sz="2600" dirty="0" smtClean="0">
                <a:latin typeface="Times New Roman" panose="02020603050405020304" pitchFamily="18" charset="0"/>
                <a:cs typeface="Times New Roman" panose="02020603050405020304" pitchFamily="18" charset="0"/>
              </a:rPr>
              <a:t> Rajeev, “</a:t>
            </a:r>
            <a:r>
              <a:rPr lang="en-IN" sz="2600" i="1" dirty="0" smtClean="0">
                <a:latin typeface="Times New Roman" panose="02020603050405020304" pitchFamily="18" charset="0"/>
                <a:cs typeface="Times New Roman" panose="02020603050405020304" pitchFamily="18" charset="0"/>
              </a:rPr>
              <a:t>Seventh Sense Technology</a:t>
            </a:r>
            <a:r>
              <a:rPr lang="en-IN" sz="2600" dirty="0" smtClean="0">
                <a:latin typeface="Times New Roman" panose="02020603050405020304" pitchFamily="18" charset="0"/>
                <a:cs typeface="Times New Roman" panose="02020603050405020304" pitchFamily="18" charset="0"/>
              </a:rPr>
              <a:t>”, 2015 IEEE UP Section conference on Electrical Computer an Electronics (UPCON).</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 </a:t>
            </a:r>
            <a:r>
              <a:rPr lang="en-IN" sz="2600" dirty="0" err="1" smtClean="0">
                <a:latin typeface="Times New Roman" panose="02020603050405020304" pitchFamily="18" charset="0"/>
                <a:cs typeface="Times New Roman" panose="02020603050405020304" pitchFamily="18" charset="0"/>
              </a:rPr>
              <a:t>Sumithra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K.karthika</a:t>
            </a:r>
            <a:r>
              <a:rPr lang="en-IN" sz="2600" dirty="0" smtClean="0">
                <a:latin typeface="Times New Roman" panose="02020603050405020304" pitchFamily="18" charset="0"/>
                <a:cs typeface="Times New Roman" panose="02020603050405020304" pitchFamily="18" charset="0"/>
              </a:rPr>
              <a:t>, J. Jane Ida, “</a:t>
            </a:r>
            <a:r>
              <a:rPr lang="en-IN" sz="2600" i="1" dirty="0" smtClean="0">
                <a:latin typeface="Times New Roman" panose="02020603050405020304" pitchFamily="18" charset="0"/>
                <a:cs typeface="Times New Roman" panose="02020603050405020304" pitchFamily="18" charset="0"/>
              </a:rPr>
              <a:t>A Step towards Smart city using Sixth Sense Technology</a:t>
            </a:r>
            <a:r>
              <a:rPr lang="en-IN" sz="2600" dirty="0" smtClean="0">
                <a:latin typeface="Times New Roman" panose="02020603050405020304" pitchFamily="18" charset="0"/>
                <a:cs typeface="Times New Roman" panose="02020603050405020304" pitchFamily="18" charset="0"/>
              </a:rPr>
              <a:t>”, International Journal of Research in Computer Applications and Robotics, volume: 3, Issue: 9, September 2015.</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Akhilesh</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Waoo</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Subhashish</a:t>
            </a:r>
            <a:r>
              <a:rPr lang="en-IN" sz="2600" dirty="0" smtClean="0">
                <a:latin typeface="Times New Roman" panose="02020603050405020304" pitchFamily="18" charset="0"/>
                <a:cs typeface="Times New Roman" panose="02020603050405020304" pitchFamily="18" charset="0"/>
              </a:rPr>
              <a:t> Das, “</a:t>
            </a:r>
            <a:r>
              <a:rPr lang="en-IN" sz="2600" i="1" dirty="0" smtClean="0">
                <a:latin typeface="Times New Roman" panose="02020603050405020304" pitchFamily="18" charset="0"/>
                <a:cs typeface="Times New Roman" panose="02020603050405020304" pitchFamily="18" charset="0"/>
              </a:rPr>
              <a:t>Empowerment of Digital World using Sixth Sense Technology</a:t>
            </a:r>
            <a:r>
              <a:rPr lang="en-IN" sz="2600" dirty="0" smtClean="0">
                <a:latin typeface="Times New Roman" panose="02020603050405020304" pitchFamily="18" charset="0"/>
                <a:cs typeface="Times New Roman" panose="02020603050405020304" pitchFamily="18" charset="0"/>
              </a:rPr>
              <a:t>”, American Association for Science and Technology (AASCIT), volume: 4, Issue: 6, August 2.</a:t>
            </a:r>
          </a:p>
          <a:p>
            <a:pPr>
              <a:buFont typeface="Wingdings" panose="05000000000000000000" pitchFamily="2" charset="2"/>
              <a:buChar char="Ø"/>
            </a:pPr>
            <a:endParaRPr lang="en-IN" sz="2600" dirty="0"/>
          </a:p>
        </p:txBody>
      </p:sp>
    </p:spTree>
    <p:extLst>
      <p:ext uri="{BB962C8B-B14F-4D97-AF65-F5344CB8AC3E}">
        <p14:creationId xmlns:p14="http://schemas.microsoft.com/office/powerpoint/2010/main" val="3649692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888" y="1171979"/>
            <a:ext cx="6728016" cy="2524258"/>
          </a:xfrm>
        </p:spPr>
        <p:txBody>
          <a:bodyPr>
            <a:normAutofit/>
          </a:bodyPr>
          <a:lstStyle/>
          <a:p>
            <a:pPr algn="ctr"/>
            <a:r>
              <a:rPr lang="en-IN" sz="5500" b="1" dirty="0" smtClean="0">
                <a:solidFill>
                  <a:schemeClr val="tx1"/>
                </a:solidFill>
                <a:latin typeface="Times New Roman" panose="02020603050405020304" pitchFamily="18" charset="0"/>
                <a:cs typeface="Times New Roman" panose="02020603050405020304" pitchFamily="18" charset="0"/>
              </a:rPr>
              <a:t>THANK YOU</a:t>
            </a:r>
            <a:br>
              <a:rPr lang="en-IN" sz="5500" b="1" dirty="0" smtClean="0">
                <a:solidFill>
                  <a:schemeClr val="tx1"/>
                </a:solidFill>
                <a:latin typeface="Times New Roman" panose="02020603050405020304" pitchFamily="18" charset="0"/>
                <a:cs typeface="Times New Roman" panose="02020603050405020304" pitchFamily="18" charset="0"/>
              </a:rPr>
            </a:br>
            <a:r>
              <a:rPr lang="en-IN" sz="5500" b="1" dirty="0" smtClean="0">
                <a:solidFill>
                  <a:schemeClr val="tx1"/>
                </a:solidFill>
                <a:latin typeface="Times New Roman" panose="02020603050405020304" pitchFamily="18" charset="0"/>
                <a:cs typeface="Times New Roman" panose="02020603050405020304" pitchFamily="18" charset="0"/>
              </a:rPr>
              <a:t>ANY QUESTIONS</a:t>
            </a:r>
            <a:endParaRPr lang="en-IN" sz="5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INTRODUCTION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96950"/>
            <a:ext cx="9200762" cy="4459151"/>
          </a:xfrm>
        </p:spPr>
        <p:txBody>
          <a:bodyPr>
            <a:normAutofit/>
          </a:bodyPr>
          <a:lstStyle/>
          <a:p>
            <a:endParaRPr lang="en-IN" dirty="0"/>
          </a:p>
          <a:p>
            <a:pPr algn="just">
              <a:lnSpc>
                <a:spcPct val="150000"/>
              </a:lnSpc>
            </a:pPr>
            <a:r>
              <a:rPr lang="en-IN" sz="2300" dirty="0" smtClean="0">
                <a:latin typeface="Times New Roman" panose="02020603050405020304" pitchFamily="18" charset="0"/>
                <a:cs typeface="Times New Roman" panose="02020603050405020304" pitchFamily="18" charset="0"/>
              </a:rPr>
              <a:t>A gesture is a form of non-verbal communication.</a:t>
            </a:r>
            <a:endParaRPr lang="en-IN" sz="2300" dirty="0" smtClean="0">
              <a:latin typeface="Times New Roman" panose="02020603050405020304" pitchFamily="18" charset="0"/>
              <a:cs typeface="Times New Roman" panose="02020603050405020304" pitchFamily="18" charset="0"/>
            </a:endParaRPr>
          </a:p>
          <a:p>
            <a:pPr algn="just">
              <a:lnSpc>
                <a:spcPct val="150000"/>
              </a:lnSpc>
            </a:pPr>
            <a:endParaRPr lang="en-IN"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A gesture controlled robot is a kind of robot that can be controlled by using your hand gestures.</a:t>
            </a:r>
            <a:endParaRPr lang="en-IN" sz="2300" dirty="0" smtClean="0">
              <a:latin typeface="Times New Roman" panose="02020603050405020304" pitchFamily="18" charset="0"/>
              <a:cs typeface="Times New Roman" panose="02020603050405020304" pitchFamily="18" charset="0"/>
            </a:endParaRPr>
          </a:p>
          <a:p>
            <a:pPr algn="just">
              <a:lnSpc>
                <a:spcPct val="150000"/>
              </a:lnSpc>
            </a:pPr>
            <a:endParaRPr lang="en-IN"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Gestures </a:t>
            </a:r>
            <a:endParaRPr lang="en-IN" sz="23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7942" y="268656"/>
            <a:ext cx="8878790" cy="2976819"/>
          </a:xfrm>
        </p:spPr>
        <p:txBody>
          <a:bodyPr>
            <a:normAutofit fontScale="85000" lnSpcReduction="20000"/>
          </a:bodyPr>
          <a:lstStyle/>
          <a:p>
            <a:endParaRPr lang="en-IN" dirty="0" smtClean="0"/>
          </a:p>
          <a:p>
            <a:endParaRPr lang="en-IN" dirty="0"/>
          </a:p>
          <a:p>
            <a:endParaRPr lang="en-IN" dirty="0"/>
          </a:p>
          <a:p>
            <a:pPr algn="just">
              <a:lnSpc>
                <a:spcPct val="160000"/>
              </a:lnSpc>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objective of this project is to create a sixth sense device which works </a:t>
            </a:r>
            <a:r>
              <a:rPr lang="en-IN" sz="2200" dirty="0" smtClean="0">
                <a:latin typeface="Times New Roman" panose="02020603050405020304" pitchFamily="18" charset="0"/>
                <a:cs typeface="Times New Roman" panose="02020603050405020304" pitchFamily="18" charset="0"/>
              </a:rPr>
              <a:t>on </a:t>
            </a:r>
            <a:r>
              <a:rPr lang="en-IN" sz="2200" dirty="0">
                <a:latin typeface="Times New Roman" panose="02020603050405020304" pitchFamily="18" charset="0"/>
                <a:cs typeface="Times New Roman" panose="02020603050405020304" pitchFamily="18" charset="0"/>
              </a:rPr>
              <a:t>the principles of gesture recognition and image </a:t>
            </a:r>
            <a:r>
              <a:rPr lang="en-IN" sz="2200" dirty="0" smtClean="0">
                <a:latin typeface="Times New Roman" panose="02020603050405020304" pitchFamily="18" charset="0"/>
                <a:cs typeface="Times New Roman" panose="02020603050405020304" pitchFamily="18" charset="0"/>
              </a:rPr>
              <a:t>processing. </a:t>
            </a:r>
            <a:endParaRPr lang="en-IN" sz="2200" dirty="0">
              <a:latin typeface="Times New Roman" panose="02020603050405020304" pitchFamily="18" charset="0"/>
              <a:cs typeface="Times New Roman" panose="02020603050405020304" pitchFamily="18" charset="0"/>
            </a:endParaRPr>
          </a:p>
          <a:p>
            <a:pPr algn="just">
              <a:lnSpc>
                <a:spcPct val="160000"/>
              </a:lnSpc>
            </a:pPr>
            <a:r>
              <a:rPr lang="en-IN" sz="2200" dirty="0" smtClean="0">
                <a:latin typeface="Times New Roman" panose="02020603050405020304" pitchFamily="18" charset="0"/>
                <a:cs typeface="Times New Roman" panose="02020603050405020304" pitchFamily="18" charset="0"/>
              </a:rPr>
              <a:t>Zooming </a:t>
            </a:r>
            <a:r>
              <a:rPr lang="en-IN" sz="2200" dirty="0">
                <a:latin typeface="Times New Roman" panose="02020603050405020304" pitchFamily="18" charset="0"/>
                <a:cs typeface="Times New Roman" panose="02020603050405020304" pitchFamily="18" charset="0"/>
              </a:rPr>
              <a:t>(in and out), </a:t>
            </a:r>
            <a:r>
              <a:rPr lang="en-IN" sz="2200" dirty="0" smtClean="0">
                <a:latin typeface="Times New Roman" panose="02020603050405020304" pitchFamily="18" charset="0"/>
                <a:cs typeface="Times New Roman" panose="02020603050405020304" pitchFamily="18" charset="0"/>
              </a:rPr>
              <a:t>toggling </a:t>
            </a:r>
            <a:r>
              <a:rPr lang="en-IN" sz="2200" dirty="0">
                <a:latin typeface="Times New Roman" panose="02020603050405020304" pitchFamily="18" charset="0"/>
                <a:cs typeface="Times New Roman" panose="02020603050405020304" pitchFamily="18" charset="0"/>
              </a:rPr>
              <a:t>pictures and </a:t>
            </a:r>
            <a:r>
              <a:rPr lang="en-IN" sz="2200" dirty="0" smtClean="0">
                <a:latin typeface="Times New Roman" panose="02020603050405020304" pitchFamily="18" charset="0"/>
                <a:cs typeface="Times New Roman" panose="02020603050405020304" pitchFamily="18" charset="0"/>
              </a:rPr>
              <a:t>controlling </a:t>
            </a:r>
            <a:r>
              <a:rPr lang="en-IN" sz="2200" dirty="0">
                <a:latin typeface="Times New Roman" panose="02020603050405020304" pitchFamily="18" charset="0"/>
                <a:cs typeface="Times New Roman" panose="02020603050405020304" pitchFamily="18" charset="0"/>
              </a:rPr>
              <a:t>a robot with ease just by the help of coloured caps worn on the fingertips of the </a:t>
            </a:r>
            <a:r>
              <a:rPr lang="en-IN" sz="2200" dirty="0" smtClean="0">
                <a:latin typeface="Times New Roman" panose="02020603050405020304" pitchFamily="18" charset="0"/>
                <a:cs typeface="Times New Roman" panose="02020603050405020304" pitchFamily="18" charset="0"/>
              </a:rPr>
              <a:t>user. </a:t>
            </a:r>
            <a:endParaRPr lang="en-IN"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37942" y="3602862"/>
            <a:ext cx="9020458" cy="2862331"/>
          </a:xfrm>
        </p:spPr>
        <p:txBody>
          <a:bodyPr>
            <a:normAutofit fontScale="85000" lnSpcReduction="20000"/>
          </a:bodyPr>
          <a:lstStyle/>
          <a:p>
            <a:endParaRPr lang="en-IN" dirty="0" smtClean="0"/>
          </a:p>
          <a:p>
            <a:endParaRPr lang="en-IN" dirty="0"/>
          </a:p>
          <a:p>
            <a:endParaRPr lang="en-IN" dirty="0" smtClean="0"/>
          </a:p>
          <a:p>
            <a:pPr algn="just">
              <a:lnSpc>
                <a:spcPct val="160000"/>
              </a:lnSpc>
            </a:pPr>
            <a:r>
              <a:rPr lang="en-IN" sz="2200" dirty="0">
                <a:latin typeface="Times New Roman" panose="02020603050405020304" pitchFamily="18" charset="0"/>
                <a:cs typeface="Times New Roman" panose="02020603050405020304" pitchFamily="18" charset="0"/>
              </a:rPr>
              <a:t>The key motivation of this project is to build a device which bridges </a:t>
            </a:r>
            <a:r>
              <a:rPr lang="en-IN" sz="2200" dirty="0" smtClean="0">
                <a:latin typeface="Times New Roman" panose="02020603050405020304" pitchFamily="18" charset="0"/>
                <a:cs typeface="Times New Roman" panose="02020603050405020304" pitchFamily="18" charset="0"/>
              </a:rPr>
              <a:t>the gap between digital world and real world.</a:t>
            </a:r>
          </a:p>
          <a:p>
            <a:pPr algn="just">
              <a:lnSpc>
                <a:spcPct val="160000"/>
              </a:lnSpc>
            </a:pPr>
            <a:r>
              <a:rPr lang="en-IN" sz="2200" dirty="0" smtClean="0">
                <a:latin typeface="Times New Roman" panose="02020603050405020304" pitchFamily="18" charset="0"/>
                <a:cs typeface="Times New Roman" panose="02020603050405020304" pitchFamily="18" charset="0"/>
              </a:rPr>
              <a:t>And bringing </a:t>
            </a:r>
            <a:r>
              <a:rPr lang="en-IN" sz="2200" dirty="0">
                <a:latin typeface="Times New Roman" panose="02020603050405020304" pitchFamily="18" charset="0"/>
                <a:cs typeface="Times New Roman" panose="02020603050405020304" pitchFamily="18" charset="0"/>
              </a:rPr>
              <a:t>intangible digital information out into the tangible world, and allowing us to interact with this information via natural hand gestures. </a:t>
            </a:r>
          </a:p>
        </p:txBody>
      </p:sp>
      <p:sp>
        <p:nvSpPr>
          <p:cNvPr id="5" name="Rounded Rectangle 4"/>
          <p:cNvSpPr/>
          <p:nvPr/>
        </p:nvSpPr>
        <p:spPr>
          <a:xfrm>
            <a:off x="1137156" y="384565"/>
            <a:ext cx="7482625" cy="6328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1137156" y="3731652"/>
            <a:ext cx="7482625" cy="6246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500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2337" y="448960"/>
            <a:ext cx="9149246" cy="2860909"/>
          </a:xfrm>
        </p:spPr>
        <p:txBody>
          <a:bodyPr>
            <a:normAutofit/>
          </a:bodyPr>
          <a:lstStyle/>
          <a:p>
            <a:endParaRPr lang="en-IN" dirty="0" smtClean="0"/>
          </a:p>
          <a:p>
            <a:endParaRPr lang="en-IN" dirty="0"/>
          </a:p>
          <a:p>
            <a:pPr algn="just">
              <a:lnSpc>
                <a:spcPct val="150000"/>
              </a:lnSpc>
            </a:pPr>
            <a:r>
              <a:rPr lang="en-IN" sz="2000" dirty="0" smtClean="0">
                <a:latin typeface="Times New Roman" panose="02020603050405020304" pitchFamily="18" charset="0"/>
                <a:cs typeface="Times New Roman" panose="02020603050405020304" pitchFamily="18" charset="0"/>
              </a:rPr>
              <a:t>Our five natural senses are used to analyse and modify the information from our surroundings. But the information which is still in digital form are still untouched.</a:t>
            </a:r>
          </a:p>
          <a:p>
            <a:pPr algn="just">
              <a:lnSpc>
                <a:spcPct val="150000"/>
              </a:lnSpc>
            </a:pPr>
            <a:r>
              <a:rPr lang="en-IN" sz="2000" dirty="0" smtClean="0">
                <a:latin typeface="Times New Roman" panose="02020603050405020304" pitchFamily="18" charset="0"/>
                <a:cs typeface="Times New Roman" panose="02020603050405020304" pitchFamily="18" charset="0"/>
              </a:rPr>
              <a:t>Still we aren’t have any device which gives the direct link between the digital world and our physical interaction with the real world.</a:t>
            </a:r>
            <a:endParaRPr lang="en-IN"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02337" y="3651743"/>
            <a:ext cx="9059093" cy="2692855"/>
          </a:xfrm>
        </p:spPr>
        <p:txBody>
          <a:bodyPr>
            <a:normAutofit/>
          </a:bodyPr>
          <a:lstStyle/>
          <a:p>
            <a:endParaRPr lang="en-IN" dirty="0" smtClean="0"/>
          </a:p>
          <a:p>
            <a:endParaRPr lang="en-IN" dirty="0"/>
          </a:p>
          <a:p>
            <a:endParaRPr lang="en-IN" dirty="0" smtClean="0"/>
          </a:p>
          <a:p>
            <a:pPr algn="just">
              <a:lnSpc>
                <a:spcPct val="150000"/>
              </a:lnSpc>
            </a:pPr>
            <a:r>
              <a:rPr lang="en-IN" sz="2000" dirty="0">
                <a:latin typeface="Times New Roman" panose="02020603050405020304" pitchFamily="18" charset="0"/>
                <a:cs typeface="Times New Roman" panose="02020603050405020304" pitchFamily="18" charset="0"/>
              </a:rPr>
              <a:t>The sixth sense technology concept is an effort to connect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in the digital world into the real world. </a:t>
            </a:r>
          </a:p>
        </p:txBody>
      </p:sp>
      <p:sp>
        <p:nvSpPr>
          <p:cNvPr id="5" name="Rounded Rectangle 4"/>
          <p:cNvSpPr/>
          <p:nvPr/>
        </p:nvSpPr>
        <p:spPr>
          <a:xfrm>
            <a:off x="1192490" y="448961"/>
            <a:ext cx="7230294" cy="6328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DOMAIN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159099" y="3883563"/>
            <a:ext cx="7263685" cy="66970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SOLUTION TO THE PROBLEM</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27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306" y="158838"/>
            <a:ext cx="8596668" cy="871470"/>
          </a:xfrm>
        </p:spPr>
        <p:txBody>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LITERATURE SURVEY</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4"/>
          <p:cNvSpPr>
            <a:spLocks noGrp="1"/>
          </p:cNvSpPr>
          <p:nvPr>
            <p:ph idx="1"/>
          </p:nvPr>
        </p:nvSpPr>
        <p:spPr>
          <a:xfrm>
            <a:off x="458394" y="1378039"/>
            <a:ext cx="10540164" cy="5035640"/>
          </a:xfrm>
        </p:spPr>
        <p:txBody>
          <a:bodyPr>
            <a:normAutofit fontScale="85000" lnSpcReduction="10000"/>
          </a:bodyPr>
          <a:lstStyle/>
          <a:p>
            <a:pPr marL="0" indent="0">
              <a:buNone/>
            </a:pPr>
            <a:r>
              <a:rPr lang="en-IN" sz="2700" b="1" dirty="0" smtClean="0">
                <a:latin typeface="Times New Roman" panose="02020603050405020304" pitchFamily="18" charset="0"/>
                <a:cs typeface="Times New Roman" panose="02020603050405020304" pitchFamily="18" charset="0"/>
              </a:rPr>
              <a:t>“Drag and Drop: Data Transfer Between Two Digital Devices(ISSN 2348-4470)”</a:t>
            </a:r>
          </a:p>
          <a:p>
            <a:pPr algn="just">
              <a:lnSpc>
                <a:spcPct val="160000"/>
              </a:lnSpc>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Reviews about Put that </a:t>
            </a:r>
            <a:r>
              <a:rPr lang="en-IN" sz="2500" dirty="0">
                <a:latin typeface="Times New Roman" panose="02020603050405020304" pitchFamily="18" charset="0"/>
                <a:cs typeface="Times New Roman" panose="02020603050405020304" pitchFamily="18" charset="0"/>
              </a:rPr>
              <a:t>t</a:t>
            </a:r>
            <a:r>
              <a:rPr lang="en-IN" sz="2500" dirty="0" smtClean="0">
                <a:latin typeface="Times New Roman" panose="02020603050405020304" pitchFamily="18" charset="0"/>
                <a:cs typeface="Times New Roman" panose="02020603050405020304" pitchFamily="18" charset="0"/>
              </a:rPr>
              <a:t>here Concept (By Richard Bolt in 1980).</a:t>
            </a:r>
          </a:p>
          <a:p>
            <a:pPr algn="just">
              <a:lnSpc>
                <a:spcPct val="160000"/>
              </a:lnSpc>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Device used is similar to a pen stylus whose unique Id is stored in a cloud named as Pen Manager.</a:t>
            </a:r>
          </a:p>
          <a:p>
            <a:pPr algn="just">
              <a:lnSpc>
                <a:spcPct val="160000"/>
              </a:lnSpc>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Two different prototypes are used:</a:t>
            </a:r>
          </a:p>
          <a:p>
            <a:pPr lvl="1" algn="just">
              <a:lnSpc>
                <a:spcPct val="160000"/>
              </a:lnSpc>
              <a:buFont typeface="Wingdings" panose="05000000000000000000" pitchFamily="2" charset="2"/>
              <a:buChar char="Ø"/>
            </a:pPr>
            <a:r>
              <a:rPr lang="en-IN" sz="2300" dirty="0" smtClean="0">
                <a:latin typeface="Times New Roman" panose="02020603050405020304" pitchFamily="18" charset="0"/>
                <a:cs typeface="Times New Roman" panose="02020603050405020304" pitchFamily="18" charset="0"/>
              </a:rPr>
              <a:t>Sparsh.</a:t>
            </a:r>
          </a:p>
          <a:p>
            <a:pPr lvl="1" algn="just">
              <a:lnSpc>
                <a:spcPct val="160000"/>
              </a:lnSpc>
              <a:buFont typeface="Wingdings" panose="05000000000000000000" pitchFamily="2" charset="2"/>
              <a:buChar char="Ø"/>
            </a:pPr>
            <a:r>
              <a:rPr lang="en-IN" sz="2300" dirty="0" smtClean="0">
                <a:latin typeface="Times New Roman" panose="02020603050405020304" pitchFamily="18" charset="0"/>
                <a:cs typeface="Times New Roman" panose="02020603050405020304" pitchFamily="18" charset="0"/>
              </a:rPr>
              <a:t>Slurp.</a:t>
            </a:r>
          </a:p>
          <a:p>
            <a:pPr algn="just">
              <a:lnSpc>
                <a:spcPct val="160000"/>
              </a:lnSpc>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The two concept overlay the idea that with the help of this interaction ,any file or virtual object can be moved or copied to another location on the same screen.</a:t>
            </a:r>
          </a:p>
          <a:p>
            <a:pPr algn="just">
              <a:lnSpc>
                <a:spcPct val="160000"/>
              </a:lnSpc>
              <a:buFont typeface="Wingdings" panose="05000000000000000000" pitchFamily="2" charset="2"/>
              <a:buChar char="Ø"/>
            </a:pPr>
            <a:endParaRPr lang="en-IN" sz="2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smtClean="0"/>
          </a:p>
        </p:txBody>
      </p:sp>
    </p:spTree>
    <p:extLst>
      <p:ext uri="{BB962C8B-B14F-4D97-AF65-F5344CB8AC3E}">
        <p14:creationId xmlns:p14="http://schemas.microsoft.com/office/powerpoint/2010/main" val="3540171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274638"/>
            <a:ext cx="10425449" cy="71703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smtClean="0">
                <a:solidFill>
                  <a:schemeClr val="tx1"/>
                </a:solidFill>
                <a:latin typeface="Times New Roman" panose="02020603050405020304" pitchFamily="18" charset="0"/>
                <a:cs typeface="Times New Roman" panose="02020603050405020304" pitchFamily="18" charset="0"/>
              </a:rPr>
              <a:t>“A Step Towards Smart city using sixth sense technology(ISSN 2320-7345)”</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199" y="1110802"/>
            <a:ext cx="10013325" cy="5199846"/>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Tamil Nadu comes second with the allocation of 12 Smart Cities and 33 AMRUT Cities.</a:t>
            </a:r>
          </a:p>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The center has partnered with Bloomberg Philanthropies for Smart  Cities  challenge.</a:t>
            </a:r>
          </a:p>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Some Companies like Google are working on technologies to try and integrate parts of sixth sense.</a:t>
            </a:r>
          </a:p>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Digital India aims at ensuring that the government services are made available to citizens electronically to reduce pape</a:t>
            </a:r>
            <a:r>
              <a:rPr lang="en-US" sz="2100" dirty="0" smtClean="0">
                <a:solidFill>
                  <a:schemeClr val="tx1"/>
                </a:solidFill>
                <a:latin typeface="Times New Roman" panose="02020603050405020304" pitchFamily="18" charset="0"/>
                <a:cs typeface="Times New Roman" panose="02020603050405020304" pitchFamily="18" charset="0"/>
              </a:rPr>
              <a:t>r work</a:t>
            </a:r>
            <a:r>
              <a:rPr lang="en-US" sz="2100" dirty="0" smtClean="0">
                <a:latin typeface="Times New Roman" panose="02020603050405020304" pitchFamily="18" charset="0"/>
                <a:cs typeface="Times New Roman" panose="02020603050405020304" pitchFamily="18" charset="0"/>
              </a:rPr>
              <a:t>.</a:t>
            </a:r>
          </a:p>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Traffic management Smart City projects focus on Smart Mobility and Smart Environment.</a:t>
            </a:r>
          </a:p>
          <a:p>
            <a:pPr algn="just">
              <a:lnSpc>
                <a:spcPct val="150000"/>
              </a:lnSpc>
              <a:buFont typeface="Wingdings" pitchFamily="2" charset="2"/>
              <a:buChar char="Ø"/>
            </a:pPr>
            <a:r>
              <a:rPr lang="en-US" sz="2100" dirty="0" smtClean="0">
                <a:latin typeface="Times New Roman" panose="02020603050405020304" pitchFamily="18" charset="0"/>
                <a:cs typeface="Times New Roman" panose="02020603050405020304" pitchFamily="18" charset="0"/>
              </a:rPr>
              <a:t>They are ICT enabled systems, typically based on road sensors or active GPS. </a:t>
            </a:r>
          </a:p>
        </p:txBody>
      </p:sp>
    </p:spTree>
    <p:extLst>
      <p:ext uri="{BB962C8B-B14F-4D97-AF65-F5344CB8AC3E}">
        <p14:creationId xmlns:p14="http://schemas.microsoft.com/office/powerpoint/2010/main" val="1588155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nvSpPr>
        <p:spPr>
          <a:xfrm>
            <a:off x="515154" y="244699"/>
            <a:ext cx="10251584" cy="6246253"/>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2400" b="1" dirty="0" smtClean="0">
                <a:solidFill>
                  <a:schemeClr val="tx1"/>
                </a:solidFill>
                <a:latin typeface="Times New Roman" pitchFamily="18" charset="0"/>
                <a:cs typeface="Times New Roman" pitchFamily="18" charset="0"/>
              </a:rPr>
              <a:t> “A Study on Sixth Sense Technology (ISSN 2229-5518)”</a:t>
            </a:r>
            <a:endParaRPr lang="en-IN" sz="2000" dirty="0" smtClean="0">
              <a:solidFill>
                <a:schemeClr val="tx1"/>
              </a:solidFill>
              <a:latin typeface="Times New Roman" pitchFamily="18" charset="0"/>
              <a:cs typeface="Times New Roman" pitchFamily="18" charset="0"/>
            </a:endParaRPr>
          </a:p>
          <a:p>
            <a:pPr algn="just"/>
            <a:endParaRPr lang="en-IN" sz="2000" dirty="0" smtClean="0">
              <a:solidFill>
                <a:schemeClr val="tx1"/>
              </a:solidFill>
              <a:latin typeface="Times New Roman" pitchFamily="18" charset="0"/>
              <a:cs typeface="Times New Roman" pitchFamily="18" charset="0"/>
            </a:endParaRPr>
          </a:p>
          <a:p>
            <a:pPr algn="just"/>
            <a:r>
              <a:rPr lang="en-IN" sz="2000" dirty="0" smtClean="0">
                <a:solidFill>
                  <a:schemeClr val="tx1"/>
                </a:solidFill>
                <a:latin typeface="Times New Roman" pitchFamily="18" charset="0"/>
                <a:cs typeface="Times New Roman" pitchFamily="18" charset="0"/>
              </a:rPr>
              <a:t> 	</a:t>
            </a:r>
          </a:p>
          <a:p>
            <a:pPr marL="342900" indent="-342900" algn="just">
              <a:buFont typeface="Wingdings" panose="05000000000000000000" pitchFamily="2" charset="2"/>
              <a:buChar char="Ø"/>
            </a:pPr>
            <a:r>
              <a:rPr lang="en-IN" sz="2000" dirty="0">
                <a:latin typeface="Times New Roman" pitchFamily="18" charset="0"/>
                <a:cs typeface="Times New Roman" pitchFamily="18" charset="0"/>
              </a:rPr>
              <a:t>This paper focuses on to make us aware with the sixth sense technology which provides an integration of the digital world with the real world.</a:t>
            </a:r>
          </a:p>
          <a:p>
            <a:pPr algn="just"/>
            <a:endParaRPr lang="en-IN" sz="2100" dirty="0" smtClean="0">
              <a:solidFill>
                <a:schemeClr val="tx1"/>
              </a:solidFill>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Ø"/>
            </a:pPr>
            <a:r>
              <a:rPr lang="en-IN" sz="2100" dirty="0" smtClean="0">
                <a:solidFill>
                  <a:schemeClr val="tx1"/>
                </a:solidFill>
                <a:latin typeface="Times New Roman" pitchFamily="18" charset="0"/>
                <a:cs typeface="Times New Roman" pitchFamily="18" charset="0"/>
              </a:rPr>
              <a:t>The methodology used is based on the sixth sense technology where the user will be able to move the cursor by the movement of fingers. </a:t>
            </a:r>
          </a:p>
          <a:p>
            <a:pPr marL="342900" indent="-342900" algn="just">
              <a:lnSpc>
                <a:spcPct val="150000"/>
              </a:lnSpc>
              <a:buFont typeface="Wingdings" panose="05000000000000000000" pitchFamily="2" charset="2"/>
              <a:buChar char="Ø"/>
            </a:pPr>
            <a:endParaRPr lang="en-US" sz="2100" dirty="0" smtClean="0">
              <a:solidFill>
                <a:schemeClr val="tx1"/>
              </a:solidFill>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Ø"/>
            </a:pPr>
            <a:r>
              <a:rPr lang="en-IN" sz="2100" dirty="0" smtClean="0">
                <a:solidFill>
                  <a:schemeClr val="tx1"/>
                </a:solidFill>
                <a:latin typeface="Times New Roman" pitchFamily="18" charset="0"/>
                <a:cs typeface="Times New Roman" pitchFamily="18" charset="0"/>
              </a:rPr>
              <a:t> In this paper they have implemented an invisible computer mouse that enables interaction with computer without attaching a hardware mouse. </a:t>
            </a:r>
          </a:p>
        </p:txBody>
      </p:sp>
    </p:spTree>
    <p:extLst>
      <p:ext uri="{BB962C8B-B14F-4D97-AF65-F5344CB8AC3E}">
        <p14:creationId xmlns:p14="http://schemas.microsoft.com/office/powerpoint/2010/main" val="1113893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5" y="183823"/>
            <a:ext cx="9587126" cy="716924"/>
          </a:xfrm>
        </p:spPr>
        <p:txBody>
          <a:bodyPr>
            <a:no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SYSTEM DESIGN</a:t>
            </a:r>
            <a:endParaRPr lang="en-IN" sz="4400"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25624" y="1313645"/>
            <a:ext cx="4653991" cy="5010656"/>
          </a:xfrm>
        </p:spPr>
      </p:pic>
      <p:sp>
        <p:nvSpPr>
          <p:cNvPr id="7" name="TextBox 6"/>
          <p:cNvSpPr txBox="1"/>
          <p:nvPr/>
        </p:nvSpPr>
        <p:spPr>
          <a:xfrm>
            <a:off x="1068946" y="1313645"/>
            <a:ext cx="5898523" cy="1015663"/>
          </a:xfrm>
          <a:prstGeom prst="rect">
            <a:avLst/>
          </a:prstGeom>
          <a:noFill/>
        </p:spPr>
        <p:txBody>
          <a:bodyPr wrap="square" rtlCol="0">
            <a:spAutoFit/>
          </a:bodyPr>
          <a:lstStyle/>
          <a:p>
            <a:r>
              <a:rPr lang="en-IN" sz="3000" b="1" dirty="0" smtClean="0">
                <a:solidFill>
                  <a:srgbClr val="C00000"/>
                </a:solidFill>
                <a:latin typeface="Times New Roman" panose="02020603050405020304" pitchFamily="18" charset="0"/>
                <a:cs typeface="Times New Roman" panose="02020603050405020304" pitchFamily="18" charset="0"/>
              </a:rPr>
              <a:t>The Devices which are used in Sixth Sense Technology are:</a:t>
            </a:r>
            <a:endParaRPr lang="en-IN" sz="3000" b="1" dirty="0">
              <a:solidFill>
                <a:srgbClr val="C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326522" y="2647692"/>
            <a:ext cx="4301544" cy="267765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Camera</a:t>
            </a: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Coloured Markers</a:t>
            </a: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Laptop or Personal Computer</a:t>
            </a: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Projector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7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2915</TotalTime>
  <Words>1192</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Times New Roman</vt:lpstr>
      <vt:lpstr>Trebuchet MS</vt:lpstr>
      <vt:lpstr>Wingdings</vt:lpstr>
      <vt:lpstr>Wingdings 2</vt:lpstr>
      <vt:lpstr>Wingdings 3</vt:lpstr>
      <vt:lpstr>Facet</vt:lpstr>
      <vt:lpstr>SRI SIDDHARTHA INSTITUTE OF TECHNOLOGY</vt:lpstr>
      <vt:lpstr>CONTENTS</vt:lpstr>
      <vt:lpstr>INTRODUCTION</vt:lpstr>
      <vt:lpstr>PowerPoint Presentation</vt:lpstr>
      <vt:lpstr>PowerPoint Presentation</vt:lpstr>
      <vt:lpstr>LITERATURE SURVEY</vt:lpstr>
      <vt:lpstr>PowerPoint Presentation</vt:lpstr>
      <vt:lpstr>PowerPoint Presentation</vt:lpstr>
      <vt:lpstr>SYSTEM DESIGN</vt:lpstr>
      <vt:lpstr>  Camera</vt:lpstr>
      <vt:lpstr>Laptop or Personal Computer</vt:lpstr>
      <vt:lpstr>Construction And Working</vt:lpstr>
      <vt:lpstr>The Process flow can be as follows:</vt:lpstr>
      <vt:lpstr>An Example Application:  Gesture Controlled Robot</vt:lpstr>
      <vt:lpstr>APPLICATIONS</vt:lpstr>
      <vt:lpstr>PowerPoint Presentation</vt:lpstr>
      <vt:lpstr>PowerPoint Presentation</vt:lpstr>
      <vt:lpstr>PowerPoint Presentation</vt:lpstr>
      <vt:lpstr>PowerPoint Presentation</vt:lpstr>
      <vt:lpstr>PowerPoint Presentation</vt:lpstr>
      <vt:lpstr>THANK YOU ANY QUESTIONS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Kumar</dc:creator>
  <cp:lastModifiedBy>Nitish Kumar</cp:lastModifiedBy>
  <cp:revision>55</cp:revision>
  <dcterms:created xsi:type="dcterms:W3CDTF">2018-11-14T13:37:35Z</dcterms:created>
  <dcterms:modified xsi:type="dcterms:W3CDTF">2019-02-18T16:01:17Z</dcterms:modified>
</cp:coreProperties>
</file>