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90" r:id="rId5"/>
    <p:sldId id="259" r:id="rId6"/>
    <p:sldId id="260" r:id="rId7"/>
    <p:sldId id="274" r:id="rId8"/>
    <p:sldId id="297" r:id="rId9"/>
    <p:sldId id="261" r:id="rId10"/>
    <p:sldId id="286" r:id="rId11"/>
    <p:sldId id="283" r:id="rId12"/>
    <p:sldId id="287" r:id="rId13"/>
    <p:sldId id="289" r:id="rId14"/>
    <p:sldId id="284" r:id="rId15"/>
    <p:sldId id="285" r:id="rId16"/>
    <p:sldId id="288" r:id="rId17"/>
    <p:sldId id="265" r:id="rId18"/>
    <p:sldId id="296" r:id="rId19"/>
    <p:sldId id="282" r:id="rId20"/>
    <p:sldId id="298" r:id="rId21"/>
    <p:sldId id="299" r:id="rId22"/>
    <p:sldId id="301" r:id="rId23"/>
    <p:sldId id="300" r:id="rId24"/>
    <p:sldId id="270" r:id="rId25"/>
    <p:sldId id="271" r:id="rId26"/>
    <p:sldId id="292" r:id="rId27"/>
    <p:sldId id="293" r:id="rId28"/>
    <p:sldId id="294" r:id="rId29"/>
    <p:sldId id="295" r:id="rId30"/>
    <p:sldId id="272" r:id="rId31"/>
    <p:sldId id="273"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6827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71840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9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5656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058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9954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135010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03202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30907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22-04-2019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60125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6C0305-B447-439F-9A6D-6E035AF1A2E2}" type="datetimeFigureOut">
              <a:rPr lang="en-IN" smtClean="0"/>
              <a:t>22-04-2019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20731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6C0305-B447-439F-9A6D-6E035AF1A2E2}" type="datetimeFigureOut">
              <a:rPr lang="en-IN" smtClean="0"/>
              <a:t>22-04-2019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45809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6C0305-B447-439F-9A6D-6E035AF1A2E2}" type="datetimeFigureOut">
              <a:rPr lang="en-IN" smtClean="0"/>
              <a:t>22-04-2019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19438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C0305-B447-439F-9A6D-6E035AF1A2E2}" type="datetimeFigureOut">
              <a:rPr lang="en-IN" smtClean="0"/>
              <a:t>22-04-2019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197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0305-B447-439F-9A6D-6E035AF1A2E2}" type="datetimeFigureOut">
              <a:rPr lang="en-IN" smtClean="0"/>
              <a:t>22-04-2019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0474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
        <p:nvSpPr>
          <p:cNvPr id="5" name="Date Placeholder 4"/>
          <p:cNvSpPr>
            <a:spLocks noGrp="1"/>
          </p:cNvSpPr>
          <p:nvPr>
            <p:ph type="dt" sz="half" idx="10"/>
          </p:nvPr>
        </p:nvSpPr>
        <p:spPr/>
        <p:txBody>
          <a:bodyPr/>
          <a:lstStyle/>
          <a:p>
            <a:fld id="{616C0305-B447-439F-9A6D-6E035AF1A2E2}" type="datetimeFigureOut">
              <a:rPr lang="en-IN" smtClean="0"/>
              <a:t>22-04-2019</a:t>
            </a:fld>
            <a:endParaRPr lang="en-IN"/>
          </a:p>
        </p:txBody>
      </p:sp>
    </p:spTree>
    <p:extLst>
      <p:ext uri="{BB962C8B-B14F-4D97-AF65-F5344CB8AC3E}">
        <p14:creationId xmlns:p14="http://schemas.microsoft.com/office/powerpoint/2010/main" val="317155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6C0305-B447-439F-9A6D-6E035AF1A2E2}" type="datetimeFigureOut">
              <a:rPr lang="en-IN" smtClean="0"/>
              <a:t>22-04-2019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353E96-C7D4-4EF4-9AD6-6D3318BBCB25}" type="slidenum">
              <a:rPr lang="en-IN" smtClean="0"/>
              <a:t>‹#›</a:t>
            </a:fld>
            <a:endParaRPr lang="en-IN"/>
          </a:p>
        </p:txBody>
      </p:sp>
    </p:spTree>
    <p:extLst>
      <p:ext uri="{BB962C8B-B14F-4D97-AF65-F5344CB8AC3E}">
        <p14:creationId xmlns:p14="http://schemas.microsoft.com/office/powerpoint/2010/main" val="392665979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09" y="140765"/>
            <a:ext cx="10058400" cy="593330"/>
          </a:xfrm>
        </p:spPr>
        <p:txBody>
          <a:bodyPr>
            <a:normAutofit/>
          </a:bodyPr>
          <a:lstStyle/>
          <a:p>
            <a:pPr algn="ctr"/>
            <a:r>
              <a:rPr lang="en-IN" sz="3200" b="1" dirty="0" smtClean="0">
                <a:solidFill>
                  <a:schemeClr val="tx1"/>
                </a:solidFill>
                <a:latin typeface="Times New Roman" panose="02020603050405020304" pitchFamily="18" charset="0"/>
                <a:cs typeface="Times New Roman" panose="02020603050405020304" pitchFamily="18" charset="0"/>
              </a:rPr>
              <a:t>SRI SIDDHARTHA INSTITUTE OF TECHNOLOGY</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499" y="2994589"/>
            <a:ext cx="10058400" cy="1100894"/>
          </a:xfrm>
        </p:spPr>
        <p:txBody>
          <a:bodyPr>
            <a:normAutofit/>
          </a:bodyPr>
          <a:lstStyle/>
          <a:p>
            <a:pPr algn="ctr"/>
            <a:r>
              <a:rPr lang="en-IN" sz="2200" b="1" dirty="0" smtClean="0">
                <a:solidFill>
                  <a:schemeClr val="tx1"/>
                </a:solidFill>
                <a:latin typeface="Times New Roman" panose="02020603050405020304" pitchFamily="18" charset="0"/>
                <a:cs typeface="Times New Roman" panose="02020603050405020304" pitchFamily="18" charset="0"/>
              </a:rPr>
              <a:t>Project seminar on</a:t>
            </a:r>
            <a:endParaRPr lang="en-IN" sz="2200" b="1" dirty="0">
              <a:solidFill>
                <a:schemeClr val="tx1"/>
              </a:solidFill>
              <a:latin typeface="Times New Roman" panose="02020603050405020304" pitchFamily="18" charset="0"/>
              <a:cs typeface="Times New Roman" panose="02020603050405020304" pitchFamily="18" charset="0"/>
            </a:endParaRPr>
          </a:p>
          <a:p>
            <a:pPr algn="ctr"/>
            <a:r>
              <a:rPr lang="en-IN" sz="2200" b="1" dirty="0" smtClean="0">
                <a:solidFill>
                  <a:schemeClr val="tx1"/>
                </a:solidFill>
                <a:latin typeface="Times New Roman" panose="02020603050405020304" pitchFamily="18" charset="0"/>
                <a:cs typeface="Times New Roman" panose="02020603050405020304" pitchFamily="18" charset="0"/>
              </a:rPr>
              <a:t>    “</a:t>
            </a:r>
            <a:r>
              <a:rPr lang="en-IN" sz="2200" b="1" dirty="0" smtClean="0">
                <a:solidFill>
                  <a:srgbClr val="002060"/>
                </a:solidFill>
                <a:latin typeface="Times New Roman" panose="02020603050405020304" pitchFamily="18" charset="0"/>
                <a:cs typeface="Times New Roman" panose="02020603050405020304" pitchFamily="18" charset="0"/>
              </a:rPr>
              <a:t>Gesture Controlled Robot Using Sixth Sense Technology</a:t>
            </a:r>
            <a:r>
              <a:rPr lang="en-IN" sz="2200" b="1" dirty="0" smtClean="0">
                <a:solidFill>
                  <a:schemeClr val="tx1"/>
                </a:solidFill>
                <a:latin typeface="Times New Roman" panose="02020603050405020304" pitchFamily="18" charset="0"/>
                <a:cs typeface="Times New Roman" panose="02020603050405020304" pitchFamily="18" charset="0"/>
              </a:rPr>
              <a:t>”</a:t>
            </a:r>
            <a:endParaRPr lang="en-IN" sz="22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SSIT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4963" y="811619"/>
            <a:ext cx="2239471" cy="2105446"/>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645680029"/>
              </p:ext>
            </p:extLst>
          </p:nvPr>
        </p:nvGraphicFramePr>
        <p:xfrm>
          <a:off x="797396" y="4173007"/>
          <a:ext cx="4327302" cy="1905000"/>
        </p:xfrm>
        <a:graphic>
          <a:graphicData uri="http://schemas.openxmlformats.org/drawingml/2006/table">
            <a:tbl>
              <a:tblPr firstRow="1" bandRow="1">
                <a:tableStyleId>{2D5ABB26-0587-4C30-8999-92F81FD0307C}</a:tableStyleId>
              </a:tblPr>
              <a:tblGrid>
                <a:gridCol w="2956660"/>
                <a:gridCol w="1370642"/>
              </a:tblGrid>
              <a:tr h="194508">
                <a:tc gridSpan="2">
                  <a:txBody>
                    <a:bodyPr/>
                    <a:lstStyle/>
                    <a:p>
                      <a:r>
                        <a:rPr lang="en-IN" sz="1900" b="1" dirty="0" smtClean="0">
                          <a:latin typeface="Times New Roman" panose="02020603050405020304" pitchFamily="18" charset="0"/>
                          <a:cs typeface="Times New Roman" panose="02020603050405020304" pitchFamily="18" charset="0"/>
                        </a:rPr>
                        <a:t>PRESENTED</a:t>
                      </a:r>
                      <a:r>
                        <a:rPr lang="en-IN" sz="1900" b="1" baseline="0" dirty="0" smtClean="0">
                          <a:latin typeface="Times New Roman" panose="02020603050405020304" pitchFamily="18" charset="0"/>
                          <a:cs typeface="Times New Roman" panose="02020603050405020304" pitchFamily="18" charset="0"/>
                        </a:rPr>
                        <a:t> BY:</a:t>
                      </a:r>
                      <a:endParaRPr lang="en-IN" sz="1900" b="1" dirty="0">
                        <a:latin typeface="Times New Roman" panose="02020603050405020304" pitchFamily="18" charset="0"/>
                        <a:cs typeface="Times New Roman" panose="02020603050405020304" pitchFamily="18" charset="0"/>
                      </a:endParaRPr>
                    </a:p>
                  </a:txBody>
                  <a:tcPr/>
                </a:tc>
                <a:tc hMerge="1">
                  <a:txBody>
                    <a:bodyPr/>
                    <a:lstStyle/>
                    <a:p>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HARSHITHA</a:t>
                      </a:r>
                      <a:r>
                        <a:rPr lang="en-IN" sz="1900" baseline="0" dirty="0" smtClean="0">
                          <a:latin typeface="Times New Roman" panose="02020603050405020304" pitchFamily="18" charset="0"/>
                          <a:cs typeface="Times New Roman" panose="02020603050405020304" pitchFamily="18" charset="0"/>
                        </a:rPr>
                        <a:t> GL</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(15EC022)</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HEMAVATHI</a:t>
                      </a:r>
                      <a:r>
                        <a:rPr lang="en-IN" sz="1900" baseline="0" dirty="0" smtClean="0">
                          <a:latin typeface="Times New Roman" panose="02020603050405020304" pitchFamily="18" charset="0"/>
                          <a:cs typeface="Times New Roman" panose="02020603050405020304" pitchFamily="18" charset="0"/>
                        </a:rPr>
                        <a:t> B</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(15EC025)</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NITISH KUMAR</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(15EC056)</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SAQIB</a:t>
                      </a:r>
                      <a:r>
                        <a:rPr lang="en-IN" sz="1900" baseline="0" dirty="0" smtClean="0">
                          <a:latin typeface="Times New Roman" panose="02020603050405020304" pitchFamily="18" charset="0"/>
                          <a:cs typeface="Times New Roman" panose="02020603050405020304" pitchFamily="18" charset="0"/>
                        </a:rPr>
                        <a:t> MEHMOOD BHAT</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(15EC079)</a:t>
                      </a:r>
                      <a:endParaRPr lang="en-IN" sz="19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6375042" y="4486870"/>
            <a:ext cx="3894767" cy="127727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Under the Guidance of</a:t>
            </a:r>
          </a:p>
          <a:p>
            <a:r>
              <a:rPr lang="en-US" sz="1900" b="1" dirty="0" smtClean="0">
                <a:solidFill>
                  <a:srgbClr val="FF0000"/>
                </a:solidFill>
                <a:latin typeface="Times New Roman" pitchFamily="18" charset="0"/>
                <a:cs typeface="Times New Roman" pitchFamily="18" charset="0"/>
              </a:rPr>
              <a:t>Mrs. </a:t>
            </a:r>
            <a:r>
              <a:rPr lang="en-US" sz="1900" b="1" dirty="0" err="1" smtClean="0">
                <a:solidFill>
                  <a:srgbClr val="FF0000"/>
                </a:solidFill>
                <a:latin typeface="Times New Roman" pitchFamily="18" charset="0"/>
                <a:cs typeface="Times New Roman" pitchFamily="18" charset="0"/>
              </a:rPr>
              <a:t>Manjula</a:t>
            </a:r>
            <a:r>
              <a:rPr lang="en-US" sz="1900" b="1" dirty="0" smtClean="0">
                <a:solidFill>
                  <a:srgbClr val="FF0000"/>
                </a:solidFill>
                <a:latin typeface="Times New Roman" pitchFamily="18" charset="0"/>
                <a:cs typeface="Times New Roman" pitchFamily="18" charset="0"/>
              </a:rPr>
              <a:t> Y</a:t>
            </a:r>
          </a:p>
          <a:p>
            <a:r>
              <a:rPr lang="en-US" sz="1900" dirty="0" smtClean="0">
                <a:latin typeface="Times New Roman" pitchFamily="18" charset="0"/>
                <a:cs typeface="Times New Roman" pitchFamily="18" charset="0"/>
              </a:rPr>
              <a:t>Assistant Professor, Dept. </a:t>
            </a:r>
            <a:r>
              <a:rPr lang="en-US" sz="1900" dirty="0">
                <a:latin typeface="Times New Roman" pitchFamily="18" charset="0"/>
                <a:cs typeface="Times New Roman" pitchFamily="18" charset="0"/>
              </a:rPr>
              <a:t>o</a:t>
            </a:r>
            <a:r>
              <a:rPr lang="en-US" sz="1900" dirty="0" smtClean="0">
                <a:latin typeface="Times New Roman" pitchFamily="18" charset="0"/>
                <a:cs typeface="Times New Roman" pitchFamily="18" charset="0"/>
              </a:rPr>
              <a:t>f ECE,</a:t>
            </a:r>
          </a:p>
          <a:p>
            <a:r>
              <a:rPr lang="en-US" sz="1900" dirty="0" smtClean="0">
                <a:latin typeface="Times New Roman" pitchFamily="18" charset="0"/>
                <a:cs typeface="Times New Roman" pitchFamily="18" charset="0"/>
              </a:rPr>
              <a:t>SSIT, TUMKUR</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327512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p:nvPr/>
        </p:nvSpPr>
        <p:spPr>
          <a:xfrm>
            <a:off x="357505" y="306705"/>
            <a:ext cx="11487785" cy="6047809"/>
          </a:xfrm>
          <a:prstGeom prst="rect">
            <a:avLst/>
          </a:prstGeom>
          <a:noFill/>
        </p:spPr>
        <p:txBody>
          <a:bodyPr wrap="square" rtlCol="0" anchor="t">
            <a:spAutoFit/>
          </a:bodyPr>
          <a:lstStyle/>
          <a:p>
            <a:pPr algn="ctr"/>
            <a:r>
              <a:rPr lang="en-US" sz="3600" b="1" u="sng" dirty="0">
                <a:latin typeface="Times New Roman" panose="02020603050405020304" pitchFamily="18" charset="0"/>
              </a:rPr>
              <a:t>HARDWARE REQUIREMENTS</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PIC18F45K22 </a:t>
            </a:r>
            <a:r>
              <a:rPr lang="en-US" sz="2200" dirty="0">
                <a:latin typeface="Times New Roman" panose="02020603050405020304" pitchFamily="18" charset="0"/>
              </a:rPr>
              <a:t>Microcontroller</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Motor Driver L293D</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DC Motor</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Zigbee</a:t>
            </a:r>
            <a:r>
              <a:rPr lang="en-US" sz="2200" dirty="0" smtClean="0">
                <a:latin typeface="Times New Roman" panose="02020603050405020304" pitchFamily="18" charset="0"/>
              </a:rPr>
              <a:t> Module</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Camera</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Laptop/Personal Computer</a:t>
            </a: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Coloured</a:t>
            </a:r>
            <a:r>
              <a:rPr lang="en-US" sz="2200" dirty="0" smtClean="0">
                <a:latin typeface="Times New Roman" panose="02020603050405020304" pitchFamily="18" charset="0"/>
              </a:rPr>
              <a:t> Markers</a:t>
            </a:r>
            <a:endParaRPr lang="en-US" sz="2500" dirty="0">
              <a:latin typeface="Times New Roman" panose="02020603050405020304" pitchFamily="18" charset="0"/>
            </a:endParaRPr>
          </a:p>
          <a:p>
            <a:pPr marL="0" indent="0" algn="ctr">
              <a:lnSpc>
                <a:spcPct val="150000"/>
              </a:lnSpc>
              <a:buFont typeface="Wingdings" panose="05000000000000000000" charset="0"/>
              <a:buNone/>
            </a:pPr>
            <a:r>
              <a:rPr lang="en-US" sz="3600" b="1" u="sng" dirty="0">
                <a:latin typeface="Times New Roman" panose="02020603050405020304" pitchFamily="18" charset="0"/>
                <a:sym typeface="+mn-ea"/>
              </a:rPr>
              <a:t>SOFTWARE REQUIREMENTS</a:t>
            </a: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Mikro</a:t>
            </a:r>
            <a:r>
              <a:rPr lang="en-US" sz="2200" dirty="0">
                <a:latin typeface="Times New Roman" panose="02020603050405020304" pitchFamily="18" charset="0"/>
              </a:rPr>
              <a:t> </a:t>
            </a:r>
            <a:r>
              <a:rPr lang="en-US" sz="2200" dirty="0" smtClean="0">
                <a:latin typeface="Times New Roman" panose="02020603050405020304" pitchFamily="18" charset="0"/>
              </a:rPr>
              <a:t>C PRO</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MATLAB</a:t>
            </a:r>
            <a:endParaRPr lang="en-US" sz="2200" dirty="0">
              <a:latin typeface="Times New Roman" panose="02020603050405020304" pitchFamily="18" charset="0"/>
            </a:endParaRPr>
          </a:p>
        </p:txBody>
      </p:sp>
    </p:spTree>
    <p:extLst>
      <p:ext uri="{BB962C8B-B14F-4D97-AF65-F5344CB8AC3E}">
        <p14:creationId xmlns:p14="http://schemas.microsoft.com/office/powerpoint/2010/main" val="1969333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660400"/>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PIC18F45K22 Development 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stretch>
            <a:fillRect/>
          </a:stretch>
        </p:blipFill>
        <p:spPr>
          <a:xfrm>
            <a:off x="6446187" y="1641475"/>
            <a:ext cx="4001351" cy="3881437"/>
          </a:xfrm>
          <a:prstGeom prst="rect">
            <a:avLst/>
          </a:prstGeom>
        </p:spPr>
      </p:pic>
      <p:sp>
        <p:nvSpPr>
          <p:cNvPr id="5" name="Content Placeholder 4"/>
          <p:cNvSpPr>
            <a:spLocks noGrp="1"/>
          </p:cNvSpPr>
          <p:nvPr>
            <p:ph sz="half" idx="2"/>
          </p:nvPr>
        </p:nvSpPr>
        <p:spPr>
          <a:xfrm>
            <a:off x="677333" y="1641475"/>
            <a:ext cx="5768853" cy="4732029"/>
          </a:xfrm>
        </p:spPr>
        <p:txBody>
          <a:bodyPr>
            <a:normAutofit/>
          </a:bodyPr>
          <a:lstStyle/>
          <a:p>
            <a:r>
              <a:rPr lang="en-IN" sz="2000" dirty="0" smtClean="0">
                <a:latin typeface="Times New Roman" panose="02020603050405020304" pitchFamily="18" charset="0"/>
                <a:cs typeface="Times New Roman" panose="02020603050405020304" pitchFamily="18" charset="0"/>
              </a:rPr>
              <a:t>High Performance RISC CPU.</a:t>
            </a:r>
          </a:p>
          <a:p>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1024 bytes of Data EEPROM.</a:t>
            </a:r>
          </a:p>
          <a:p>
            <a:r>
              <a:rPr lang="en-IN" sz="2000" dirty="0" smtClean="0">
                <a:latin typeface="Times New Roman" panose="02020603050405020304" pitchFamily="18" charset="0"/>
                <a:cs typeface="Times New Roman" panose="02020603050405020304" pitchFamily="18" charset="0"/>
              </a:rPr>
              <a:t>Two Master Synchronous Serial Port.</a:t>
            </a:r>
          </a:p>
          <a:p>
            <a:r>
              <a:rPr lang="en-IN" sz="2000" dirty="0" smtClean="0">
                <a:latin typeface="Times New Roman" panose="02020603050405020304" pitchFamily="18" charset="0"/>
                <a:cs typeface="Times New Roman" panose="02020603050405020304" pitchFamily="18" charset="0"/>
              </a:rPr>
              <a:t>16MHz Internal Oscillator Block</a:t>
            </a:r>
          </a:p>
          <a:p>
            <a:r>
              <a:rPr lang="en-IN" sz="2000" dirty="0" smtClean="0">
                <a:latin typeface="Times New Roman" panose="02020603050405020304" pitchFamily="18" charset="0"/>
                <a:cs typeface="Times New Roman" panose="02020603050405020304" pitchFamily="18" charset="0"/>
              </a:rPr>
              <a:t>Two Enhanced Universal Synchronous Asynchronous Receiver Transmitter.</a:t>
            </a:r>
          </a:p>
          <a:p>
            <a:r>
              <a:rPr lang="en-IN" sz="2000" dirty="0" smtClean="0">
                <a:latin typeface="Times New Roman" panose="02020603050405020304" pitchFamily="18" charset="0"/>
                <a:cs typeface="Times New Roman" panose="02020603050405020304" pitchFamily="18" charset="0"/>
              </a:rPr>
              <a:t>Analog to Digital Converter (ADC) module of 10 bit resolution, </a:t>
            </a:r>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30 external channels.</a:t>
            </a:r>
          </a:p>
          <a:p>
            <a:r>
              <a:rPr lang="en-IN" sz="2000" dirty="0" smtClean="0">
                <a:latin typeface="Times New Roman" panose="02020603050405020304" pitchFamily="18" charset="0"/>
                <a:cs typeface="Times New Roman" panose="02020603050405020304" pitchFamily="18" charset="0"/>
              </a:rPr>
              <a:t>3-wire SPI (Serial Peripheral Interface).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045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F21AB23-D80E-43E1-B66F-C7A31E7CF20E}"/>
              </a:ext>
            </a:extLst>
          </p:cNvPr>
          <p:cNvSpPr>
            <a:spLocks noGrp="1"/>
          </p:cNvSpPr>
          <p:nvPr>
            <p:ph type="title"/>
          </p:nvPr>
        </p:nvSpPr>
        <p:spPr>
          <a:xfrm>
            <a:off x="838200" y="458402"/>
            <a:ext cx="4412636" cy="631161"/>
          </a:xfrm>
        </p:spPr>
        <p:txBody>
          <a:bodyPr>
            <a:normAutofit fontScale="90000"/>
          </a:bodyPr>
          <a:lstStyle/>
          <a:p>
            <a:r>
              <a:rPr lang="en-IN" b="1" dirty="0" err="1" smtClean="0">
                <a:solidFill>
                  <a:schemeClr val="tx1"/>
                </a:solidFill>
                <a:latin typeface="Times New Roman" panose="02020603050405020304" pitchFamily="18" charset="0"/>
                <a:cs typeface="Times New Roman" panose="02020603050405020304" pitchFamily="18" charset="0"/>
              </a:rPr>
              <a:t>Zigbee</a:t>
            </a:r>
            <a:r>
              <a:rPr lang="en-IN" b="1" dirty="0" smtClean="0">
                <a:solidFill>
                  <a:schemeClr val="tx1"/>
                </a:solidFill>
                <a:latin typeface="Times New Roman" panose="02020603050405020304" pitchFamily="18" charset="0"/>
                <a:cs typeface="Times New Roman" panose="02020603050405020304" pitchFamily="18" charset="0"/>
              </a:rPr>
              <a:t> Module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914345" y="1579966"/>
            <a:ext cx="2771851" cy="3404374"/>
          </a:xfrm>
          <a:prstGeom prst="rect">
            <a:avLst/>
          </a:prstGeom>
        </p:spPr>
      </p:pic>
      <p:sp>
        <p:nvSpPr>
          <p:cNvPr id="7" name="Content Placeholder 2">
            <a:extLst>
              <a:ext uri="{FF2B5EF4-FFF2-40B4-BE49-F238E27FC236}">
                <a16:creationId xmlns="" xmlns:a16="http://schemas.microsoft.com/office/drawing/2014/main" id="{CFB0C0E8-CB20-46A1-8650-DFFCB23602D8}"/>
              </a:ext>
            </a:extLst>
          </p:cNvPr>
          <p:cNvSpPr>
            <a:spLocks noGrp="1"/>
          </p:cNvSpPr>
          <p:nvPr>
            <p:ph idx="1"/>
          </p:nvPr>
        </p:nvSpPr>
        <p:spPr>
          <a:xfrm>
            <a:off x="647132" y="1579966"/>
            <a:ext cx="6777250" cy="4351338"/>
          </a:xfrm>
        </p:spPr>
        <p:txBody>
          <a:bodyPr>
            <a:normAutofit/>
          </a:bodyPr>
          <a:lstStyle/>
          <a:p>
            <a:r>
              <a:rPr lang="en-IN" sz="2200" dirty="0">
                <a:latin typeface="Times New Roman" panose="02020603050405020304" pitchFamily="18" charset="0"/>
                <a:cs typeface="Times New Roman" panose="02020603050405020304" pitchFamily="18" charset="0"/>
              </a:rPr>
              <a:t>It is an IEEE 802.15.4 standard ,suited for high level communication protocols.</a:t>
            </a:r>
          </a:p>
          <a:p>
            <a:r>
              <a:rPr lang="en-IN" sz="2200" dirty="0">
                <a:latin typeface="Times New Roman" panose="02020603050405020304" pitchFamily="18" charset="0"/>
                <a:cs typeface="Times New Roman" panose="02020603050405020304" pitchFamily="18" charset="0"/>
              </a:rPr>
              <a:t>The technology defined by the </a:t>
            </a:r>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is intended to be simpler and less expensive.</a:t>
            </a:r>
          </a:p>
          <a:p>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protocols are meant for embedded applications requiring low power consumption.</a:t>
            </a:r>
          </a:p>
          <a:p>
            <a:r>
              <a:rPr lang="en-IN" sz="2200" dirty="0">
                <a:latin typeface="Times New Roman" panose="02020603050405020304" pitchFamily="18" charset="0"/>
                <a:cs typeface="Times New Roman" panose="02020603050405020304" pitchFamily="18" charset="0"/>
              </a:rPr>
              <a:t>Its transmission distance ranges from (</a:t>
            </a:r>
            <a:r>
              <a:rPr lang="en-IN" sz="2200" dirty="0" smtClean="0">
                <a:latin typeface="Times New Roman" panose="02020603050405020304" pitchFamily="18" charset="0"/>
                <a:cs typeface="Times New Roman" panose="02020603050405020304" pitchFamily="18" charset="0"/>
              </a:rPr>
              <a:t>10-100)meters.</a:t>
            </a:r>
          </a:p>
          <a:p>
            <a:r>
              <a:rPr lang="en-IN" sz="2200" dirty="0">
                <a:latin typeface="Times New Roman" panose="02020603050405020304" pitchFamily="18" charset="0"/>
                <a:cs typeface="Times New Roman" panose="02020603050405020304" pitchFamily="18" charset="0"/>
              </a:rPr>
              <a:t>D</a:t>
            </a:r>
            <a:r>
              <a:rPr lang="en-IN" sz="2200" dirty="0" smtClean="0">
                <a:latin typeface="Times New Roman" panose="02020603050405020304" pitchFamily="18" charset="0"/>
                <a:cs typeface="Times New Roman" panose="02020603050405020304" pitchFamily="18" charset="0"/>
              </a:rPr>
              <a:t>ata </a:t>
            </a:r>
            <a:r>
              <a:rPr lang="en-IN" sz="2200" dirty="0">
                <a:latin typeface="Times New Roman" panose="02020603050405020304" pitchFamily="18" charset="0"/>
                <a:cs typeface="Times New Roman" panose="02020603050405020304" pitchFamily="18" charset="0"/>
              </a:rPr>
              <a:t>transmission </a:t>
            </a:r>
            <a:r>
              <a:rPr lang="en-IN" sz="2200" dirty="0" smtClean="0">
                <a:latin typeface="Times New Roman" panose="02020603050405020304" pitchFamily="18" charset="0"/>
                <a:cs typeface="Times New Roman" panose="02020603050405020304" pitchFamily="18" charset="0"/>
              </a:rPr>
              <a:t>rate ranges </a:t>
            </a:r>
            <a:r>
              <a:rPr lang="en-IN" sz="2200" dirty="0">
                <a:latin typeface="Times New Roman" panose="02020603050405020304" pitchFamily="18" charset="0"/>
                <a:cs typeface="Times New Roman" panose="02020603050405020304" pitchFamily="18" charset="0"/>
              </a:rPr>
              <a:t>from (</a:t>
            </a:r>
            <a:r>
              <a:rPr lang="en-IN" sz="2200" dirty="0" smtClean="0">
                <a:latin typeface="Times New Roman" panose="02020603050405020304" pitchFamily="18" charset="0"/>
                <a:cs typeface="Times New Roman" panose="02020603050405020304" pitchFamily="18" charset="0"/>
              </a:rPr>
              <a:t>20-250)Kbits/sec</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protocol operates globally on a single frequency of 2.4GHZ.</a:t>
            </a:r>
          </a:p>
          <a:p>
            <a:endParaRPr lang="en-IN" dirty="0"/>
          </a:p>
        </p:txBody>
      </p:sp>
    </p:spTree>
    <p:extLst>
      <p:ext uri="{BB962C8B-B14F-4D97-AF65-F5344CB8AC3E}">
        <p14:creationId xmlns:p14="http://schemas.microsoft.com/office/powerpoint/2010/main" val="3774368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232"/>
            <a:ext cx="3758188" cy="564107"/>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Motor Driver </a:t>
            </a:r>
            <a:r>
              <a:rPr lang="en-IN" sz="2400" b="1" dirty="0">
                <a:solidFill>
                  <a:schemeClr val="tx1"/>
                </a:solidFill>
                <a:latin typeface="Times New Roman" panose="02020603050405020304" pitchFamily="18" charset="0"/>
                <a:cs typeface="Times New Roman" panose="02020603050405020304" pitchFamily="18" charset="0"/>
              </a:rPr>
              <a:t>L293D </a:t>
            </a:r>
          </a:p>
        </p:txBody>
      </p:sp>
      <p:pic>
        <p:nvPicPr>
          <p:cNvPr id="5" name="Picture 4"/>
          <p:cNvPicPr>
            <a:picLocks noChangeAspect="1"/>
          </p:cNvPicPr>
          <p:nvPr/>
        </p:nvPicPr>
        <p:blipFill>
          <a:blip r:embed="rId2"/>
          <a:stretch>
            <a:fillRect/>
          </a:stretch>
        </p:blipFill>
        <p:spPr>
          <a:xfrm>
            <a:off x="9333893" y="2838450"/>
            <a:ext cx="2557855" cy="2434585"/>
          </a:xfrm>
          <a:prstGeom prst="rect">
            <a:avLst/>
          </a:prstGeom>
        </p:spPr>
      </p:pic>
      <p:pic>
        <p:nvPicPr>
          <p:cNvPr id="6" name="Picture 5"/>
          <p:cNvPicPr>
            <a:picLocks noChangeAspect="1"/>
          </p:cNvPicPr>
          <p:nvPr/>
        </p:nvPicPr>
        <p:blipFill>
          <a:blip r:embed="rId3"/>
          <a:stretch>
            <a:fillRect/>
          </a:stretch>
        </p:blipFill>
        <p:spPr>
          <a:xfrm>
            <a:off x="8970204" y="86435"/>
            <a:ext cx="2276475" cy="2209800"/>
          </a:xfrm>
          <a:prstGeom prst="rect">
            <a:avLst/>
          </a:prstGeom>
        </p:spPr>
      </p:pic>
      <p:sp>
        <p:nvSpPr>
          <p:cNvPr id="7" name="Content Placeholder 2">
            <a:extLst>
              <a:ext uri="{FF2B5EF4-FFF2-40B4-BE49-F238E27FC236}">
                <a16:creationId xmlns="" xmlns:a16="http://schemas.microsoft.com/office/drawing/2014/main" id="{F3A32C9B-3E2E-4A15-8D96-E6257C59A8CC}"/>
              </a:ext>
            </a:extLst>
          </p:cNvPr>
          <p:cNvSpPr>
            <a:spLocks noGrp="1"/>
          </p:cNvSpPr>
          <p:nvPr>
            <p:ph sz="half" idx="1"/>
          </p:nvPr>
        </p:nvSpPr>
        <p:spPr>
          <a:xfrm>
            <a:off x="677334" y="1366600"/>
            <a:ext cx="7678003" cy="1859271"/>
          </a:xfrm>
        </p:spPr>
        <p:txBody>
          <a:bodyPr>
            <a:normAutofit/>
          </a:bodyPr>
          <a:lstStyle/>
          <a:p>
            <a:r>
              <a:rPr lang="en-IN" sz="1900" dirty="0">
                <a:latin typeface="Times New Roman" panose="02020603050405020304" pitchFamily="18" charset="0"/>
                <a:cs typeface="Times New Roman" panose="02020603050405020304" pitchFamily="18" charset="0"/>
              </a:rPr>
              <a:t>It has four i/o pins.</a:t>
            </a:r>
          </a:p>
          <a:p>
            <a:r>
              <a:rPr lang="en-IN" sz="1900" dirty="0">
                <a:latin typeface="Times New Roman" panose="02020603050405020304" pitchFamily="18" charset="0"/>
                <a:cs typeface="Times New Roman" panose="02020603050405020304" pitchFamily="18" charset="0"/>
              </a:rPr>
              <a:t>All these four pins are connected to the digital pins of microcontroller and four o/p pins are connected to DC motor of a robot.</a:t>
            </a:r>
          </a:p>
          <a:p>
            <a:endParaRPr lang="en-IN" sz="19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758147" y="2955025"/>
            <a:ext cx="3758188" cy="5641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smtClean="0">
                <a:solidFill>
                  <a:schemeClr val="tx1"/>
                </a:solidFill>
                <a:latin typeface="Times New Roman" panose="02020603050405020304" pitchFamily="18" charset="0"/>
                <a:cs typeface="Times New Roman" panose="02020603050405020304" pitchFamily="18" charset="0"/>
              </a:rPr>
              <a:t>DC Motor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 xmlns:a16="http://schemas.microsoft.com/office/drawing/2014/main" id="{8CBD7D58-FC32-4BD4-8862-2FCFCB8B2CE1}"/>
              </a:ext>
            </a:extLst>
          </p:cNvPr>
          <p:cNvSpPr>
            <a:spLocks noGrp="1"/>
          </p:cNvSpPr>
          <p:nvPr>
            <p:ph sz="half" idx="2"/>
          </p:nvPr>
        </p:nvSpPr>
        <p:spPr>
          <a:xfrm>
            <a:off x="758147" y="3711185"/>
            <a:ext cx="8085602" cy="2792744"/>
          </a:xfrm>
        </p:spPr>
        <p:txBody>
          <a:bodyPr>
            <a:normAutofit/>
          </a:bodyPr>
          <a:lstStyle/>
          <a:p>
            <a:r>
              <a:rPr lang="en-IN" sz="1900" dirty="0">
                <a:latin typeface="Times New Roman" panose="02020603050405020304" pitchFamily="18" charset="0"/>
                <a:cs typeface="Times New Roman" panose="02020603050405020304" pitchFamily="18" charset="0"/>
              </a:rPr>
              <a:t>It is mechanically commutated electric motor powered from direct current.</a:t>
            </a:r>
          </a:p>
          <a:p>
            <a:r>
              <a:rPr lang="en-IN" sz="1900" dirty="0">
                <a:latin typeface="Times New Roman" panose="02020603050405020304" pitchFamily="18" charset="0"/>
                <a:cs typeface="Times New Roman" panose="02020603050405020304" pitchFamily="18" charset="0"/>
              </a:rPr>
              <a:t>It is used to convert DC electrical energy into mechanical energy.</a:t>
            </a:r>
          </a:p>
          <a:p>
            <a:r>
              <a:rPr lang="en-IN" sz="1900" dirty="0">
                <a:latin typeface="Times New Roman" panose="02020603050405020304" pitchFamily="18" charset="0"/>
                <a:cs typeface="Times New Roman" panose="02020603050405020304" pitchFamily="18" charset="0"/>
              </a:rPr>
              <a:t>It is better suited for the equipment ranging from 12V DC </a:t>
            </a:r>
            <a:r>
              <a:rPr lang="en-IN" sz="1900" dirty="0" smtClean="0">
                <a:latin typeface="Times New Roman" panose="02020603050405020304" pitchFamily="18" charset="0"/>
                <a:cs typeface="Times New Roman" panose="02020603050405020304" pitchFamily="18" charset="0"/>
              </a:rPr>
              <a:t>system </a:t>
            </a:r>
            <a:r>
              <a:rPr lang="en-IN" sz="1900" dirty="0">
                <a:latin typeface="Times New Roman" panose="02020603050405020304" pitchFamily="18" charset="0"/>
                <a:cs typeface="Times New Roman" panose="02020603050405020304" pitchFamily="18" charset="0"/>
              </a:rPr>
              <a:t>which require fine speed </a:t>
            </a:r>
            <a:r>
              <a:rPr lang="en-IN" sz="1900" dirty="0" err="1" smtClean="0">
                <a:latin typeface="Times New Roman" panose="02020603050405020304" pitchFamily="18" charset="0"/>
                <a:cs typeface="Times New Roman" panose="02020603050405020304" pitchFamily="18" charset="0"/>
              </a:rPr>
              <a:t>contol</a:t>
            </a:r>
            <a:r>
              <a:rPr lang="en-IN" sz="1900" dirty="0" smtClean="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for a range of speeds above and below the rated speeds.</a:t>
            </a: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29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80365" y="671445"/>
            <a:ext cx="3854528" cy="471863"/>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  Camera</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780365" y="1496553"/>
            <a:ext cx="7951512" cy="16087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Captures the objects in view and track the users hand gestures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sends Data to the Laptop</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acts as a Digital eye connecting us to the world of digital Information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04550" y="3938764"/>
            <a:ext cx="309093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Coloured Markers</a:t>
            </a:r>
            <a:endParaRPr lang="en-IN" sz="2400" b="1" dirty="0">
              <a:latin typeface="Times New Roman" panose="02020603050405020304" pitchFamily="18" charset="0"/>
              <a:cs typeface="Times New Roman" panose="02020603050405020304" pitchFamily="18" charset="0"/>
            </a:endParaRPr>
          </a:p>
        </p:txBody>
      </p:sp>
      <p:sp>
        <p:nvSpPr>
          <p:cNvPr id="8" name="Text Placeholder 3"/>
          <p:cNvSpPr txBox="1">
            <a:spLocks/>
          </p:cNvSpPr>
          <p:nvPr/>
        </p:nvSpPr>
        <p:spPr>
          <a:xfrm>
            <a:off x="780365" y="4714101"/>
            <a:ext cx="7951512" cy="1382209"/>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is at the tip of user’s fingers.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Marking the user’s fingers with red, yellow, green or blue tape helps the webcam to recognize the gestures.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302" y="254217"/>
            <a:ext cx="3007149" cy="21786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62" y="3258355"/>
            <a:ext cx="4044099" cy="1838227"/>
          </a:xfrm>
          <a:prstGeom prst="rect">
            <a:avLst/>
          </a:prstGeom>
        </p:spPr>
      </p:pic>
    </p:spTree>
    <p:extLst>
      <p:ext uri="{BB962C8B-B14F-4D97-AF65-F5344CB8AC3E}">
        <p14:creationId xmlns:p14="http://schemas.microsoft.com/office/powerpoint/2010/main" val="30995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214" y="1334636"/>
            <a:ext cx="4680277" cy="515155"/>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Laptop or Personal Computer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767485" y="2094490"/>
            <a:ext cx="9187884" cy="157598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smtClean="0">
                <a:latin typeface="Times New Roman" panose="02020603050405020304" pitchFamily="18" charset="0"/>
                <a:cs typeface="Times New Roman" panose="02020603050405020304" pitchFamily="18" charset="0"/>
              </a:rPr>
              <a:t>It is used as the processing device that processes the input video data send by the camera. </a:t>
            </a:r>
          </a:p>
          <a:p>
            <a:pPr marL="285750" indent="-285750" algn="just">
              <a:lnSpc>
                <a:spcPct val="150000"/>
              </a:lnSpc>
              <a:buFont typeface="Wingdings" panose="05000000000000000000" pitchFamily="2" charset="2"/>
              <a:buChar char="Ø"/>
            </a:pPr>
            <a:r>
              <a:rPr lang="en-IN" sz="2000" smtClean="0">
                <a:latin typeface="Times New Roman" panose="02020603050405020304" pitchFamily="18" charset="0"/>
                <a:cs typeface="Times New Roman" panose="02020603050405020304" pitchFamily="18" charset="0"/>
              </a:rPr>
              <a:t>It is also used for running or implementing the code written on the MATLAB tools for executing the concept of image processing. </a:t>
            </a:r>
          </a:p>
          <a:p>
            <a:pPr marL="285750" indent="-285750">
              <a:buFont typeface="Wingdings" panose="05000000000000000000" pitchFamily="2" charset="2"/>
              <a:buChar char="Ø"/>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59" y="4272942"/>
            <a:ext cx="5666322" cy="1970467"/>
          </a:xfrm>
          <a:prstGeom prst="rect">
            <a:avLst/>
          </a:prstGeom>
        </p:spPr>
      </p:pic>
    </p:spTree>
    <p:extLst>
      <p:ext uri="{BB962C8B-B14F-4D97-AF65-F5344CB8AC3E}">
        <p14:creationId xmlns:p14="http://schemas.microsoft.com/office/powerpoint/2010/main" val="365692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47" y="336340"/>
            <a:ext cx="8596668" cy="632346"/>
          </a:xfrm>
        </p:spPr>
        <p:txBody>
          <a:bodyPr>
            <a:normAutofit fontScale="90000"/>
          </a:bodyPr>
          <a:lstStyle/>
          <a:p>
            <a:r>
              <a:rPr lang="en-IN" b="1" dirty="0" err="1" smtClean="0">
                <a:solidFill>
                  <a:schemeClr val="tx1"/>
                </a:solidFill>
                <a:latin typeface="Times New Roman" panose="02020603050405020304" pitchFamily="18" charset="0"/>
                <a:cs typeface="Times New Roman" panose="02020603050405020304" pitchFamily="18" charset="0"/>
              </a:rPr>
              <a:t>mikroC</a:t>
            </a:r>
            <a:r>
              <a:rPr lang="en-IN" b="1" dirty="0" smtClean="0">
                <a:solidFill>
                  <a:schemeClr val="tx1"/>
                </a:solidFill>
                <a:latin typeface="Times New Roman" panose="02020603050405020304" pitchFamily="18" charset="0"/>
                <a:cs typeface="Times New Roman" panose="02020603050405020304" pitchFamily="18" charset="0"/>
              </a:rPr>
              <a:t> PRO</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2616" y="1242776"/>
            <a:ext cx="8797799" cy="2073629"/>
          </a:xfrm>
        </p:spPr>
        <p:txBody>
          <a:bodyPr>
            <a:normAutofit lnSpcReduction="10000"/>
          </a:bodyPr>
          <a:lstStyle/>
          <a:p>
            <a:pPr algn="just"/>
            <a:r>
              <a:rPr lang="en-IN" sz="1900" dirty="0" smtClean="0">
                <a:latin typeface="Times New Roman" panose="02020603050405020304" pitchFamily="18" charset="0"/>
                <a:cs typeface="Times New Roman" panose="02020603050405020304" pitchFamily="18" charset="0"/>
              </a:rPr>
              <a:t>The </a:t>
            </a:r>
            <a:r>
              <a:rPr lang="en-IN" sz="1900" dirty="0" err="1" smtClean="0">
                <a:latin typeface="Times New Roman" panose="02020603050405020304" pitchFamily="18" charset="0"/>
                <a:cs typeface="Times New Roman" panose="02020603050405020304" pitchFamily="18" charset="0"/>
              </a:rPr>
              <a:t>mikroC</a:t>
            </a:r>
            <a:r>
              <a:rPr lang="en-IN" sz="1900" dirty="0" smtClean="0">
                <a:latin typeface="Times New Roman" panose="02020603050405020304" pitchFamily="18" charset="0"/>
                <a:cs typeface="Times New Roman" panose="02020603050405020304" pitchFamily="18" charset="0"/>
              </a:rPr>
              <a:t> PRO for PIC is a full-featured ANSI C compiler for the PIC devices from Microchip.</a:t>
            </a:r>
          </a:p>
          <a:p>
            <a:pPr algn="just"/>
            <a:r>
              <a:rPr lang="en-IN" sz="1900" dirty="0" smtClean="0">
                <a:latin typeface="Times New Roman" panose="02020603050405020304" pitchFamily="18" charset="0"/>
                <a:cs typeface="Times New Roman" panose="02020603050405020304" pitchFamily="18" charset="0"/>
              </a:rPr>
              <a:t>It is the best solution for developing code for PIC devices.</a:t>
            </a:r>
          </a:p>
          <a:p>
            <a:pPr algn="just"/>
            <a:r>
              <a:rPr lang="en-IN" sz="1900" dirty="0" smtClean="0">
                <a:latin typeface="Times New Roman" panose="02020603050405020304" pitchFamily="18" charset="0"/>
                <a:cs typeface="Times New Roman" panose="02020603050405020304" pitchFamily="18" charset="0"/>
              </a:rPr>
              <a:t>It features intuitive IDE, powerful compiler with advanced optimization, lots of hardware and software libraries and additional tools that helps in the completion of our work.</a:t>
            </a:r>
          </a:p>
        </p:txBody>
      </p:sp>
      <p:sp>
        <p:nvSpPr>
          <p:cNvPr id="5" name="Title 1"/>
          <p:cNvSpPr txBox="1">
            <a:spLocks/>
          </p:cNvSpPr>
          <p:nvPr/>
        </p:nvSpPr>
        <p:spPr>
          <a:xfrm>
            <a:off x="677334" y="3507171"/>
            <a:ext cx="8596668" cy="63234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smtClean="0">
                <a:solidFill>
                  <a:schemeClr val="tx1"/>
                </a:solidFill>
                <a:latin typeface="Times New Roman" panose="02020603050405020304" pitchFamily="18" charset="0"/>
                <a:cs typeface="Times New Roman" panose="02020603050405020304" pitchFamily="18" charset="0"/>
              </a:rPr>
              <a:t>MATLAB</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half" idx="1"/>
          </p:nvPr>
        </p:nvSpPr>
        <p:spPr>
          <a:xfrm>
            <a:off x="570426" y="4139517"/>
            <a:ext cx="8703576" cy="2411408"/>
          </a:xfrm>
        </p:spPr>
        <p:txBody>
          <a:bodyPr>
            <a:normAutofit/>
          </a:bodyPr>
          <a:lstStyle/>
          <a:p>
            <a:pPr algn="just"/>
            <a:r>
              <a:rPr lang="en-IN" sz="1900" dirty="0" smtClean="0">
                <a:latin typeface="Times New Roman" panose="02020603050405020304" pitchFamily="18" charset="0"/>
                <a:cs typeface="Times New Roman" panose="02020603050405020304" pitchFamily="18" charset="0"/>
              </a:rPr>
              <a:t>MATLAB has Image Processing Toolbox which provides a comprehensive set of reference-standard algorithms and workflow apps for image processing. </a:t>
            </a:r>
          </a:p>
          <a:p>
            <a:pPr algn="just"/>
            <a:r>
              <a:rPr lang="en-IN" sz="1900" dirty="0" smtClean="0">
                <a:latin typeface="Times New Roman" panose="02020603050405020304" pitchFamily="18" charset="0"/>
                <a:cs typeface="Times New Roman" panose="02020603050405020304" pitchFamily="18" charset="0"/>
              </a:rPr>
              <a:t>Image acquisition, Image segmentation, enhancement, noise reduction, geometric transformation, </a:t>
            </a:r>
            <a:r>
              <a:rPr lang="en-IN" sz="1900" dirty="0" err="1" smtClean="0">
                <a:latin typeface="Times New Roman" panose="02020603050405020304" pitchFamily="18" charset="0"/>
                <a:cs typeface="Times New Roman" panose="02020603050405020304" pitchFamily="18" charset="0"/>
              </a:rPr>
              <a:t>etc</a:t>
            </a:r>
            <a:r>
              <a:rPr lang="en-IN" sz="1900" dirty="0" smtClean="0">
                <a:latin typeface="Times New Roman" panose="02020603050405020304" pitchFamily="18" charset="0"/>
                <a:cs typeface="Times New Roman" panose="02020603050405020304" pitchFamily="18" charset="0"/>
              </a:rPr>
              <a:t>, can easily be performed using MATLAB.</a:t>
            </a:r>
          </a:p>
          <a:p>
            <a:pPr algn="just"/>
            <a:r>
              <a:rPr lang="en-IN" sz="1900" dirty="0" smtClean="0">
                <a:latin typeface="Times New Roman" panose="02020603050405020304" pitchFamily="18" charset="0"/>
                <a:cs typeface="Times New Roman" panose="02020603050405020304" pitchFamily="18" charset="0"/>
              </a:rPr>
              <a:t>Acquiring and Importing images and videos generated by a wide range of devices including webcams, digital cameras, etc. are done with MATLAB.</a:t>
            </a:r>
          </a:p>
        </p:txBody>
      </p:sp>
      <p:pic>
        <p:nvPicPr>
          <p:cNvPr id="7" name="Picture 6"/>
          <p:cNvPicPr>
            <a:picLocks noChangeAspect="1"/>
          </p:cNvPicPr>
          <p:nvPr/>
        </p:nvPicPr>
        <p:blipFill>
          <a:blip r:embed="rId2"/>
          <a:stretch>
            <a:fillRect/>
          </a:stretch>
        </p:blipFill>
        <p:spPr>
          <a:xfrm>
            <a:off x="9478443" y="3316405"/>
            <a:ext cx="1576244" cy="1580470"/>
          </a:xfrm>
          <a:prstGeom prst="rect">
            <a:avLst/>
          </a:prstGeom>
        </p:spPr>
      </p:pic>
      <p:pic>
        <p:nvPicPr>
          <p:cNvPr id="8" name="Picture 7"/>
          <p:cNvPicPr>
            <a:picLocks noChangeAspect="1"/>
          </p:cNvPicPr>
          <p:nvPr/>
        </p:nvPicPr>
        <p:blipFill>
          <a:blip r:embed="rId3"/>
          <a:stretch>
            <a:fillRect/>
          </a:stretch>
        </p:blipFill>
        <p:spPr>
          <a:xfrm>
            <a:off x="9369330" y="81365"/>
            <a:ext cx="2267843" cy="2322821"/>
          </a:xfrm>
          <a:prstGeom prst="rect">
            <a:avLst/>
          </a:prstGeom>
        </p:spPr>
      </p:pic>
    </p:spTree>
    <p:extLst>
      <p:ext uri="{BB962C8B-B14F-4D97-AF65-F5344CB8AC3E}">
        <p14:creationId xmlns:p14="http://schemas.microsoft.com/office/powerpoint/2010/main" val="1855918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9817794" cy="1320800"/>
          </a:xfrm>
        </p:spPr>
        <p:txBody>
          <a:bodyPr>
            <a:normAutofit/>
          </a:bodyPr>
          <a:lstStyle/>
          <a:p>
            <a:r>
              <a:rPr lang="en-IN" sz="4000" b="1" u="sng" dirty="0" smtClean="0">
                <a:solidFill>
                  <a:schemeClr val="tx1"/>
                </a:solidFill>
                <a:latin typeface="Times New Roman" panose="02020603050405020304" pitchFamily="18" charset="0"/>
                <a:cs typeface="Times New Roman" panose="02020603050405020304" pitchFamily="18" charset="0"/>
              </a:rPr>
              <a:t>SYSTEM DESIGN IMPELMENTATION </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3977080" y="1420867"/>
            <a:ext cx="2382328" cy="581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6" name="Rectangle 15"/>
          <p:cNvSpPr/>
          <p:nvPr/>
        </p:nvSpPr>
        <p:spPr>
          <a:xfrm>
            <a:off x="1442433" y="2294404"/>
            <a:ext cx="7881869" cy="894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Interface the camera with MATLAB and acquire the image/video having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7" name="Rectangle 16"/>
          <p:cNvSpPr/>
          <p:nvPr/>
        </p:nvSpPr>
        <p:spPr>
          <a:xfrm>
            <a:off x="1442433" y="3618734"/>
            <a:ext cx="7881869" cy="806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Detect and recognize the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8" name="Rectangle 17"/>
          <p:cNvSpPr/>
          <p:nvPr/>
        </p:nvSpPr>
        <p:spPr>
          <a:xfrm>
            <a:off x="1442433" y="4806046"/>
            <a:ext cx="7881869" cy="87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Perform the respective real time actions.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9" name="Oval 18"/>
          <p:cNvSpPr/>
          <p:nvPr/>
        </p:nvSpPr>
        <p:spPr>
          <a:xfrm>
            <a:off x="3977080" y="5931617"/>
            <a:ext cx="2382328" cy="662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1" name="Straight Arrow Connector 20"/>
          <p:cNvCxnSpPr>
            <a:stCxn id="15" idx="4"/>
          </p:cNvCxnSpPr>
          <p:nvPr/>
        </p:nvCxnSpPr>
        <p:spPr>
          <a:xfrm>
            <a:off x="5168244" y="2001949"/>
            <a:ext cx="0" cy="292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68244" y="3189261"/>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168244" y="4425210"/>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9" idx="0"/>
          </p:cNvCxnSpPr>
          <p:nvPr/>
        </p:nvCxnSpPr>
        <p:spPr>
          <a:xfrm>
            <a:off x="5168244" y="5679583"/>
            <a:ext cx="0" cy="25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273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72931"/>
            <a:ext cx="9954273" cy="864358"/>
          </a:xfrm>
        </p:spPr>
        <p:txBody>
          <a:bodyPr>
            <a:noAutofit/>
          </a:bodyPr>
          <a:lstStyle/>
          <a:p>
            <a:r>
              <a:rPr lang="en-IN" sz="4800" b="1" dirty="0" smtClean="0">
                <a:solidFill>
                  <a:schemeClr val="tx1"/>
                </a:solidFill>
                <a:latin typeface="Times New Roman" panose="02020603050405020304" pitchFamily="18" charset="0"/>
                <a:cs typeface="Times New Roman" panose="02020603050405020304" pitchFamily="18" charset="0"/>
              </a:rPr>
              <a:t>Steps in System Implementation</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2" y="1792102"/>
            <a:ext cx="8596668" cy="3653356"/>
          </a:xfrm>
        </p:spPr>
        <p:txBody>
          <a:bodyPr>
            <a:normAutofit/>
          </a:bodyPr>
          <a:lstStyle/>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Image Acquisition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RGB to Grayscale conversion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Extraction of colour</a:t>
            </a:r>
          </a:p>
          <a:p>
            <a:pPr>
              <a:buFont typeface="Wingdings" panose="05000000000000000000" pitchFamily="2" charset="2"/>
              <a:buChar char="v"/>
            </a:pPr>
            <a:r>
              <a:rPr lang="en-IN" sz="2500" dirty="0" err="1" smtClean="0">
                <a:latin typeface="Times New Roman" panose="02020603050405020304" pitchFamily="18" charset="0"/>
                <a:cs typeface="Times New Roman" panose="02020603050405020304" pitchFamily="18" charset="0"/>
              </a:rPr>
              <a:t>Gray</a:t>
            </a:r>
            <a:r>
              <a:rPr lang="en-IN" sz="2500" dirty="0" smtClean="0">
                <a:latin typeface="Times New Roman" panose="02020603050405020304" pitchFamily="18" charset="0"/>
                <a:cs typeface="Times New Roman" panose="02020603050405020304" pitchFamily="18" charset="0"/>
              </a:rPr>
              <a:t> to Binary scale conversion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Finding centroid of the image</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Serial communication between MATLAB and Computer.</a:t>
            </a: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9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8434" y="1818764"/>
            <a:ext cx="5707017" cy="21009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p:cNvSpPr/>
          <p:nvPr/>
        </p:nvSpPr>
        <p:spPr>
          <a:xfrm>
            <a:off x="2169420" y="701164"/>
            <a:ext cx="1466850" cy="62268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1500" dirty="0">
              <a:effectLst/>
              <a:ea typeface="Calibri" panose="020F0502020204030204" pitchFamily="34" charset="0"/>
              <a:cs typeface="Times New Roman" panose="02020603050405020304" pitchFamily="18" charset="0"/>
            </a:endParaRPr>
          </a:p>
        </p:txBody>
      </p:sp>
      <p:sp>
        <p:nvSpPr>
          <p:cNvPr id="5" name="Rectangle 4"/>
          <p:cNvSpPr/>
          <p:nvPr/>
        </p:nvSpPr>
        <p:spPr>
          <a:xfrm>
            <a:off x="2207520"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Capturing gestures movement</a:t>
            </a:r>
            <a:endParaRPr lang="en-US" sz="1400" dirty="0">
              <a:effectLst/>
              <a:ea typeface="Calibri" panose="020F0502020204030204" pitchFamily="34" charset="0"/>
              <a:cs typeface="Times New Roman" panose="02020603050405020304" pitchFamily="18" charset="0"/>
            </a:endParaRPr>
          </a:p>
        </p:txBody>
      </p:sp>
      <p:sp>
        <p:nvSpPr>
          <p:cNvPr id="6" name="Rectangle 5"/>
          <p:cNvSpPr/>
          <p:nvPr/>
        </p:nvSpPr>
        <p:spPr>
          <a:xfrm>
            <a:off x="3969645"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Extracting colours from the markers</a:t>
            </a:r>
            <a:endParaRPr lang="en-US" sz="1400" dirty="0">
              <a:effectLst/>
              <a:ea typeface="Calibri" panose="020F0502020204030204" pitchFamily="34" charset="0"/>
              <a:cs typeface="Times New Roman" panose="02020603050405020304" pitchFamily="18" charset="0"/>
            </a:endParaRPr>
          </a:p>
        </p:txBody>
      </p:sp>
      <p:sp>
        <p:nvSpPr>
          <p:cNvPr id="7" name="Rectangle 6"/>
          <p:cNvSpPr/>
          <p:nvPr/>
        </p:nvSpPr>
        <p:spPr>
          <a:xfrm>
            <a:off x="5769870"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Object detection</a:t>
            </a:r>
            <a:endParaRPr lang="en-US" sz="1400" dirty="0">
              <a:effectLst/>
              <a:ea typeface="Calibri" panose="020F0502020204030204" pitchFamily="34" charset="0"/>
              <a:cs typeface="Times New Roman" panose="02020603050405020304" pitchFamily="18" charset="0"/>
            </a:endParaRPr>
          </a:p>
        </p:txBody>
      </p:sp>
      <p:sp>
        <p:nvSpPr>
          <p:cNvPr id="8" name="Rectangle 7"/>
          <p:cNvSpPr/>
          <p:nvPr/>
        </p:nvSpPr>
        <p:spPr>
          <a:xfrm>
            <a:off x="5769870" y="3014863"/>
            <a:ext cx="1390650" cy="80010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Command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detection</a:t>
            </a:r>
            <a:endParaRPr lang="en-US" sz="1400" dirty="0">
              <a:effectLst/>
              <a:ea typeface="Calibri" panose="020F0502020204030204" pitchFamily="34" charset="0"/>
              <a:cs typeface="Times New Roman" panose="02020603050405020304" pitchFamily="18" charset="0"/>
            </a:endParaRPr>
          </a:p>
        </p:txBody>
      </p:sp>
      <p:sp>
        <p:nvSpPr>
          <p:cNvPr id="9" name="Rectangle 8"/>
          <p:cNvSpPr/>
          <p:nvPr/>
        </p:nvSpPr>
        <p:spPr>
          <a:xfrm>
            <a:off x="3283845" y="43898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Micro controller</a:t>
            </a:r>
            <a:endParaRPr lang="en-US" sz="1400" dirty="0">
              <a:effectLst/>
              <a:ea typeface="Calibri" panose="020F0502020204030204" pitchFamily="34" charset="0"/>
              <a:cs typeface="Times New Roman" panose="02020603050405020304" pitchFamily="18" charset="0"/>
            </a:endParaRPr>
          </a:p>
        </p:txBody>
      </p:sp>
      <p:sp>
        <p:nvSpPr>
          <p:cNvPr id="10" name="Rectangle 9"/>
          <p:cNvSpPr/>
          <p:nvPr/>
        </p:nvSpPr>
        <p:spPr>
          <a:xfrm>
            <a:off x="3226695" y="58884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Motor driver</a:t>
            </a:r>
            <a:endParaRPr lang="en-US" sz="1400" dirty="0">
              <a:effectLst/>
              <a:ea typeface="Calibri" panose="020F0502020204030204" pitchFamily="34" charset="0"/>
              <a:cs typeface="Times New Roman" panose="02020603050405020304" pitchFamily="18" charset="0"/>
            </a:endParaRPr>
          </a:p>
        </p:txBody>
      </p:sp>
      <p:sp>
        <p:nvSpPr>
          <p:cNvPr id="11" name="Rectangle 10"/>
          <p:cNvSpPr/>
          <p:nvPr/>
        </p:nvSpPr>
        <p:spPr>
          <a:xfrm>
            <a:off x="5836545" y="58884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Robot motion</a:t>
            </a:r>
            <a:endParaRPr lang="en-US" sz="1400" dirty="0">
              <a:effectLst/>
              <a:ea typeface="Calibri" panose="020F0502020204030204" pitchFamily="34" charset="0"/>
              <a:cs typeface="Times New Roman" panose="02020603050405020304" pitchFamily="18" charset="0"/>
            </a:endParaRPr>
          </a:p>
        </p:txBody>
      </p:sp>
      <p:sp>
        <p:nvSpPr>
          <p:cNvPr id="12" name="Rectangle 11"/>
          <p:cNvSpPr/>
          <p:nvPr/>
        </p:nvSpPr>
        <p:spPr>
          <a:xfrm>
            <a:off x="5836545" y="4348363"/>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Zigbee</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module</a:t>
            </a:r>
            <a:endParaRPr lang="en-US" sz="1400" dirty="0">
              <a:effectLst/>
              <a:ea typeface="Calibri" panose="020F0502020204030204" pitchFamily="34" charset="0"/>
              <a:cs typeface="Times New Roman" panose="02020603050405020304" pitchFamily="18" charset="0"/>
            </a:endParaRPr>
          </a:p>
        </p:txBody>
      </p:sp>
      <p:sp>
        <p:nvSpPr>
          <p:cNvPr id="13" name="Text Box 53"/>
          <p:cNvSpPr txBox="1"/>
          <p:nvPr/>
        </p:nvSpPr>
        <p:spPr>
          <a:xfrm>
            <a:off x="2226570" y="3091063"/>
            <a:ext cx="2819400" cy="59877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Image Processing at control Station</a:t>
            </a:r>
            <a:endParaRPr lang="en-US" sz="1400" dirty="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flipH="1">
            <a:off x="2889967" y="1349679"/>
            <a:ext cx="12878" cy="470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598170" y="2319538"/>
            <a:ext cx="371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360295" y="2319538"/>
            <a:ext cx="409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408045" y="2688902"/>
            <a:ext cx="0" cy="286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408045" y="3847896"/>
            <a:ext cx="0" cy="500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4674495" y="4700788"/>
            <a:ext cx="1162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969645" y="5115781"/>
            <a:ext cx="0" cy="661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674495" y="6186688"/>
            <a:ext cx="1123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0"/>
          <p:cNvSpPr>
            <a:spLocks noChangeArrowheads="1"/>
          </p:cNvSpPr>
          <p:nvPr/>
        </p:nvSpPr>
        <p:spPr bwMode="auto">
          <a:xfrm>
            <a:off x="978795" y="-785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978795" y="-328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Title 40"/>
          <p:cNvSpPr>
            <a:spLocks noGrp="1"/>
          </p:cNvSpPr>
          <p:nvPr>
            <p:ph type="title"/>
          </p:nvPr>
        </p:nvSpPr>
        <p:spPr>
          <a:xfrm>
            <a:off x="938136" y="-46264"/>
            <a:ext cx="8596668" cy="790006"/>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Control flow block diagram</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 y="287630"/>
            <a:ext cx="8596668" cy="871470"/>
          </a:xfrm>
        </p:spPr>
        <p:txBody>
          <a:bodyPr/>
          <a:lstStyle/>
          <a:p>
            <a:r>
              <a:rPr lang="en-IN" sz="4000" b="1" u="sng" dirty="0" smtClean="0">
                <a:solidFill>
                  <a:schemeClr val="tx1"/>
                </a:solidFill>
                <a:latin typeface="Times New Roman" panose="02020603050405020304" pitchFamily="18" charset="0"/>
                <a:cs typeface="Times New Roman" panose="02020603050405020304" pitchFamily="18" charset="0"/>
              </a:rPr>
              <a:t>CONTENTS</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4607" y="1159100"/>
            <a:ext cx="8596668" cy="5396246"/>
          </a:xfrm>
        </p:spPr>
        <p:txBody>
          <a:bodyPr>
            <a:normAutofit fontScale="85000" lnSpcReduction="20000"/>
          </a:bodyPr>
          <a:lstStyle/>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Design</a:t>
            </a:r>
          </a:p>
          <a:p>
            <a:pPr>
              <a:lnSpc>
                <a:spcPct val="150000"/>
              </a:lnSpc>
              <a:buFont typeface="Wingdings" panose="05000000000000000000" pitchFamily="2" charset="2"/>
              <a:buChar char="q"/>
            </a:pPr>
            <a:r>
              <a:rPr lang="en-IN" sz="2500" dirty="0">
                <a:latin typeface="Times New Roman" panose="02020603050405020304" pitchFamily="18" charset="0"/>
                <a:cs typeface="Times New Roman" panose="02020603050405020304" pitchFamily="18" charset="0"/>
              </a:rPr>
              <a:t>Hardware </a:t>
            </a:r>
            <a:r>
              <a:rPr lang="en-IN" sz="2500" dirty="0" smtClean="0">
                <a:latin typeface="Times New Roman" panose="02020603050405020304" pitchFamily="18" charset="0"/>
                <a:cs typeface="Times New Roman" panose="02020603050405020304" pitchFamily="18" charset="0"/>
              </a:rPr>
              <a:t>and Software Description	</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Design Implementation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Applications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Advantages and Disadvantages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References</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682939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83" y="975843"/>
            <a:ext cx="8596668" cy="588135"/>
          </a:xfrm>
        </p:spPr>
        <p:txBody>
          <a:bodyPr>
            <a:normAutofit fontScale="90000"/>
          </a:bodyPr>
          <a:lstStyle/>
          <a:p>
            <a:pPr marL="571500" indent="-571500">
              <a:buFont typeface="Wingdings" panose="05000000000000000000" pitchFamily="2" charset="2"/>
              <a:buChar char="v"/>
            </a:pPr>
            <a:r>
              <a:rPr lang="en-IN" dirty="0" smtClean="0">
                <a:solidFill>
                  <a:schemeClr val="tx1"/>
                </a:solidFill>
                <a:latin typeface="Times New Roman" panose="02020603050405020304" pitchFamily="18" charset="0"/>
                <a:cs typeface="Times New Roman" panose="02020603050405020304" pitchFamily="18" charset="0"/>
              </a:rPr>
              <a:t>Object Extraction Results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itle 40"/>
          <p:cNvSpPr txBox="1">
            <a:spLocks/>
          </p:cNvSpPr>
          <p:nvPr/>
        </p:nvSpPr>
        <p:spPr>
          <a:xfrm>
            <a:off x="342483" y="185837"/>
            <a:ext cx="8596668" cy="7900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smtClean="0">
                <a:solidFill>
                  <a:schemeClr val="tx1"/>
                </a:solidFill>
                <a:latin typeface="Times New Roman" panose="02020603050405020304" pitchFamily="18" charset="0"/>
                <a:cs typeface="Times New Roman" panose="02020603050405020304" pitchFamily="18" charset="0"/>
              </a:rPr>
              <a:t>RESULTS</a:t>
            </a: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334" t="-506" r="334" b="20480"/>
          <a:stretch/>
        </p:blipFill>
        <p:spPr>
          <a:xfrm>
            <a:off x="551774" y="1765849"/>
            <a:ext cx="8178085" cy="4918286"/>
          </a:xfrm>
          <a:prstGeom prst="rect">
            <a:avLst/>
          </a:prstGeom>
        </p:spPr>
      </p:pic>
    </p:spTree>
    <p:extLst>
      <p:ext uri="{BB962C8B-B14F-4D97-AF65-F5344CB8AC3E}">
        <p14:creationId xmlns:p14="http://schemas.microsoft.com/office/powerpoint/2010/main" val="11109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pPr marL="571500" indent="-571500">
              <a:buFont typeface="Wingdings" panose="05000000000000000000" pitchFamily="2" charset="2"/>
              <a:buChar char="v"/>
            </a:pPr>
            <a:r>
              <a:rPr lang="en-IN" b="1" dirty="0" smtClean="0">
                <a:solidFill>
                  <a:schemeClr val="tx1"/>
                </a:solidFill>
                <a:latin typeface="Times New Roman" panose="02020603050405020304" pitchFamily="18" charset="0"/>
                <a:cs typeface="Times New Roman" panose="02020603050405020304" pitchFamily="18" charset="0"/>
              </a:rPr>
              <a:t>Snapshot</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28707" y="1785670"/>
            <a:ext cx="5660735" cy="4473462"/>
          </a:xfrm>
          <a:prstGeom prst="rect">
            <a:avLst/>
          </a:prstGeom>
        </p:spPr>
      </p:pic>
    </p:spTree>
    <p:extLst>
      <p:ext uri="{BB962C8B-B14F-4D97-AF65-F5344CB8AC3E}">
        <p14:creationId xmlns:p14="http://schemas.microsoft.com/office/powerpoint/2010/main" val="28748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76" y="416416"/>
            <a:ext cx="8596668" cy="742683"/>
          </a:xfrm>
        </p:spPr>
        <p:txBody>
          <a:bodyPr>
            <a:normAutofit fontScale="90000"/>
          </a:bodyPr>
          <a:lstStyle/>
          <a:p>
            <a:pPr marL="571500" indent="-571500">
              <a:buFont typeface="Wingdings" panose="05000000000000000000" pitchFamily="2" charset="2"/>
              <a:buChar char="v"/>
            </a:pPr>
            <a:r>
              <a:rPr lang="en-IN" b="1" dirty="0" smtClean="0">
                <a:solidFill>
                  <a:schemeClr val="tx1"/>
                </a:solidFill>
                <a:latin typeface="Times New Roman" panose="02020603050405020304" pitchFamily="18" charset="0"/>
                <a:cs typeface="Times New Roman" panose="02020603050405020304" pitchFamily="18" charset="0"/>
              </a:rPr>
              <a:t>Algorithm to get the Results</a:t>
            </a:r>
            <a:r>
              <a:rPr lang="en-IN" dirty="0" smtClean="0">
                <a:solidFill>
                  <a:schemeClr val="tx1"/>
                </a:solidFill>
                <a:latin typeface="Times New Roman" panose="02020603050405020304" pitchFamily="18" charset="0"/>
                <a:cs typeface="Times New Roman" panose="02020603050405020304" pitchFamily="18" charset="0"/>
              </a:rPr>
              <a:t/>
            </a:r>
            <a:br>
              <a:rPr lang="en-IN" dirty="0" smtClean="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576" y="1468193"/>
            <a:ext cx="9973494" cy="494548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1:</a:t>
            </a:r>
            <a:r>
              <a:rPr lang="en-IN" sz="2500" dirty="0" smtClean="0">
                <a:latin typeface="Times New Roman" panose="02020603050405020304" pitchFamily="18" charset="0"/>
                <a:cs typeface="Times New Roman" panose="02020603050405020304" pitchFamily="18" charset="0"/>
              </a:rPr>
              <a:t> Acquiring Image from camera.</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2:</a:t>
            </a:r>
            <a:r>
              <a:rPr lang="en-IN" sz="2500" dirty="0" smtClean="0">
                <a:latin typeface="Times New Roman" panose="02020603050405020304" pitchFamily="18" charset="0"/>
                <a:cs typeface="Times New Roman" panose="02020603050405020304" pitchFamily="18" charset="0"/>
              </a:rPr>
              <a:t> Converting RGB to Grayscale Image.</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3:</a:t>
            </a:r>
            <a:r>
              <a:rPr lang="en-IN" sz="2500" dirty="0" smtClean="0">
                <a:latin typeface="Times New Roman" panose="02020603050405020304" pitchFamily="18" charset="0"/>
                <a:cs typeface="Times New Roman" panose="02020603050405020304" pitchFamily="18" charset="0"/>
              </a:rPr>
              <a:t> Extracting the required coloured from the original Image</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4:</a:t>
            </a:r>
            <a:r>
              <a:rPr lang="en-IN" sz="2500" dirty="0" smtClean="0">
                <a:latin typeface="Times New Roman" panose="02020603050405020304" pitchFamily="18" charset="0"/>
                <a:cs typeface="Times New Roman" panose="02020603050405020304" pitchFamily="18" charset="0"/>
              </a:rPr>
              <a:t> Setting threshold for the extracted image.</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5:</a:t>
            </a:r>
            <a:r>
              <a:rPr lang="en-IN" sz="2500" dirty="0" smtClean="0">
                <a:latin typeface="Times New Roman" panose="02020603050405020304" pitchFamily="18" charset="0"/>
                <a:cs typeface="Times New Roman" panose="02020603050405020304" pitchFamily="18" charset="0"/>
              </a:rPr>
              <a:t> Converting grayscale image to binary image.</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6:</a:t>
            </a:r>
            <a:r>
              <a:rPr lang="en-IN" sz="2500" dirty="0" smtClean="0">
                <a:latin typeface="Times New Roman" panose="02020603050405020304" pitchFamily="18" charset="0"/>
                <a:cs typeface="Times New Roman" panose="02020603050405020304" pitchFamily="18" charset="0"/>
              </a:rPr>
              <a:t> Setting Centroid for the binary Image to get the Object.</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7:</a:t>
            </a:r>
            <a:r>
              <a:rPr lang="en-IN" sz="2500" dirty="0" smtClean="0">
                <a:latin typeface="Times New Roman" panose="02020603050405020304" pitchFamily="18" charset="0"/>
                <a:cs typeface="Times New Roman" panose="02020603050405020304" pitchFamily="18" charset="0"/>
              </a:rPr>
              <a:t> Transmitting the obtained object wirelessly through a </a:t>
            </a:r>
            <a:r>
              <a:rPr lang="en-IN" sz="2500" dirty="0" err="1" smtClean="0">
                <a:latin typeface="Times New Roman" panose="02020603050405020304" pitchFamily="18" charset="0"/>
                <a:cs typeface="Times New Roman" panose="02020603050405020304" pitchFamily="18" charset="0"/>
              </a:rPr>
              <a:t>zigbee</a:t>
            </a:r>
            <a:r>
              <a:rPr lang="en-IN" sz="2500" dirty="0" smtClean="0">
                <a:latin typeface="Times New Roman" panose="02020603050405020304" pitchFamily="18" charset="0"/>
                <a:cs typeface="Times New Roman" panose="02020603050405020304" pitchFamily="18" charset="0"/>
              </a:rPr>
              <a:t> module to the microcontroller.</a:t>
            </a:r>
          </a:p>
          <a:p>
            <a:pPr>
              <a:buFont typeface="Wingdings" panose="05000000000000000000" pitchFamily="2" charset="2"/>
              <a:buChar char="v"/>
            </a:pPr>
            <a:r>
              <a:rPr lang="en-IN" sz="2500" b="1" dirty="0" smtClean="0">
                <a:latin typeface="Times New Roman" panose="02020603050405020304" pitchFamily="18" charset="0"/>
                <a:cs typeface="Times New Roman" panose="02020603050405020304" pitchFamily="18" charset="0"/>
              </a:rPr>
              <a:t>Step 8:</a:t>
            </a:r>
            <a:r>
              <a:rPr lang="en-IN" sz="2500" dirty="0" smtClean="0">
                <a:latin typeface="Times New Roman" panose="02020603050405020304" pitchFamily="18" charset="0"/>
                <a:cs typeface="Times New Roman" panose="02020603050405020304" pitchFamily="18" charset="0"/>
              </a:rPr>
              <a:t> Microcontroller controls the movement of the robot.</a:t>
            </a:r>
          </a:p>
          <a:p>
            <a:pPr marL="0" indent="0">
              <a:buFont typeface="Wingdings 3" charset="2"/>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47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32298351"/>
              </p:ext>
            </p:extLst>
          </p:nvPr>
        </p:nvGraphicFramePr>
        <p:xfrm>
          <a:off x="1210613" y="2086376"/>
          <a:ext cx="7237927" cy="3412902"/>
        </p:xfrm>
        <a:graphic>
          <a:graphicData uri="http://schemas.openxmlformats.org/drawingml/2006/table">
            <a:tbl>
              <a:tblPr firstRow="1" firstCol="1" bandRow="1">
                <a:tableStyleId>{5C22544A-7EE6-4342-B048-85BDC9FD1C3A}</a:tableStyleId>
              </a:tblPr>
              <a:tblGrid>
                <a:gridCol w="3376562"/>
                <a:gridCol w="3861365"/>
              </a:tblGrid>
              <a:tr h="568817">
                <a:tc>
                  <a:txBody>
                    <a:bodyPr/>
                    <a:lstStyle/>
                    <a:p>
                      <a:pPr algn="ctr">
                        <a:lnSpc>
                          <a:spcPct val="150000"/>
                        </a:lnSpc>
                        <a:spcAft>
                          <a:spcPts val="800"/>
                        </a:spcAft>
                      </a:pPr>
                      <a:r>
                        <a:rPr lang="en-IN" sz="1600" b="1" dirty="0" smtClean="0">
                          <a:effectLst/>
                          <a:latin typeface="Times New Roman" panose="02020603050405020304" pitchFamily="18" charset="0"/>
                          <a:cs typeface="Times New Roman" panose="02020603050405020304" pitchFamily="18" charset="0"/>
                        </a:rPr>
                        <a:t>OBJECT DETECTED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ROBOT MOTIONS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r>
              <a:tr h="568817">
                <a:tc>
                  <a:txBody>
                    <a:bodyPr/>
                    <a:lstStyle/>
                    <a:p>
                      <a:pPr algn="ctr">
                        <a:lnSpc>
                          <a:spcPct val="15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No Object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Stops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8817">
                <a:tc>
                  <a:txBody>
                    <a:bodyPr/>
                    <a:lstStyle/>
                    <a:p>
                      <a:pPr algn="ctr">
                        <a:lnSpc>
                          <a:spcPct val="15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One Object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Forward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8817">
                <a:tc>
                  <a:txBody>
                    <a:bodyPr/>
                    <a:lstStyle/>
                    <a:p>
                      <a:pPr algn="ctr">
                        <a:lnSpc>
                          <a:spcPct val="15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Two Objects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Backward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8817">
                <a:tc>
                  <a:txBody>
                    <a:bodyPr/>
                    <a:lstStyle/>
                    <a:p>
                      <a:pPr algn="ctr">
                        <a:lnSpc>
                          <a:spcPct val="15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Three Objects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Left turn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8817">
                <a:tc>
                  <a:txBody>
                    <a:bodyPr/>
                    <a:lstStyle/>
                    <a:p>
                      <a:pPr algn="ctr">
                        <a:lnSpc>
                          <a:spcPct val="15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Four Objects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b="1" dirty="0">
                          <a:effectLst/>
                          <a:latin typeface="Times New Roman" panose="02020603050405020304" pitchFamily="18" charset="0"/>
                          <a:cs typeface="Times New Roman" panose="02020603050405020304" pitchFamily="18" charset="0"/>
                        </a:rPr>
                        <a:t>Right turn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itle 1"/>
          <p:cNvSpPr>
            <a:spLocks noGrp="1"/>
          </p:cNvSpPr>
          <p:nvPr>
            <p:ph type="title"/>
          </p:nvPr>
        </p:nvSpPr>
        <p:spPr/>
        <p:txBody>
          <a:bodyPr>
            <a:normAutofit/>
          </a:bodyPr>
          <a:lstStyle/>
          <a:p>
            <a:pPr marL="571500" indent="-571500">
              <a:buFont typeface="Wingdings" panose="05000000000000000000" pitchFamily="2" charset="2"/>
              <a:buChar char="v"/>
            </a:pPr>
            <a:r>
              <a:rPr lang="en-IN" dirty="0" smtClean="0">
                <a:solidFill>
                  <a:schemeClr val="tx1"/>
                </a:solidFill>
                <a:latin typeface="Times New Roman" panose="02020603050405020304" pitchFamily="18" charset="0"/>
                <a:cs typeface="Times New Roman" panose="02020603050405020304" pitchFamily="18" charset="0"/>
              </a:rPr>
              <a:t>Command Detection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57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35924" y="0"/>
            <a:ext cx="10160358" cy="6375042"/>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4400" b="1" u="sng" dirty="0" smtClean="0">
                <a:latin typeface="Times New Roman" panose="02020603050405020304" pitchFamily="18" charset="0"/>
                <a:cs typeface="Times New Roman" panose="02020603050405020304" pitchFamily="18" charset="0"/>
              </a:rPr>
              <a:t>ADVANTAGES</a:t>
            </a:r>
          </a:p>
          <a:p>
            <a:pPr algn="just">
              <a:lnSpc>
                <a:spcPct val="22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One of the main advantages of this prototype device is its small size and portability. </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data access through recognition of hand gestures is much easier and user friendly to the text user interface or graphical user interface which requires keyboard and mouse.</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technology has a user guide that can be used very simply.</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Gestures can be used to control interactions for entertainment purposes such as gaming to make the game player’s experience more interactive or immersive.</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Through </a:t>
            </a:r>
            <a:r>
              <a:rPr lang="en-IN" sz="2600" dirty="0">
                <a:latin typeface="Times New Roman" panose="02020603050405020304" pitchFamily="18" charset="0"/>
                <a:cs typeface="Times New Roman" panose="02020603050405020304" pitchFamily="18" charset="0"/>
              </a:rPr>
              <a:t>the use of gesture recognition, remote control with the wave of a hand of various devices is possible</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cost incorporated for the construction of sixth sense prototype </a:t>
            </a:r>
            <a:r>
              <a:rPr lang="en-IN" sz="2600" dirty="0" smtClean="0">
                <a:latin typeface="Times New Roman" panose="02020603050405020304" pitchFamily="18" charset="0"/>
                <a:cs typeface="Times New Roman" panose="02020603050405020304" pitchFamily="18" charset="0"/>
              </a:rPr>
              <a:t>is low and accessible by common people.</a:t>
            </a: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smtClean="0"/>
          </a:p>
        </p:txBody>
      </p:sp>
    </p:spTree>
    <p:extLst>
      <p:ext uri="{BB962C8B-B14F-4D97-AF65-F5344CB8AC3E}">
        <p14:creationId xmlns:p14="http://schemas.microsoft.com/office/powerpoint/2010/main" val="1322702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71530" y="321971"/>
            <a:ext cx="10031569" cy="58034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IN" sz="4400" b="1" u="sng" dirty="0" smtClean="0">
                <a:latin typeface="Times New Roman" panose="02020603050405020304" pitchFamily="18" charset="0"/>
                <a:cs typeface="Times New Roman" panose="02020603050405020304" pitchFamily="18" charset="0"/>
              </a:rPr>
              <a:t>DISADVANTAGES</a:t>
            </a:r>
          </a:p>
          <a:p>
            <a:pPr marL="0" indent="0" algn="ctr">
              <a:buFont typeface="Wingdings 3" charset="2"/>
              <a:buNone/>
            </a:pPr>
            <a:endParaRPr lang="en-IN" sz="44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It will undoubtedly lead to technology addiction as excessive use of technology has already been affecting social lives.</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Night vision camera has to be used in darker regions, this might make the technology quite expensive.</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Coloured finger caps has to be used for creating an object.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28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2" y="242829"/>
            <a:ext cx="8596668" cy="858592"/>
          </a:xfrm>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APPLICATIONS</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437" y="2070436"/>
            <a:ext cx="3787212" cy="698521"/>
          </a:xfrm>
        </p:spPr>
        <p:txBody>
          <a:bodyPr>
            <a:normAutofit/>
          </a:body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Taking Pictures</a:t>
            </a:r>
            <a:endParaRPr lang="en-IN" sz="3000" b="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198437" y="4500925"/>
            <a:ext cx="4350831" cy="1140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Home Automation</a:t>
            </a:r>
            <a:endParaRPr lang="en-IN" sz="3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6084" y="1132255"/>
            <a:ext cx="4114800" cy="2597534"/>
          </a:xfrm>
          <a:prstGeom prst="rect">
            <a:avLst/>
          </a:prstGeom>
        </p:spPr>
      </p:pic>
      <p:pic>
        <p:nvPicPr>
          <p:cNvPr id="7" name="Picture 6" descr="C:\Users\chinnu\Pictures\Screenshots\Screenshot (4).png"/>
          <p:cNvPicPr>
            <a:picLocks noChangeAspect="1" noChangeArrowheads="1"/>
          </p:cNvPicPr>
          <p:nvPr/>
        </p:nvPicPr>
        <p:blipFill>
          <a:blip r:embed="rId3"/>
          <a:srcRect/>
          <a:stretch>
            <a:fillRect/>
          </a:stretch>
        </p:blipFill>
        <p:spPr bwMode="auto">
          <a:xfrm>
            <a:off x="5366084" y="3856149"/>
            <a:ext cx="4040953" cy="2441620"/>
          </a:xfrm>
          <a:prstGeom prst="rect">
            <a:avLst/>
          </a:prstGeom>
          <a:noFill/>
        </p:spPr>
      </p:pic>
    </p:spTree>
    <p:extLst>
      <p:ext uri="{BB962C8B-B14F-4D97-AF65-F5344CB8AC3E}">
        <p14:creationId xmlns:p14="http://schemas.microsoft.com/office/powerpoint/2010/main" val="1169054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96" y="1501609"/>
            <a:ext cx="4238825" cy="4689042"/>
          </a:xfrm>
          <a:prstGeom prst="rect">
            <a:avLst/>
          </a:prstGeom>
        </p:spPr>
      </p:pic>
      <p:sp>
        <p:nvSpPr>
          <p:cNvPr id="5" name="Title 4"/>
          <p:cNvSpPr>
            <a:spLocks noGrp="1"/>
          </p:cNvSpPr>
          <p:nvPr>
            <p:ph type="title"/>
          </p:nvPr>
        </p:nvSpPr>
        <p:spPr>
          <a:xfrm>
            <a:off x="1" y="94744"/>
            <a:ext cx="9274002" cy="1190229"/>
          </a:xfrm>
        </p:spPr>
        <p:txBody>
          <a:bodyPr>
            <a:normAutofit/>
          </a:bodyPr>
          <a:lstStyle/>
          <a:p>
            <a:pPr marL="571500" indent="-571500" algn="ctr">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Improvise the Life of Disabled people. </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846" y="1501609"/>
            <a:ext cx="3939183" cy="4689042"/>
          </a:xfrm>
          <a:prstGeom prst="rect">
            <a:avLst/>
          </a:prstGeom>
        </p:spPr>
      </p:pic>
    </p:spTree>
    <p:extLst>
      <p:ext uri="{BB962C8B-B14F-4D97-AF65-F5344CB8AC3E}">
        <p14:creationId xmlns:p14="http://schemas.microsoft.com/office/powerpoint/2010/main" val="139951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 y="-24063"/>
            <a:ext cx="12192000" cy="6858000"/>
          </a:xfrm>
          <a:prstGeom prst="rect">
            <a:avLst/>
          </a:prstGeom>
        </p:spPr>
      </p:pic>
    </p:spTree>
    <p:extLst>
      <p:ext uri="{BB962C8B-B14F-4D97-AF65-F5344CB8AC3E}">
        <p14:creationId xmlns:p14="http://schemas.microsoft.com/office/powerpoint/2010/main" val="2809395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274002" cy="1540042"/>
          </a:xfrm>
        </p:spPr>
        <p:txBody>
          <a:bodyPr>
            <a:normAutofit/>
          </a:bodyPr>
          <a:lstStyle/>
          <a:p>
            <a:pPr marL="571500" indent="-571500" algn="just">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 replace one of the features of advanced Display key invented by BMW.</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1" y="1831064"/>
            <a:ext cx="4224270" cy="43826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127" y="1831063"/>
            <a:ext cx="4601084" cy="4382629"/>
          </a:xfrm>
          <a:prstGeom prst="rect">
            <a:avLst/>
          </a:prstGeom>
        </p:spPr>
      </p:pic>
    </p:spTree>
    <p:extLst>
      <p:ext uri="{BB962C8B-B14F-4D97-AF65-F5344CB8AC3E}">
        <p14:creationId xmlns:p14="http://schemas.microsoft.com/office/powerpoint/2010/main" val="102860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150"/>
            <a:ext cx="8596668" cy="1067639"/>
          </a:xfrm>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INTRODUCTION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60027"/>
            <a:ext cx="9200762" cy="5185113"/>
          </a:xfrm>
        </p:spPr>
        <p:txBody>
          <a:bodyPr>
            <a:normAutofit/>
          </a:bodyPr>
          <a:lstStyle/>
          <a:p>
            <a:pPr algn="just">
              <a:lnSpc>
                <a:spcPct val="150000"/>
              </a:lnSpc>
            </a:pPr>
            <a:r>
              <a:rPr lang="en-IN" sz="2300" dirty="0" smtClean="0">
                <a:latin typeface="Times New Roman" panose="02020603050405020304" pitchFamily="18" charset="0"/>
                <a:cs typeface="Times New Roman" panose="02020603050405020304" pitchFamily="18" charset="0"/>
              </a:rPr>
              <a:t>Sixth sense is an “Extra Sensory Perception” which is not perceived by any of our five natural senses.</a:t>
            </a:r>
          </a:p>
          <a:p>
            <a:pPr algn="just">
              <a:lnSpc>
                <a:spcPct val="150000"/>
              </a:lnSpc>
            </a:pPr>
            <a:endParaRPr lang="en-IN" sz="2300" dirty="0" smtClean="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A gesture is a form of non-verbal communication</a:t>
            </a:r>
            <a:r>
              <a:rPr lang="en-IN" sz="2300" dirty="0" smtClean="0">
                <a:latin typeface="Times New Roman" panose="02020603050405020304" pitchFamily="18" charset="0"/>
                <a:cs typeface="Times New Roman" panose="02020603050405020304" pitchFamily="18" charset="0"/>
              </a:rPr>
              <a:t>.</a:t>
            </a:r>
          </a:p>
          <a:p>
            <a:pPr algn="just">
              <a:lnSpc>
                <a:spcPct val="150000"/>
              </a:lnSpc>
            </a:pPr>
            <a:endParaRPr lang="en-IN"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A gesture controlled robot is a kind of robot that can be controlled by using your hand gestures.</a:t>
            </a:r>
          </a:p>
          <a:p>
            <a:pPr marL="0" indent="0" algn="just">
              <a:lnSpc>
                <a:spcPct val="150000"/>
              </a:lnSpc>
              <a:buNone/>
            </a:pPr>
            <a:endParaRPr lang="en-IN" sz="23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3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94256" y="167425"/>
            <a:ext cx="9413383" cy="6328909"/>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00000"/>
              </a:lnSpc>
              <a:buFont typeface="Wingdings 3" charset="2"/>
              <a:buNone/>
            </a:pPr>
            <a:r>
              <a:rPr lang="en-IN" sz="4400" b="1" u="sng" dirty="0" smtClean="0">
                <a:latin typeface="Times New Roman" panose="02020603050405020304" pitchFamily="18" charset="0"/>
                <a:cs typeface="Times New Roman" panose="02020603050405020304" pitchFamily="18" charset="0"/>
              </a:rPr>
              <a:t>CONCLUSION</a:t>
            </a:r>
            <a:endParaRPr lang="en-IN" sz="2600"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IN" sz="2600" dirty="0" smtClean="0">
                <a:latin typeface="Times New Roman" panose="02020603050405020304" pitchFamily="18" charset="0"/>
                <a:cs typeface="Times New Roman" panose="02020603050405020304" pitchFamily="18" charset="0"/>
              </a:rPr>
              <a:t>This proposed method has huge potential because of the optimise approach of Sixth Sense Technology. In this project Image Processing algorithms are implemented for identification of the object and further those objects act as a command which is sent to microcontroller wirelessly through a </a:t>
            </a:r>
            <a:r>
              <a:rPr lang="en-IN" sz="2600" dirty="0" err="1" smtClean="0">
                <a:latin typeface="Times New Roman" panose="02020603050405020304" pitchFamily="18" charset="0"/>
                <a:cs typeface="Times New Roman" panose="02020603050405020304" pitchFamily="18" charset="0"/>
              </a:rPr>
              <a:t>zigbee</a:t>
            </a:r>
            <a:r>
              <a:rPr lang="en-IN" sz="2600" dirty="0" smtClean="0">
                <a:latin typeface="Times New Roman" panose="02020603050405020304" pitchFamily="18" charset="0"/>
                <a:cs typeface="Times New Roman" panose="02020603050405020304" pitchFamily="18" charset="0"/>
              </a:rPr>
              <a:t> module. Certain improvisations can be done in the wheelchair to make it reachable to the people in need and it can completely replace one of the features of the advanced display key with its technology.</a:t>
            </a:r>
          </a:p>
          <a:p>
            <a:pPr algn="just">
              <a:lnSpc>
                <a:spcPct val="160000"/>
              </a:lnSpc>
            </a:pPr>
            <a:endParaRPr lang="en-IN" sz="2600" dirty="0" smtClean="0">
              <a:latin typeface="Times New Roman" panose="02020603050405020304" pitchFamily="18" charset="0"/>
              <a:cs typeface="Times New Roman" panose="02020603050405020304" pitchFamily="18" charset="0"/>
            </a:endParaRPr>
          </a:p>
          <a:p>
            <a:pPr algn="just">
              <a:lnSpc>
                <a:spcPct val="160000"/>
              </a:lnSpc>
            </a:pPr>
            <a:endParaRPr lang="en-IN" sz="2400" dirty="0" smtClean="0">
              <a:latin typeface="Times New Roman" panose="02020603050405020304" pitchFamily="18" charset="0"/>
              <a:cs typeface="Times New Roman" panose="02020603050405020304" pitchFamily="18" charset="0"/>
            </a:endParaRPr>
          </a:p>
          <a:p>
            <a:endParaRPr lang="en-IN" sz="2600" dirty="0" smtClean="0"/>
          </a:p>
          <a:p>
            <a:endParaRPr lang="en-IN" sz="2600" dirty="0"/>
          </a:p>
        </p:txBody>
      </p:sp>
    </p:spTree>
    <p:extLst>
      <p:ext uri="{BB962C8B-B14F-4D97-AF65-F5344CB8AC3E}">
        <p14:creationId xmlns:p14="http://schemas.microsoft.com/office/powerpoint/2010/main" val="2371388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32893" y="193184"/>
            <a:ext cx="10515600" cy="5983780"/>
          </a:xfrm>
          <a:prstGeom prst="rect">
            <a:avLst/>
          </a:prstGeom>
        </p:spPr>
        <p:txBody>
          <a:bodyPr>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6300" b="1" u="sng" dirty="0" smtClean="0">
                <a:latin typeface="Times New Roman" panose="02020603050405020304" pitchFamily="18" charset="0"/>
                <a:cs typeface="Times New Roman" panose="02020603050405020304" pitchFamily="18" charset="0"/>
              </a:rPr>
              <a:t>REFERENCES</a:t>
            </a:r>
          </a:p>
          <a:p>
            <a:pPr algn="just">
              <a:lnSpc>
                <a:spcPct val="22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Shailaja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Udtewar</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Joesh</a:t>
            </a:r>
            <a:r>
              <a:rPr lang="en-IN" sz="2600" dirty="0" smtClean="0">
                <a:latin typeface="Times New Roman" panose="02020603050405020304" pitchFamily="18" charset="0"/>
                <a:cs typeface="Times New Roman" panose="02020603050405020304" pitchFamily="18" charset="0"/>
              </a:rPr>
              <a:t> J. Noronha, </a:t>
            </a:r>
            <a:r>
              <a:rPr lang="en-IN" sz="2600" dirty="0" err="1" smtClean="0">
                <a:latin typeface="Times New Roman" panose="02020603050405020304" pitchFamily="18" charset="0"/>
                <a:cs typeface="Times New Roman" panose="02020603050405020304" pitchFamily="18" charset="0"/>
              </a:rPr>
              <a:t>Yash</a:t>
            </a:r>
            <a:r>
              <a:rPr lang="en-IN" sz="2600" dirty="0" smtClean="0">
                <a:latin typeface="Times New Roman" panose="02020603050405020304" pitchFamily="18" charset="0"/>
                <a:cs typeface="Times New Roman" panose="02020603050405020304" pitchFamily="18" charset="0"/>
              </a:rPr>
              <a:t> A. </a:t>
            </a:r>
            <a:r>
              <a:rPr lang="en-IN" sz="2600" dirty="0" err="1" smtClean="0">
                <a:latin typeface="Times New Roman" panose="02020603050405020304" pitchFamily="18" charset="0"/>
                <a:cs typeface="Times New Roman" panose="02020603050405020304" pitchFamily="18" charset="0"/>
              </a:rPr>
              <a:t>Chheda</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Advanced AR-Augmented Reality using Sixth Sense Technology</a:t>
            </a:r>
            <a:r>
              <a:rPr lang="en-IN" sz="2600" dirty="0" smtClean="0">
                <a:latin typeface="Times New Roman" panose="02020603050405020304" pitchFamily="18" charset="0"/>
                <a:cs typeface="Times New Roman" panose="02020603050405020304" pitchFamily="18" charset="0"/>
              </a:rPr>
              <a:t>” International Journal of Engineering Science and Computing, volume: 6 Issue: 5, May 2016.</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D.S.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Shahak</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Sixth Sense Technology-A new Innovation</a:t>
            </a:r>
            <a:r>
              <a:rPr lang="en-IN" sz="2600" dirty="0" smtClean="0">
                <a:latin typeface="Times New Roman" panose="02020603050405020304" pitchFamily="18" charset="0"/>
                <a:cs typeface="Times New Roman" panose="02020603050405020304" pitchFamily="18" charset="0"/>
              </a:rPr>
              <a:t>” International Journal on Recent and Innovation Trends in Computing and Communication, volume: 2, Issue: 5, May 2014.</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Sidharth</a:t>
            </a:r>
            <a:r>
              <a:rPr lang="en-IN" sz="2600" dirty="0" smtClean="0">
                <a:latin typeface="Times New Roman" panose="02020603050405020304" pitchFamily="18" charset="0"/>
                <a:cs typeface="Times New Roman" panose="02020603050405020304" pitchFamily="18" charset="0"/>
              </a:rPr>
              <a:t> Rajeev, “</a:t>
            </a:r>
            <a:r>
              <a:rPr lang="en-IN" sz="2600" i="1" dirty="0" smtClean="0">
                <a:latin typeface="Times New Roman" panose="02020603050405020304" pitchFamily="18" charset="0"/>
                <a:cs typeface="Times New Roman" panose="02020603050405020304" pitchFamily="18" charset="0"/>
              </a:rPr>
              <a:t>Seventh Sense Technology</a:t>
            </a:r>
            <a:r>
              <a:rPr lang="en-IN" sz="2600" dirty="0" smtClean="0">
                <a:latin typeface="Times New Roman" panose="02020603050405020304" pitchFamily="18" charset="0"/>
                <a:cs typeface="Times New Roman" panose="02020603050405020304" pitchFamily="18" charset="0"/>
              </a:rPr>
              <a:t>”, 2015 IEEE UP Section conference on Electrical Computer an Electronics (UPCON).</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 </a:t>
            </a:r>
            <a:r>
              <a:rPr lang="en-IN" sz="2600" dirty="0" err="1" smtClean="0">
                <a:latin typeface="Times New Roman" panose="02020603050405020304" pitchFamily="18" charset="0"/>
                <a:cs typeface="Times New Roman" panose="02020603050405020304" pitchFamily="18" charset="0"/>
              </a:rPr>
              <a:t>Sumithra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K.karthika</a:t>
            </a:r>
            <a:r>
              <a:rPr lang="en-IN" sz="2600" dirty="0" smtClean="0">
                <a:latin typeface="Times New Roman" panose="02020603050405020304" pitchFamily="18" charset="0"/>
                <a:cs typeface="Times New Roman" panose="02020603050405020304" pitchFamily="18" charset="0"/>
              </a:rPr>
              <a:t>, J. Jane Ida, “</a:t>
            </a:r>
            <a:r>
              <a:rPr lang="en-IN" sz="2600" i="1" dirty="0" smtClean="0">
                <a:latin typeface="Times New Roman" panose="02020603050405020304" pitchFamily="18" charset="0"/>
                <a:cs typeface="Times New Roman" panose="02020603050405020304" pitchFamily="18" charset="0"/>
              </a:rPr>
              <a:t>A Step towards Smart city using Sixth Sense Technology</a:t>
            </a:r>
            <a:r>
              <a:rPr lang="en-IN" sz="2600" dirty="0" smtClean="0">
                <a:latin typeface="Times New Roman" panose="02020603050405020304" pitchFamily="18" charset="0"/>
                <a:cs typeface="Times New Roman" panose="02020603050405020304" pitchFamily="18" charset="0"/>
              </a:rPr>
              <a:t>”, International Journal of Research in Computer Applications and Robotics, volume: 3, Issue: 9, September 2015.</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Akhilesh</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Waoo</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Subhashish</a:t>
            </a:r>
            <a:r>
              <a:rPr lang="en-IN" sz="2600" dirty="0" smtClean="0">
                <a:latin typeface="Times New Roman" panose="02020603050405020304" pitchFamily="18" charset="0"/>
                <a:cs typeface="Times New Roman" panose="02020603050405020304" pitchFamily="18" charset="0"/>
              </a:rPr>
              <a:t> Das, “</a:t>
            </a:r>
            <a:r>
              <a:rPr lang="en-IN" sz="2600" i="1" dirty="0" smtClean="0">
                <a:latin typeface="Times New Roman" panose="02020603050405020304" pitchFamily="18" charset="0"/>
                <a:cs typeface="Times New Roman" panose="02020603050405020304" pitchFamily="18" charset="0"/>
              </a:rPr>
              <a:t>Empowerment of Digital World using Sixth Sense Technology</a:t>
            </a:r>
            <a:r>
              <a:rPr lang="en-IN" sz="2600" dirty="0" smtClean="0">
                <a:latin typeface="Times New Roman" panose="02020603050405020304" pitchFamily="18" charset="0"/>
                <a:cs typeface="Times New Roman" panose="02020603050405020304" pitchFamily="18" charset="0"/>
              </a:rPr>
              <a:t>”, American Association for Science and Technology (AASCIT), volume: 4, Issue: 6, August 2.</a:t>
            </a:r>
          </a:p>
          <a:p>
            <a:pPr>
              <a:buFont typeface="Wingdings" panose="05000000000000000000" pitchFamily="2" charset="2"/>
              <a:buChar char="Ø"/>
            </a:pPr>
            <a:endParaRPr lang="en-IN" sz="2600" dirty="0"/>
          </a:p>
        </p:txBody>
      </p:sp>
    </p:spTree>
    <p:extLst>
      <p:ext uri="{BB962C8B-B14F-4D97-AF65-F5344CB8AC3E}">
        <p14:creationId xmlns:p14="http://schemas.microsoft.com/office/powerpoint/2010/main" val="3649692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888" y="1171979"/>
            <a:ext cx="6728016" cy="2524258"/>
          </a:xfrm>
        </p:spPr>
        <p:txBody>
          <a:bodyPr>
            <a:normAutofit/>
          </a:bodyPr>
          <a:lstStyle/>
          <a:p>
            <a:pPr algn="ctr"/>
            <a:r>
              <a:rPr lang="en-IN" sz="5500" b="1" dirty="0" smtClean="0">
                <a:solidFill>
                  <a:schemeClr val="tx1"/>
                </a:solidFill>
                <a:latin typeface="Times New Roman" panose="02020603050405020304" pitchFamily="18" charset="0"/>
                <a:cs typeface="Times New Roman" panose="02020603050405020304" pitchFamily="18" charset="0"/>
              </a:rPr>
              <a:t>THANK YOU</a:t>
            </a:r>
            <a:br>
              <a:rPr lang="en-IN" sz="5500" b="1" dirty="0" smtClean="0">
                <a:solidFill>
                  <a:schemeClr val="tx1"/>
                </a:solidFill>
                <a:latin typeface="Times New Roman" panose="02020603050405020304" pitchFamily="18" charset="0"/>
                <a:cs typeface="Times New Roman" panose="02020603050405020304" pitchFamily="18" charset="0"/>
              </a:rPr>
            </a:br>
            <a:r>
              <a:rPr lang="en-IN" sz="5500" b="1" dirty="0" smtClean="0">
                <a:solidFill>
                  <a:schemeClr val="tx1"/>
                </a:solidFill>
                <a:latin typeface="Times New Roman" panose="02020603050405020304" pitchFamily="18" charset="0"/>
                <a:cs typeface="Times New Roman" panose="02020603050405020304" pitchFamily="18" charset="0"/>
              </a:rPr>
              <a:t>ANY QUESTIONS?</a:t>
            </a:r>
            <a:endParaRPr lang="en-IN" sz="5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4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7334" y="457201"/>
            <a:ext cx="8596668" cy="4483289"/>
          </a:xfrm>
        </p:spPr>
        <p:txBody>
          <a:bodyPr>
            <a:normAutofit/>
          </a:bodyPr>
          <a:lstStyle/>
          <a:p>
            <a:r>
              <a:rPr lang="en-US" sz="2300" dirty="0">
                <a:latin typeface="Times New Roman" panose="02020603050405020304" pitchFamily="18" charset="0"/>
                <a:cs typeface="Times New Roman" panose="02020603050405020304" pitchFamily="18" charset="0"/>
              </a:rPr>
              <a:t>Instead of using a remote control with buttons or a joystick, the gestures of the hand are used to control the motion of the robot</a:t>
            </a:r>
            <a:r>
              <a:rPr lang="en-US" sz="2300" dirty="0" smtClean="0">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The project is based on wireless communication, where the data from the hand gestures is transmitted to the </a:t>
            </a:r>
            <a:r>
              <a:rPr lang="en-US" sz="2300" dirty="0" smtClean="0">
                <a:latin typeface="Times New Roman" panose="02020603050405020304" pitchFamily="18" charset="0"/>
                <a:cs typeface="Times New Roman" panose="02020603050405020304" pitchFamily="18" charset="0"/>
              </a:rPr>
              <a:t>robot.</a:t>
            </a:r>
          </a:p>
          <a:p>
            <a:endParaRPr lang="en-US" sz="2300" dirty="0">
              <a:latin typeface="Times New Roman" panose="02020603050405020304" pitchFamily="18" charset="0"/>
              <a:cs typeface="Times New Roman" panose="02020603050405020304" pitchFamily="18" charset="0"/>
            </a:endParaRPr>
          </a:p>
          <a:p>
            <a:r>
              <a:rPr lang="en-US" sz="2300" dirty="0" smtClean="0">
                <a:latin typeface="Times New Roman" panose="02020603050405020304" pitchFamily="18" charset="0"/>
                <a:cs typeface="Times New Roman" panose="02020603050405020304" pitchFamily="18" charset="0"/>
              </a:rPr>
              <a:t>This project based on hand controlled system, is developed using an mechanical arrangement controlled by a Programmable Interface Controller</a:t>
            </a:r>
          </a:p>
          <a:p>
            <a:endParaRPr lang="en-US" sz="2300" dirty="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78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7942" y="268656"/>
            <a:ext cx="8878790" cy="3334206"/>
          </a:xfrm>
        </p:spPr>
        <p:txBody>
          <a:bodyPr>
            <a:normAutofit fontScale="85000" lnSpcReduction="20000"/>
          </a:bodyPr>
          <a:lstStyle/>
          <a:p>
            <a:endParaRPr lang="en-IN" dirty="0" smtClean="0"/>
          </a:p>
          <a:p>
            <a:endParaRPr lang="en-IN" dirty="0"/>
          </a:p>
          <a:p>
            <a:endParaRPr lang="en-IN" dirty="0"/>
          </a:p>
          <a:p>
            <a:pPr algn="just">
              <a:lnSpc>
                <a:spcPct val="160000"/>
              </a:lnSpc>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objective of this project is to create a </a:t>
            </a:r>
            <a:r>
              <a:rPr lang="en-IN" sz="2200" dirty="0" smtClean="0">
                <a:latin typeface="Times New Roman" panose="02020603050405020304" pitchFamily="18" charset="0"/>
                <a:cs typeface="Times New Roman" panose="02020603050405020304" pitchFamily="18" charset="0"/>
              </a:rPr>
              <a:t>gestured controlled robot using sixth </a:t>
            </a:r>
            <a:r>
              <a:rPr lang="en-IN" sz="2200" dirty="0">
                <a:latin typeface="Times New Roman" panose="02020603050405020304" pitchFamily="18" charset="0"/>
                <a:cs typeface="Times New Roman" panose="02020603050405020304" pitchFamily="18" charset="0"/>
              </a:rPr>
              <a:t>sense </a:t>
            </a:r>
            <a:r>
              <a:rPr lang="en-IN" sz="2200" dirty="0" smtClean="0">
                <a:latin typeface="Times New Roman" panose="02020603050405020304" pitchFamily="18" charset="0"/>
                <a:cs typeface="Times New Roman" panose="02020603050405020304" pitchFamily="18" charset="0"/>
              </a:rPr>
              <a:t>technology </a:t>
            </a:r>
            <a:r>
              <a:rPr lang="en-IN" sz="2200" dirty="0">
                <a:latin typeface="Times New Roman" panose="02020603050405020304" pitchFamily="18" charset="0"/>
                <a:cs typeface="Times New Roman" panose="02020603050405020304" pitchFamily="18" charset="0"/>
              </a:rPr>
              <a:t>which works </a:t>
            </a:r>
            <a:r>
              <a:rPr lang="en-IN" sz="2200" dirty="0" smtClean="0">
                <a:latin typeface="Times New Roman" panose="02020603050405020304" pitchFamily="18" charset="0"/>
                <a:cs typeface="Times New Roman" panose="02020603050405020304" pitchFamily="18" charset="0"/>
              </a:rPr>
              <a:t>on </a:t>
            </a:r>
            <a:r>
              <a:rPr lang="en-IN" sz="2200" dirty="0">
                <a:latin typeface="Times New Roman" panose="02020603050405020304" pitchFamily="18" charset="0"/>
                <a:cs typeface="Times New Roman" panose="02020603050405020304" pitchFamily="18" charset="0"/>
              </a:rPr>
              <a:t>the principles of gesture recognition and image </a:t>
            </a:r>
            <a:r>
              <a:rPr lang="en-IN" sz="2200" dirty="0" smtClean="0">
                <a:latin typeface="Times New Roman" panose="02020603050405020304" pitchFamily="18" charset="0"/>
                <a:cs typeface="Times New Roman" panose="02020603050405020304" pitchFamily="18" charset="0"/>
              </a:rPr>
              <a:t>processing. </a:t>
            </a:r>
            <a:endParaRPr lang="en-IN" sz="2200" dirty="0">
              <a:latin typeface="Times New Roman" panose="02020603050405020304" pitchFamily="18" charset="0"/>
              <a:cs typeface="Times New Roman" panose="02020603050405020304" pitchFamily="18" charset="0"/>
            </a:endParaRPr>
          </a:p>
          <a:p>
            <a:pPr algn="just">
              <a:lnSpc>
                <a:spcPct val="160000"/>
              </a:lnSpc>
            </a:pPr>
            <a:r>
              <a:rPr lang="en-IN" sz="2200" dirty="0" smtClean="0">
                <a:latin typeface="Times New Roman" panose="02020603050405020304" pitchFamily="18" charset="0"/>
                <a:cs typeface="Times New Roman" panose="02020603050405020304" pitchFamily="18" charset="0"/>
              </a:rPr>
              <a:t>Controlling </a:t>
            </a:r>
            <a:r>
              <a:rPr lang="en-IN" sz="2200" dirty="0">
                <a:latin typeface="Times New Roman" panose="02020603050405020304" pitchFamily="18" charset="0"/>
                <a:cs typeface="Times New Roman" panose="02020603050405020304" pitchFamily="18" charset="0"/>
              </a:rPr>
              <a:t>a robot with ease just by the help of coloured caps worn on the fingertips of the </a:t>
            </a:r>
            <a:r>
              <a:rPr lang="en-IN" sz="2200" dirty="0" smtClean="0">
                <a:latin typeface="Times New Roman" panose="02020603050405020304" pitchFamily="18" charset="0"/>
                <a:cs typeface="Times New Roman" panose="02020603050405020304" pitchFamily="18" charset="0"/>
              </a:rPr>
              <a:t>user. </a:t>
            </a:r>
            <a:endParaRPr lang="en-IN"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37942" y="3602862"/>
            <a:ext cx="9020458" cy="2862331"/>
          </a:xfrm>
        </p:spPr>
        <p:txBody>
          <a:bodyPr>
            <a:normAutofit fontScale="85000" lnSpcReduction="20000"/>
          </a:bodyPr>
          <a:lstStyle/>
          <a:p>
            <a:endParaRPr lang="en-IN" dirty="0" smtClean="0"/>
          </a:p>
          <a:p>
            <a:endParaRPr lang="en-IN" dirty="0"/>
          </a:p>
          <a:p>
            <a:endParaRPr lang="en-IN" dirty="0" smtClean="0"/>
          </a:p>
          <a:p>
            <a:pPr algn="just">
              <a:lnSpc>
                <a:spcPct val="160000"/>
              </a:lnSpc>
            </a:pPr>
            <a:r>
              <a:rPr lang="en-IN" sz="2200" dirty="0">
                <a:latin typeface="Times New Roman" panose="02020603050405020304" pitchFamily="18" charset="0"/>
                <a:cs typeface="Times New Roman" panose="02020603050405020304" pitchFamily="18" charset="0"/>
              </a:rPr>
              <a:t>The key motivation </a:t>
            </a:r>
            <a:r>
              <a:rPr lang="en-IN" sz="2200" dirty="0" smtClean="0">
                <a:latin typeface="Times New Roman" panose="02020603050405020304" pitchFamily="18" charset="0"/>
                <a:cs typeface="Times New Roman" panose="02020603050405020304" pitchFamily="18" charset="0"/>
              </a:rPr>
              <a:t>of this project came by seeing the struggle of disabled people in moving from one place to another and by an incident in which my car was stuck in between two cars and I was not having any access to my vehicle and spent a lot of time looking for their owners. </a:t>
            </a:r>
          </a:p>
        </p:txBody>
      </p:sp>
      <p:sp>
        <p:nvSpPr>
          <p:cNvPr id="5" name="Rounded Rectangle 4"/>
          <p:cNvSpPr/>
          <p:nvPr/>
        </p:nvSpPr>
        <p:spPr>
          <a:xfrm>
            <a:off x="1137156" y="384565"/>
            <a:ext cx="7482625" cy="6328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1137156" y="3731652"/>
            <a:ext cx="7482625" cy="6246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500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2337" y="448960"/>
            <a:ext cx="9149246" cy="2860909"/>
          </a:xfrm>
        </p:spPr>
        <p:txBody>
          <a:bodyPr>
            <a:normAutofit/>
          </a:bodyPr>
          <a:lstStyle/>
          <a:p>
            <a:endParaRPr lang="en-IN" dirty="0" smtClean="0"/>
          </a:p>
          <a:p>
            <a:endParaRPr lang="en-IN" dirty="0"/>
          </a:p>
          <a:p>
            <a:pPr algn="just">
              <a:lnSpc>
                <a:spcPct val="150000"/>
              </a:lnSpc>
            </a:pPr>
            <a:r>
              <a:rPr lang="en-IN" sz="2000" dirty="0" smtClean="0">
                <a:latin typeface="Times New Roman" panose="02020603050405020304" pitchFamily="18" charset="0"/>
                <a:cs typeface="Times New Roman" panose="02020603050405020304" pitchFamily="18" charset="0"/>
              </a:rPr>
              <a:t>Our five natural senses are used to analyse and modify the information from our surroundings. But the information </a:t>
            </a:r>
            <a:r>
              <a:rPr lang="en-IN" sz="2000" smtClean="0">
                <a:latin typeface="Times New Roman" panose="02020603050405020304" pitchFamily="18" charset="0"/>
                <a:cs typeface="Times New Roman" panose="02020603050405020304" pitchFamily="18" charset="0"/>
              </a:rPr>
              <a:t>which is </a:t>
            </a:r>
            <a:r>
              <a:rPr lang="en-IN" sz="2000" dirty="0" smtClean="0">
                <a:latin typeface="Times New Roman" panose="02020603050405020304" pitchFamily="18" charset="0"/>
                <a:cs typeface="Times New Roman" panose="02020603050405020304" pitchFamily="18" charset="0"/>
              </a:rPr>
              <a:t>in digital form are still untouched.</a:t>
            </a:r>
          </a:p>
          <a:p>
            <a:pPr algn="just">
              <a:lnSpc>
                <a:spcPct val="150000"/>
              </a:lnSpc>
            </a:pPr>
            <a:r>
              <a:rPr lang="en-IN" sz="2000" dirty="0" smtClean="0">
                <a:latin typeface="Times New Roman" panose="02020603050405020304" pitchFamily="18" charset="0"/>
                <a:cs typeface="Times New Roman" panose="02020603050405020304" pitchFamily="18" charset="0"/>
              </a:rPr>
              <a:t>Still we don’t have any device which gives the direct link between the digital world and our physical interaction with the real world.</a:t>
            </a:r>
            <a:endParaRPr lang="en-IN"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02337" y="3651743"/>
            <a:ext cx="9059093" cy="2692855"/>
          </a:xfrm>
        </p:spPr>
        <p:txBody>
          <a:bodyPr>
            <a:normAutofit/>
          </a:bodyPr>
          <a:lstStyle/>
          <a:p>
            <a:endParaRPr lang="en-IN" dirty="0" smtClean="0"/>
          </a:p>
          <a:p>
            <a:endParaRPr lang="en-IN" dirty="0"/>
          </a:p>
          <a:p>
            <a:endParaRPr lang="en-IN" dirty="0" smtClean="0"/>
          </a:p>
          <a:p>
            <a:pPr algn="just">
              <a:lnSpc>
                <a:spcPct val="150000"/>
              </a:lnSpc>
            </a:pPr>
            <a:r>
              <a:rPr lang="en-IN" sz="2000" dirty="0" smtClean="0">
                <a:latin typeface="Times New Roman" panose="02020603050405020304" pitchFamily="18" charset="0"/>
                <a:cs typeface="Times New Roman" panose="02020603050405020304" pitchFamily="18" charset="0"/>
              </a:rPr>
              <a:t>This prototype based on </a:t>
            </a:r>
            <a:r>
              <a:rPr lang="en-IN" sz="2000" dirty="0">
                <a:latin typeface="Times New Roman" panose="02020603050405020304" pitchFamily="18" charset="0"/>
                <a:cs typeface="Times New Roman" panose="02020603050405020304" pitchFamily="18" charset="0"/>
              </a:rPr>
              <a:t>sixth sense technology concept is an effort to connect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in the digital world into the real world</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192490" y="448961"/>
            <a:ext cx="7230294" cy="6328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DOMAIN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159099" y="3883563"/>
            <a:ext cx="7263685" cy="66970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SOLUTION TO THE PROBLEM</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2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306" y="158838"/>
            <a:ext cx="8596668" cy="871470"/>
          </a:xfrm>
        </p:spPr>
        <p:txBody>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LITERATURE SURVEY</a:t>
            </a:r>
            <a:endParaRPr lang="en-IN" sz="4400"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3"/>
          <p:cNvGraphicFramePr>
            <a:graphicFrameLocks noGrp="1"/>
          </p:cNvGraphicFramePr>
          <p:nvPr>
            <p:extLst>
              <p:ext uri="{D42A27DB-BD31-4B8C-83A1-F6EECF244321}">
                <p14:modId xmlns:p14="http://schemas.microsoft.com/office/powerpoint/2010/main" val="2252864467"/>
              </p:ext>
            </p:extLst>
          </p:nvPr>
        </p:nvGraphicFramePr>
        <p:xfrm>
          <a:off x="201302" y="1488569"/>
          <a:ext cx="11815445" cy="966470"/>
        </p:xfrm>
        <a:graphic>
          <a:graphicData uri="http://schemas.openxmlformats.org/drawingml/2006/table">
            <a:tbl>
              <a:tblPr firstRow="1" bandRow="1">
                <a:tableStyleId>{5C22544A-7EE6-4342-B048-85BDC9FD1C3A}</a:tableStyleId>
              </a:tblPr>
              <a:tblGrid>
                <a:gridCol w="1136179"/>
                <a:gridCol w="2088107"/>
                <a:gridCol w="2060812"/>
                <a:gridCol w="2388358"/>
                <a:gridCol w="4141989"/>
              </a:tblGrid>
              <a:tr h="966470">
                <a:tc>
                  <a:txBody>
                    <a:bodyPr/>
                    <a:lstStyle/>
                    <a:p>
                      <a:pPr algn="ctr"/>
                      <a:r>
                        <a:rPr lang="en-US" sz="2300" dirty="0" smtClean="0">
                          <a:latin typeface="Times New Roman" panose="02020603050405020304" pitchFamily="18" charset="0"/>
                          <a:cs typeface="Times New Roman" panose="02020603050405020304" pitchFamily="18" charset="0"/>
                        </a:rPr>
                        <a:t>PAPER </a:t>
                      </a:r>
                    </a:p>
                    <a:p>
                      <a:pPr algn="ctr"/>
                      <a:r>
                        <a:rPr lang="en-US" sz="2300" dirty="0" smtClean="0">
                          <a:latin typeface="Times New Roman" panose="02020603050405020304" pitchFamily="18" charset="0"/>
                          <a:cs typeface="Times New Roman" panose="02020603050405020304" pitchFamily="18" charset="0"/>
                        </a:rPr>
                        <a:t> NO</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TITLE</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AUTHOR NAME</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YEAR</a:t>
                      </a:r>
                      <a:r>
                        <a:rPr lang="en-US" sz="2300" baseline="0" dirty="0" smtClean="0">
                          <a:latin typeface="Times New Roman" panose="02020603050405020304" pitchFamily="18" charset="0"/>
                          <a:cs typeface="Times New Roman" panose="02020603050405020304" pitchFamily="18" charset="0"/>
                        </a:rPr>
                        <a:t> OF PUBLICATION</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300" dirty="0" smtClean="0">
                          <a:latin typeface="Times New Roman" panose="02020603050405020304" pitchFamily="18" charset="0"/>
                          <a:cs typeface="Times New Roman" panose="02020603050405020304" pitchFamily="18" charset="0"/>
                        </a:rPr>
                        <a:t>DESCRIPTION</a:t>
                      </a:r>
                    </a:p>
                    <a:p>
                      <a:pPr algn="ct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96527778"/>
              </p:ext>
            </p:extLst>
          </p:nvPr>
        </p:nvGraphicFramePr>
        <p:xfrm>
          <a:off x="201301" y="2455039"/>
          <a:ext cx="11815445" cy="4192905"/>
        </p:xfrm>
        <a:graphic>
          <a:graphicData uri="http://schemas.openxmlformats.org/drawingml/2006/table">
            <a:tbl>
              <a:tblPr firstRow="1" bandRow="1">
                <a:tableStyleId>{5C22544A-7EE6-4342-B048-85BDC9FD1C3A}</a:tableStyleId>
              </a:tblPr>
              <a:tblGrid>
                <a:gridCol w="1149827"/>
                <a:gridCol w="2033517"/>
                <a:gridCol w="2088107"/>
                <a:gridCol w="2402006"/>
                <a:gridCol w="4141988"/>
              </a:tblGrid>
              <a:tr h="1906905">
                <a:tc>
                  <a:txBody>
                    <a:bodyPr/>
                    <a:lstStyle/>
                    <a:p>
                      <a:r>
                        <a:rPr lang="en-US" b="0" dirty="0" smtClean="0">
                          <a:solidFill>
                            <a:schemeClr val="tx1"/>
                          </a:solidFill>
                          <a:latin typeface="Times New Roman" panose="02020603050405020304" pitchFamily="18" charset="0"/>
                          <a:cs typeface="Times New Roman" panose="02020603050405020304" pitchFamily="18" charset="0"/>
                        </a:rPr>
                        <a:t>Paper-1</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smtClean="0">
                          <a:solidFill>
                            <a:schemeClr val="tx1"/>
                          </a:solidFill>
                          <a:latin typeface="Times New Roman" panose="02020603050405020304" pitchFamily="18" charset="0"/>
                          <a:cs typeface="Times New Roman" panose="02020603050405020304" pitchFamily="18" charset="0"/>
                          <a:sym typeface="+mn-ea"/>
                        </a:rPr>
                        <a:t>“A Study on Sixth Sense Technology</a:t>
                      </a:r>
                      <a:r>
                        <a:rPr lang="en-US" altLang="en-IN" sz="1800" b="0" dirty="0" smtClean="0">
                          <a:solidFill>
                            <a:schemeClr val="tx1"/>
                          </a:solidFill>
                          <a:latin typeface="Times New Roman" panose="02020603050405020304" pitchFamily="18" charset="0"/>
                          <a:cs typeface="Times New Roman" panose="02020603050405020304" pitchFamily="18" charset="0"/>
                          <a:sym typeface="+mn-ea"/>
                        </a:rPr>
                        <a:t>”</a:t>
                      </a:r>
                      <a:endParaRPr lang="en-US" altLang="en-IN" sz="1800" b="0" dirty="0">
                        <a:solidFill>
                          <a:schemeClr val="tx1"/>
                        </a:solidFill>
                        <a:latin typeface="Times New Roman" panose="02020603050405020304" pitchFamily="18" charset="0"/>
                        <a:cs typeface="Times New Roman" panose="02020603050405020304" pitchFamily="18" charset="0"/>
                        <a:sym typeface="+mn-ea"/>
                      </a:endParaRPr>
                    </a:p>
                  </a:txBody>
                  <a:tcPr>
                    <a:solidFill>
                      <a:schemeClr val="bg2"/>
                    </a:solid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Ajesh</a:t>
                      </a:r>
                      <a:r>
                        <a:rPr lang="en-US" b="0" baseline="0" dirty="0" smtClean="0">
                          <a:solidFill>
                            <a:schemeClr val="tx1"/>
                          </a:solidFill>
                          <a:latin typeface="Times New Roman" panose="02020603050405020304" pitchFamily="18" charset="0"/>
                          <a:cs typeface="Times New Roman" panose="02020603050405020304" pitchFamily="18" charset="0"/>
                        </a:rPr>
                        <a:t> M.S., </a:t>
                      </a:r>
                      <a:r>
                        <a:rPr lang="en-US" b="0" baseline="0" dirty="0" err="1" smtClean="0">
                          <a:solidFill>
                            <a:schemeClr val="tx1"/>
                          </a:solidFill>
                          <a:latin typeface="Times New Roman" panose="02020603050405020304" pitchFamily="18" charset="0"/>
                          <a:cs typeface="Times New Roman" panose="02020603050405020304" pitchFamily="18" charset="0"/>
                        </a:rPr>
                        <a:t>Subin</a:t>
                      </a:r>
                      <a:r>
                        <a:rPr lang="en-US" b="0" baseline="0" dirty="0" smtClean="0">
                          <a:solidFill>
                            <a:schemeClr val="tx1"/>
                          </a:solidFill>
                          <a:latin typeface="Times New Roman" panose="02020603050405020304" pitchFamily="18" charset="0"/>
                          <a:cs typeface="Times New Roman" panose="02020603050405020304" pitchFamily="18" charset="0"/>
                        </a:rPr>
                        <a:t> P </a:t>
                      </a:r>
                      <a:r>
                        <a:rPr lang="en-US" b="0" baseline="0" dirty="0" err="1" smtClean="0">
                          <a:solidFill>
                            <a:schemeClr val="tx1"/>
                          </a:solidFill>
                          <a:latin typeface="Times New Roman" panose="02020603050405020304" pitchFamily="18" charset="0"/>
                          <a:cs typeface="Times New Roman" panose="02020603050405020304" pitchFamily="18" charset="0"/>
                        </a:rPr>
                        <a:t>Sabu</a:t>
                      </a:r>
                      <a:r>
                        <a:rPr lang="en-US" b="0" baseline="0" dirty="0" smtClean="0">
                          <a:solidFill>
                            <a:schemeClr val="tx1"/>
                          </a:solidFill>
                          <a:latin typeface="Times New Roman" panose="02020603050405020304" pitchFamily="18" charset="0"/>
                          <a:cs typeface="Times New Roman" panose="02020603050405020304" pitchFamily="18" charset="0"/>
                        </a:rPr>
                        <a:t>, Ms. </a:t>
                      </a:r>
                      <a:r>
                        <a:rPr lang="en-US" b="0" baseline="0" dirty="0" err="1" smtClean="0">
                          <a:solidFill>
                            <a:schemeClr val="tx1"/>
                          </a:solidFill>
                          <a:latin typeface="Times New Roman" panose="02020603050405020304" pitchFamily="18" charset="0"/>
                          <a:cs typeface="Times New Roman" panose="02020603050405020304" pitchFamily="18" charset="0"/>
                        </a:rPr>
                        <a:t>Mintu</a:t>
                      </a:r>
                      <a:r>
                        <a:rPr lang="en-US" b="0" baseline="0" dirty="0" smtClean="0">
                          <a:solidFill>
                            <a:schemeClr val="tx1"/>
                          </a:solidFill>
                          <a:latin typeface="Times New Roman" panose="02020603050405020304" pitchFamily="18" charset="0"/>
                          <a:cs typeface="Times New Roman" panose="02020603050405020304" pitchFamily="18" charset="0"/>
                        </a:rPr>
                        <a:t> </a:t>
                      </a:r>
                      <a:r>
                        <a:rPr lang="en-US" b="0" baseline="0" dirty="0" err="1" smtClean="0">
                          <a:solidFill>
                            <a:schemeClr val="tx1"/>
                          </a:solidFill>
                          <a:latin typeface="Times New Roman" panose="02020603050405020304" pitchFamily="18" charset="0"/>
                          <a:cs typeface="Times New Roman" panose="02020603050405020304" pitchFamily="18" charset="0"/>
                        </a:rPr>
                        <a:t>Movi</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b="0" dirty="0" smtClean="0">
                          <a:solidFill>
                            <a:schemeClr val="tx1"/>
                          </a:solidFill>
                          <a:latin typeface="Times New Roman" panose="02020603050405020304" pitchFamily="18" charset="0"/>
                          <a:cs typeface="Times New Roman" panose="02020603050405020304" pitchFamily="18" charset="0"/>
                        </a:rPr>
                        <a:t>Volume</a:t>
                      </a:r>
                      <a:r>
                        <a:rPr lang="en-US" sz="1800" b="0" baseline="0" dirty="0" smtClean="0">
                          <a:solidFill>
                            <a:schemeClr val="tx1"/>
                          </a:solidFill>
                          <a:latin typeface="Times New Roman" panose="02020603050405020304" pitchFamily="18" charset="0"/>
                          <a:cs typeface="Times New Roman" panose="02020603050405020304" pitchFamily="18" charset="0"/>
                        </a:rPr>
                        <a:t> 8,</a:t>
                      </a:r>
                    </a:p>
                    <a:p>
                      <a:pPr algn="ctr"/>
                      <a:r>
                        <a:rPr lang="en-US" sz="1800" b="0" dirty="0" smtClean="0">
                          <a:solidFill>
                            <a:schemeClr val="tx1"/>
                          </a:solidFill>
                          <a:latin typeface="Times New Roman" panose="02020603050405020304" pitchFamily="18" charset="0"/>
                          <a:cs typeface="Times New Roman" panose="02020603050405020304" pitchFamily="18" charset="0"/>
                        </a:rPr>
                        <a:t>5</a:t>
                      </a:r>
                      <a:r>
                        <a:rPr lang="en-US" sz="1800" b="0" baseline="30000" dirty="0" smtClean="0">
                          <a:solidFill>
                            <a:schemeClr val="tx1"/>
                          </a:solidFill>
                          <a:latin typeface="Times New Roman" panose="02020603050405020304" pitchFamily="18" charset="0"/>
                          <a:cs typeface="Times New Roman" panose="02020603050405020304" pitchFamily="18" charset="0"/>
                        </a:rPr>
                        <a:t>th</a:t>
                      </a:r>
                      <a:r>
                        <a:rPr lang="en-US" sz="1800" b="0" dirty="0" smtClean="0">
                          <a:solidFill>
                            <a:schemeClr val="tx1"/>
                          </a:solidFill>
                          <a:latin typeface="Times New Roman" panose="02020603050405020304" pitchFamily="18" charset="0"/>
                          <a:cs typeface="Times New Roman" panose="02020603050405020304" pitchFamily="18" charset="0"/>
                        </a:rPr>
                        <a:t> May 2017</a:t>
                      </a:r>
                      <a:endParaRPr lang="en-US" sz="18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kumimoji="0" lang="en-IN" sz="1800" b="0" kern="1200" dirty="0" smtClean="0">
                          <a:solidFill>
                            <a:schemeClr val="tx1"/>
                          </a:solidFill>
                          <a:latin typeface="Times New Roman" panose="02020603050405020304" pitchFamily="18" charset="0"/>
                          <a:ea typeface="+mn-ea"/>
                          <a:cs typeface="Times New Roman" panose="02020603050405020304" pitchFamily="18" charset="0"/>
                        </a:rPr>
                        <a:t>This</a:t>
                      </a:r>
                      <a:r>
                        <a:rPr kumimoji="0" lang="en-IN" sz="1800" b="0" kern="1200" baseline="0" dirty="0" smtClean="0">
                          <a:solidFill>
                            <a:schemeClr val="tx1"/>
                          </a:solidFill>
                          <a:latin typeface="Times New Roman" panose="02020603050405020304" pitchFamily="18" charset="0"/>
                          <a:ea typeface="+mn-ea"/>
                          <a:cs typeface="Times New Roman" panose="02020603050405020304" pitchFamily="18" charset="0"/>
                        </a:rPr>
                        <a:t> paper helps us to understand how the sixth sense device has overpowered the five natural senses. They also implemented an invisible computer mouse that enables interaction with computer without attaching a hardware mouse. </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smtClean="0">
                          <a:latin typeface="Times New Roman" panose="02020603050405020304" pitchFamily="18" charset="0"/>
                          <a:cs typeface="Times New Roman" panose="02020603050405020304" pitchFamily="18" charset="0"/>
                        </a:rPr>
                        <a:t>Paper-2</a:t>
                      </a:r>
                    </a:p>
                  </a:txBody>
                  <a:tcPr>
                    <a:solidFill>
                      <a:schemeClr val="bg2"/>
                    </a:solidFill>
                  </a:tcPr>
                </a:tc>
                <a:tc>
                  <a:txBody>
                    <a:bodyPr/>
                    <a:lstStyle/>
                    <a:p>
                      <a:r>
                        <a:rPr lang="en-IN" sz="1800" dirty="0" smtClean="0">
                          <a:latin typeface="Times New Roman" panose="02020603050405020304" pitchFamily="18" charset="0"/>
                          <a:cs typeface="Times New Roman" panose="02020603050405020304" pitchFamily="18" charset="0"/>
                          <a:sym typeface="+mn-ea"/>
                        </a:rPr>
                        <a:t>“Design</a:t>
                      </a:r>
                      <a:r>
                        <a:rPr lang="en-IN" sz="1800" baseline="0" dirty="0" smtClean="0">
                          <a:latin typeface="Times New Roman" panose="02020603050405020304" pitchFamily="18" charset="0"/>
                          <a:cs typeface="Times New Roman" panose="02020603050405020304" pitchFamily="18" charset="0"/>
                          <a:sym typeface="+mn-ea"/>
                        </a:rPr>
                        <a:t> of Robotic Arm based on Hand Gesture Control System using Wireless Sensor Networks</a:t>
                      </a:r>
                      <a:r>
                        <a:rPr lang="en-IN" sz="1800" dirty="0" smtClean="0">
                          <a:latin typeface="Times New Roman" panose="02020603050405020304" pitchFamily="18" charset="0"/>
                          <a:cs typeface="Times New Roman" panose="02020603050405020304" pitchFamily="18" charset="0"/>
                          <a:sym typeface="+mn-ea"/>
                        </a:rPr>
                        <a:t>” </a:t>
                      </a:r>
                      <a:endParaRPr 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err="1" smtClean="0">
                          <a:latin typeface="Times New Roman" panose="02020603050405020304" pitchFamily="18" charset="0"/>
                          <a:cs typeface="Times New Roman" panose="02020603050405020304" pitchFamily="18" charset="0"/>
                        </a:rPr>
                        <a:t>R.Raja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Prabhu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R.Sreevidya</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Volume 4,</a:t>
                      </a:r>
                    </a:p>
                    <a:p>
                      <a:pPr algn="ctr"/>
                      <a:r>
                        <a:rPr lang="en-US"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March 2017</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dirty="0" smtClean="0">
                          <a:latin typeface="Times New Roman" panose="02020603050405020304" pitchFamily="18" charset="0"/>
                          <a:cs typeface="Times New Roman" panose="02020603050405020304" pitchFamily="18" charset="0"/>
                        </a:rPr>
                        <a:t>This</a:t>
                      </a:r>
                      <a:r>
                        <a:rPr lang="en-US" baseline="0" dirty="0" smtClean="0">
                          <a:latin typeface="Times New Roman" panose="02020603050405020304" pitchFamily="18" charset="0"/>
                          <a:cs typeface="Times New Roman" panose="02020603050405020304" pitchFamily="18" charset="0"/>
                        </a:rPr>
                        <a:t> paper focuses on design of a hand gesture control robotic arm using microcontroller with the help of </a:t>
                      </a:r>
                      <a:r>
                        <a:rPr lang="en-US" baseline="0" dirty="0" err="1" smtClean="0">
                          <a:latin typeface="Times New Roman" panose="02020603050405020304" pitchFamily="18" charset="0"/>
                          <a:cs typeface="Times New Roman" panose="02020603050405020304" pitchFamily="18" charset="0"/>
                        </a:rPr>
                        <a:t>zigbee</a:t>
                      </a:r>
                      <a:r>
                        <a:rPr lang="en-US" baseline="0" dirty="0" smtClean="0">
                          <a:latin typeface="Times New Roman" panose="02020603050405020304" pitchFamily="18" charset="0"/>
                          <a:cs typeface="Times New Roman" panose="02020603050405020304" pitchFamily="18" charset="0"/>
                        </a:rPr>
                        <a:t> and wireless sensor networks. It used flex sensors which are mounted on each joints of all five fingers which sends the data wirelessly using </a:t>
                      </a:r>
                      <a:r>
                        <a:rPr lang="en-US" baseline="0" dirty="0" err="1" smtClean="0">
                          <a:latin typeface="Times New Roman" panose="02020603050405020304" pitchFamily="18" charset="0"/>
                          <a:cs typeface="Times New Roman" panose="02020603050405020304" pitchFamily="18" charset="0"/>
                        </a:rPr>
                        <a:t>zigbee</a:t>
                      </a:r>
                      <a:r>
                        <a:rPr lang="en-US" baseline="0" dirty="0" smtClean="0">
                          <a:latin typeface="Times New Roman" panose="02020603050405020304" pitchFamily="18" charset="0"/>
                          <a:cs typeface="Times New Roman" panose="02020603050405020304" pitchFamily="18" charset="0"/>
                        </a:rPr>
                        <a:t> protocol for robot motion.</a:t>
                      </a:r>
                      <a:endParaRPr lang="en-US" dirty="0">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3540171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7301670"/>
              </p:ext>
            </p:extLst>
          </p:nvPr>
        </p:nvGraphicFramePr>
        <p:xfrm>
          <a:off x="214949" y="435171"/>
          <a:ext cx="11815445" cy="6197600"/>
        </p:xfrm>
        <a:graphic>
          <a:graphicData uri="http://schemas.openxmlformats.org/drawingml/2006/table">
            <a:tbl>
              <a:tblPr firstRow="1" bandRow="1">
                <a:tableStyleId>{5C22544A-7EE6-4342-B048-85BDC9FD1C3A}</a:tableStyleId>
              </a:tblPr>
              <a:tblGrid>
                <a:gridCol w="1149827"/>
                <a:gridCol w="2033517"/>
                <a:gridCol w="2088107"/>
                <a:gridCol w="2402006"/>
                <a:gridCol w="4141988"/>
              </a:tblGrid>
              <a:tr h="1906905">
                <a:tc>
                  <a:txBody>
                    <a:bodyPr/>
                    <a:lstStyle/>
                    <a:p>
                      <a:r>
                        <a:rPr lang="en-US" b="0" dirty="0" smtClean="0">
                          <a:solidFill>
                            <a:schemeClr val="tx1"/>
                          </a:solidFill>
                          <a:latin typeface="Times New Roman" panose="02020603050405020304" pitchFamily="18" charset="0"/>
                          <a:cs typeface="Times New Roman" panose="02020603050405020304" pitchFamily="18" charset="0"/>
                        </a:rPr>
                        <a:t>Paper-3</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“MATLAB</a:t>
                      </a:r>
                      <a:r>
                        <a:rPr lang="en-US" sz="1800" b="0" baseline="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based Gesture Controlled Robot</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b="0" dirty="0">
                        <a:solidFill>
                          <a:schemeClr val="tx1"/>
                        </a:solidFill>
                      </a:endParaRPr>
                    </a:p>
                  </a:txBody>
                  <a:tcPr>
                    <a:solidFill>
                      <a:schemeClr val="bg2"/>
                    </a:solidFill>
                  </a:tcPr>
                </a:tc>
                <a:tc>
                  <a:txBody>
                    <a:bodyPr/>
                    <a:lstStyle/>
                    <a:p>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Mukti</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Yadav, </a:t>
                      </a:r>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Mrinal</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Yadav, Hemant </a:t>
                      </a:r>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Sapra</a:t>
                      </a:r>
                      <a:endParaRPr lang="en-US" b="0" dirty="0">
                        <a:solidFill>
                          <a:schemeClr val="tx1"/>
                        </a:solidFill>
                      </a:endParaRPr>
                    </a:p>
                  </a:txBody>
                  <a:tcPr>
                    <a:solidFill>
                      <a:schemeClr val="bg2"/>
                    </a:solidFill>
                  </a:tcPr>
                </a:tc>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Volume 3,</a:t>
                      </a:r>
                    </a:p>
                    <a:p>
                      <a:pPr algn="ctr"/>
                      <a:r>
                        <a:rPr lang="en-US" b="0" dirty="0" smtClean="0">
                          <a:solidFill>
                            <a:schemeClr val="tx1"/>
                          </a:solidFill>
                          <a:latin typeface="Times New Roman" panose="02020603050405020304" pitchFamily="18" charset="0"/>
                          <a:cs typeface="Times New Roman" panose="02020603050405020304" pitchFamily="18" charset="0"/>
                        </a:rPr>
                        <a:t>January-March 2016</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Times New Roman" panose="02020603050405020304" pitchFamily="18" charset="0"/>
                          <a:cs typeface="Times New Roman" panose="02020603050405020304" pitchFamily="18" charset="0"/>
                        </a:rPr>
                        <a:t>This paper had proposed</a:t>
                      </a:r>
                      <a:r>
                        <a:rPr lang="en-US" b="0" baseline="0" dirty="0" smtClean="0">
                          <a:solidFill>
                            <a:schemeClr val="tx1"/>
                          </a:solidFill>
                          <a:latin typeface="Times New Roman" panose="02020603050405020304" pitchFamily="18" charset="0"/>
                          <a:cs typeface="Times New Roman" panose="02020603050405020304" pitchFamily="18" charset="0"/>
                        </a:rPr>
                        <a:t> automatic gesture control using MATLAB which uses Bluetooth Module as a wireless medium through which PC and Robot are connected. Here two types of interfaces are created i.e. human PC interface and PC robot interface.</a:t>
                      </a:r>
                      <a:endParaRPr lang="en-US" b="0" dirty="0" smtClean="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r>
                        <a:rPr lang="en-US" sz="1800" b="0" dirty="0" smtClean="0">
                          <a:solidFill>
                            <a:sysClr val="windowText" lastClr="000000"/>
                          </a:solidFill>
                          <a:latin typeface="Times New Roman" panose="02020603050405020304" pitchFamily="18" charset="0"/>
                          <a:cs typeface="Times New Roman" panose="02020603050405020304" pitchFamily="18" charset="0"/>
                        </a:rPr>
                        <a:t>Paper -4</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a:solidFill>
                            <a:sysClr val="windowText" lastClr="000000"/>
                          </a:solidFill>
                          <a:latin typeface="Times New Roman" panose="02020603050405020304" pitchFamily="18" charset="0"/>
                          <a:cs typeface="Times New Roman" panose="02020603050405020304" pitchFamily="18" charset="0"/>
                          <a:sym typeface="+mn-ea"/>
                        </a:rPr>
                        <a:t> </a:t>
                      </a:r>
                      <a:r>
                        <a:rPr lang="en-IN" sz="1800" b="0" dirty="0" smtClean="0">
                          <a:solidFill>
                            <a:sysClr val="windowText" lastClr="000000"/>
                          </a:solidFill>
                          <a:latin typeface="Times New Roman" panose="02020603050405020304" pitchFamily="18" charset="0"/>
                          <a:cs typeface="Times New Roman" panose="02020603050405020304" pitchFamily="18" charset="0"/>
                          <a:sym typeface="+mn-ea"/>
                        </a:rPr>
                        <a:t>“DRAG AND DROP: Data Transfer between Two Digital Devices”</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err="1" smtClean="0">
                          <a:solidFill>
                            <a:sysClr val="windowText" lastClr="000000"/>
                          </a:solidFill>
                          <a:latin typeface="Times New Roman" panose="02020603050405020304" pitchFamily="18" charset="0"/>
                          <a:cs typeface="Times New Roman" panose="02020603050405020304" pitchFamily="18" charset="0"/>
                          <a:sym typeface="+mn-ea"/>
                        </a:rPr>
                        <a:t>Sachi</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Rana, Mr, Mohammed </a:t>
                      </a:r>
                      <a:r>
                        <a:rPr lang="en-IN" sz="1800" b="0" baseline="0" dirty="0" err="1" smtClean="0">
                          <a:solidFill>
                            <a:sysClr val="windowText" lastClr="000000"/>
                          </a:solidFill>
                          <a:latin typeface="Times New Roman" panose="02020603050405020304" pitchFamily="18" charset="0"/>
                          <a:cs typeface="Times New Roman" panose="02020603050405020304" pitchFamily="18" charset="0"/>
                          <a:sym typeface="+mn-ea"/>
                        </a:rPr>
                        <a:t>sayeemuddin</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Shaikh, </a:t>
                      </a:r>
                      <a:r>
                        <a:rPr lang="en-IN" sz="1800" b="0" baseline="0" dirty="0" err="1" smtClean="0">
                          <a:solidFill>
                            <a:sysClr val="windowText" lastClr="000000"/>
                          </a:solidFill>
                          <a:latin typeface="Times New Roman" panose="02020603050405020304" pitchFamily="18" charset="0"/>
                          <a:cs typeface="Times New Roman" panose="02020603050405020304" pitchFamily="18" charset="0"/>
                          <a:sym typeface="+mn-ea"/>
                        </a:rPr>
                        <a:t>Prof.</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Sanjay D Joshi.</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b="0" dirty="0" smtClean="0">
                          <a:solidFill>
                            <a:sysClr val="windowText" lastClr="000000"/>
                          </a:solidFill>
                          <a:latin typeface="Times New Roman" panose="02020603050405020304" pitchFamily="18" charset="0"/>
                          <a:cs typeface="Times New Roman" panose="02020603050405020304" pitchFamily="18" charset="0"/>
                        </a:rPr>
                        <a:t>Volume 2,</a:t>
                      </a:r>
                    </a:p>
                    <a:p>
                      <a:pPr algn="ctr"/>
                      <a:r>
                        <a:rPr lang="en-US" sz="1800" b="0" dirty="0" smtClean="0">
                          <a:solidFill>
                            <a:sysClr val="windowText" lastClr="000000"/>
                          </a:solidFill>
                          <a:latin typeface="Times New Roman" panose="02020603050405020304" pitchFamily="18" charset="0"/>
                          <a:cs typeface="Times New Roman" panose="02020603050405020304" pitchFamily="18" charset="0"/>
                        </a:rPr>
                        <a:t>2</a:t>
                      </a:r>
                      <a:r>
                        <a:rPr lang="en-US" sz="1800" b="0" baseline="30000" dirty="0" smtClean="0">
                          <a:solidFill>
                            <a:sysClr val="windowText" lastClr="000000"/>
                          </a:solidFill>
                          <a:latin typeface="Times New Roman" panose="02020603050405020304" pitchFamily="18" charset="0"/>
                          <a:cs typeface="Times New Roman" panose="02020603050405020304" pitchFamily="18" charset="0"/>
                        </a:rPr>
                        <a:t>nd</a:t>
                      </a:r>
                      <a:r>
                        <a:rPr lang="en-US" sz="1800" b="0" dirty="0" smtClean="0">
                          <a:solidFill>
                            <a:sysClr val="windowText" lastClr="000000"/>
                          </a:solidFill>
                          <a:latin typeface="Times New Roman" panose="02020603050405020304" pitchFamily="18" charset="0"/>
                          <a:cs typeface="Times New Roman" panose="02020603050405020304" pitchFamily="18" charset="0"/>
                        </a:rPr>
                        <a:t> February 2015</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ysClr val="windowText" lastClr="000000"/>
                          </a:solidFill>
                          <a:latin typeface="Times New Roman" panose="02020603050405020304" pitchFamily="18" charset="0"/>
                          <a:cs typeface="Times New Roman" panose="02020603050405020304" pitchFamily="18" charset="0"/>
                        </a:rPr>
                        <a:t>The paper explores various approaches of transmitting data between different digital devices through which</a:t>
                      </a:r>
                      <a:r>
                        <a:rPr lang="en-US" sz="1800" b="0" baseline="0" dirty="0" smtClean="0">
                          <a:solidFill>
                            <a:sysClr val="windowText" lastClr="000000"/>
                          </a:solidFill>
                          <a:latin typeface="Times New Roman" panose="02020603050405020304" pitchFamily="18" charset="0"/>
                          <a:cs typeface="Times New Roman" panose="02020603050405020304" pitchFamily="18" charset="0"/>
                        </a:rPr>
                        <a:t> we can connect real physical world to digital world.</a:t>
                      </a:r>
                      <a:endParaRPr lang="en-US" sz="1800" b="0" dirty="0" smtClean="0">
                        <a:solidFill>
                          <a:sysClr val="windowText" lastClr="000000"/>
                        </a:solidFill>
                        <a:latin typeface="Times New Roman" panose="02020603050405020304" pitchFamily="18" charset="0"/>
                        <a:cs typeface="Times New Roman" panose="02020603050405020304" pitchFamily="18" charset="0"/>
                      </a:endParaRPr>
                    </a:p>
                    <a:p>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r>
                        <a:rPr lang="en-US" sz="1800" dirty="0" smtClean="0">
                          <a:latin typeface="Times New Roman" panose="02020603050405020304" pitchFamily="18" charset="0"/>
                          <a:cs typeface="Times New Roman" panose="02020603050405020304" pitchFamily="18" charset="0"/>
                        </a:rPr>
                        <a:t>Paper -5</a:t>
                      </a:r>
                    </a:p>
                  </a:txBody>
                  <a:tcPr>
                    <a:solidFill>
                      <a:schemeClr val="bg2"/>
                    </a:solidFill>
                  </a:tcPr>
                </a:tc>
                <a:tc>
                  <a:txBody>
                    <a:bodyPr/>
                    <a:lstStyle/>
                    <a:p>
                      <a:r>
                        <a:rPr lang="en-IN" sz="1800" dirty="0">
                          <a:latin typeface="Times New Roman" panose="02020603050405020304" pitchFamily="18" charset="0"/>
                          <a:cs typeface="Times New Roman" panose="02020603050405020304" pitchFamily="18" charset="0"/>
                          <a:sym typeface="+mn-ea"/>
                        </a:rPr>
                        <a:t> </a:t>
                      </a:r>
                      <a:r>
                        <a:rPr lang="en-IN" sz="1800" dirty="0" smtClean="0">
                          <a:latin typeface="Times New Roman" panose="02020603050405020304" pitchFamily="18" charset="0"/>
                          <a:cs typeface="Times New Roman" panose="02020603050405020304" pitchFamily="18" charset="0"/>
                          <a:sym typeface="+mn-ea"/>
                        </a:rPr>
                        <a:t>“A Step</a:t>
                      </a:r>
                      <a:r>
                        <a:rPr lang="en-IN" sz="1800" baseline="0" dirty="0" smtClean="0">
                          <a:latin typeface="Times New Roman" panose="02020603050405020304" pitchFamily="18" charset="0"/>
                          <a:cs typeface="Times New Roman" panose="02020603050405020304" pitchFamily="18" charset="0"/>
                          <a:sym typeface="+mn-ea"/>
                        </a:rPr>
                        <a:t> Towards Smart City Using Sixth Sense Technology</a:t>
                      </a:r>
                      <a:r>
                        <a:rPr lang="en-IN" sz="1800" dirty="0" smtClean="0">
                          <a:latin typeface="Times New Roman" panose="02020603050405020304" pitchFamily="18" charset="0"/>
                          <a:cs typeface="Times New Roman" panose="02020603050405020304" pitchFamily="18" charset="0"/>
                          <a:sym typeface="+mn-ea"/>
                        </a:rPr>
                        <a:t>”</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dirty="0" err="1" smtClean="0">
                          <a:latin typeface="Times New Roman" panose="02020603050405020304" pitchFamily="18" charset="0"/>
                          <a:cs typeface="Times New Roman" panose="02020603050405020304" pitchFamily="18" charset="0"/>
                          <a:sym typeface="+mn-ea"/>
                        </a:rPr>
                        <a:t>Dr.</a:t>
                      </a:r>
                      <a:r>
                        <a:rPr lang="en-IN" sz="1800" baseline="0" dirty="0" smtClean="0">
                          <a:latin typeface="Times New Roman" panose="02020603050405020304" pitchFamily="18" charset="0"/>
                          <a:cs typeface="Times New Roman" panose="02020603050405020304" pitchFamily="18" charset="0"/>
                          <a:sym typeface="+mn-ea"/>
                        </a:rPr>
                        <a:t> A. </a:t>
                      </a:r>
                      <a:r>
                        <a:rPr lang="en-IN" sz="1800" baseline="0" dirty="0" err="1" smtClean="0">
                          <a:latin typeface="Times New Roman" panose="02020603050405020304" pitchFamily="18" charset="0"/>
                          <a:cs typeface="Times New Roman" panose="02020603050405020304" pitchFamily="18" charset="0"/>
                          <a:sym typeface="+mn-ea"/>
                        </a:rPr>
                        <a:t>Sumithra</a:t>
                      </a:r>
                      <a:r>
                        <a:rPr lang="en-IN" sz="1800" baseline="0" dirty="0" smtClean="0">
                          <a:latin typeface="Times New Roman" panose="02020603050405020304" pitchFamily="18" charset="0"/>
                          <a:cs typeface="Times New Roman" panose="02020603050405020304" pitchFamily="18" charset="0"/>
                          <a:sym typeface="+mn-ea"/>
                        </a:rPr>
                        <a:t>, K. </a:t>
                      </a:r>
                      <a:r>
                        <a:rPr lang="en-IN" sz="1800" baseline="0" dirty="0" err="1" smtClean="0">
                          <a:latin typeface="Times New Roman" panose="02020603050405020304" pitchFamily="18" charset="0"/>
                          <a:cs typeface="Times New Roman" panose="02020603050405020304" pitchFamily="18" charset="0"/>
                          <a:sym typeface="+mn-ea"/>
                        </a:rPr>
                        <a:t>Karthika</a:t>
                      </a:r>
                      <a:r>
                        <a:rPr lang="en-IN" sz="1800" baseline="0" dirty="0" smtClean="0">
                          <a:latin typeface="Times New Roman" panose="02020603050405020304" pitchFamily="18" charset="0"/>
                          <a:cs typeface="Times New Roman" panose="02020603050405020304" pitchFamily="18" charset="0"/>
                          <a:sym typeface="+mn-ea"/>
                        </a:rPr>
                        <a:t>, J. Jane Ida</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dirty="0" smtClean="0">
                          <a:latin typeface="Times New Roman" panose="02020603050405020304" pitchFamily="18" charset="0"/>
                          <a:cs typeface="Times New Roman" panose="02020603050405020304" pitchFamily="18" charset="0"/>
                        </a:rPr>
                        <a:t>Volume 3,</a:t>
                      </a:r>
                    </a:p>
                    <a:p>
                      <a:pPr algn="ctr"/>
                      <a:r>
                        <a:rPr lang="en-US" sz="1800" dirty="0" smtClean="0">
                          <a:latin typeface="Times New Roman" panose="02020603050405020304" pitchFamily="18" charset="0"/>
                          <a:cs typeface="Times New Roman" panose="02020603050405020304" pitchFamily="18" charset="0"/>
                        </a:rPr>
                        <a:t>9</a:t>
                      </a:r>
                      <a:r>
                        <a:rPr lang="en-US" sz="1800" baseline="30000" dirty="0"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September 2015</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The paper uses the evolution of</a:t>
                      </a:r>
                      <a:r>
                        <a:rPr lang="en-US" sz="1800" baseline="0" dirty="0" smtClean="0">
                          <a:latin typeface="Times New Roman" panose="02020603050405020304" pitchFamily="18" charset="0"/>
                          <a:cs typeface="Times New Roman" panose="02020603050405020304" pitchFamily="18" charset="0"/>
                        </a:rPr>
                        <a:t> sixth sense technology which later on developed into an augmented reality. This paper primarily focuses on the existing system and the proposed system. The paper also proposes the idea of future work development i.e. the concept of intelligent traffic system.</a:t>
                      </a:r>
                      <a:endParaRPr lang="en-US" sz="1800" dirty="0" smtClean="0">
                        <a:latin typeface="Times New Roman" panose="02020603050405020304" pitchFamily="18" charset="0"/>
                        <a:cs typeface="Times New Roman" panose="02020603050405020304" pitchFamily="18" charset="0"/>
                      </a:endParaRPr>
                    </a:p>
                    <a:p>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2708348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11" y="114474"/>
            <a:ext cx="9587126" cy="716924"/>
          </a:xfrm>
        </p:spPr>
        <p:txBody>
          <a:bodyPr>
            <a:no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SYSTEM DESIGN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65" name="Rectangle 64"/>
          <p:cNvSpPr/>
          <p:nvPr/>
        </p:nvSpPr>
        <p:spPr>
          <a:xfrm>
            <a:off x="2101756" y="1029558"/>
            <a:ext cx="1774208" cy="351360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p:cNvSpPr/>
          <p:nvPr/>
        </p:nvSpPr>
        <p:spPr>
          <a:xfrm>
            <a:off x="6005015" y="1042939"/>
            <a:ext cx="1815151" cy="3569644"/>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Text Box 20"/>
          <p:cNvSpPr txBox="1"/>
          <p:nvPr/>
        </p:nvSpPr>
        <p:spPr>
          <a:xfrm>
            <a:off x="2253920" y="1193724"/>
            <a:ext cx="1469880" cy="574329"/>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400" dirty="0">
                <a:ln w="9525" cap="flat" cmpd="sng" algn="ctr">
                  <a:solidFill>
                    <a:srgbClr val="000000"/>
                  </a:solidFill>
                  <a:prstDash val="solid"/>
                  <a:round/>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TRANSMITTER SIDE</a:t>
            </a:r>
            <a:endParaRPr lang="en-US" sz="1400" dirty="0">
              <a:effectLst/>
              <a:ea typeface="Calibri" panose="020F0502020204030204" pitchFamily="34" charset="0"/>
              <a:cs typeface="Times New Roman" panose="02020603050405020304" pitchFamily="18" charset="0"/>
            </a:endParaRPr>
          </a:p>
        </p:txBody>
      </p:sp>
      <p:sp>
        <p:nvSpPr>
          <p:cNvPr id="68" name="Text Box 21"/>
          <p:cNvSpPr txBox="1"/>
          <p:nvPr/>
        </p:nvSpPr>
        <p:spPr>
          <a:xfrm>
            <a:off x="6201512" y="1230616"/>
            <a:ext cx="1381125" cy="500547"/>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4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RECEIVER SIDE</a:t>
            </a:r>
            <a:endParaRPr lang="en-US" sz="1400" b="1" dirty="0">
              <a:effectLst/>
              <a:ea typeface="Calibri" panose="020F0502020204030204" pitchFamily="34" charset="0"/>
              <a:cs typeface="Times New Roman" panose="02020603050405020304" pitchFamily="18" charset="0"/>
            </a:endParaRPr>
          </a:p>
        </p:txBody>
      </p:sp>
      <p:sp>
        <p:nvSpPr>
          <p:cNvPr id="69" name="Down Arrow 68"/>
          <p:cNvSpPr/>
          <p:nvPr/>
        </p:nvSpPr>
        <p:spPr>
          <a:xfrm>
            <a:off x="2815375" y="2857569"/>
            <a:ext cx="361950" cy="8120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Rounded Rectangle 69"/>
          <p:cNvSpPr/>
          <p:nvPr/>
        </p:nvSpPr>
        <p:spPr>
          <a:xfrm>
            <a:off x="2310550" y="2078692"/>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1500" dirty="0">
              <a:effectLst/>
              <a:ea typeface="Calibri" panose="020F0502020204030204" pitchFamily="34" charset="0"/>
              <a:cs typeface="Times New Roman" panose="02020603050405020304" pitchFamily="18" charset="0"/>
            </a:endParaRPr>
          </a:p>
        </p:txBody>
      </p:sp>
      <p:sp>
        <p:nvSpPr>
          <p:cNvPr id="71" name="Rounded Rectangle 70"/>
          <p:cNvSpPr/>
          <p:nvPr/>
        </p:nvSpPr>
        <p:spPr>
          <a:xfrm>
            <a:off x="2310550" y="3822694"/>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LAPTOP</a:t>
            </a:r>
            <a:endParaRPr lang="en-US" sz="1500" dirty="0">
              <a:effectLst/>
              <a:ea typeface="Calibri" panose="020F0502020204030204" pitchFamily="34" charset="0"/>
              <a:cs typeface="Times New Roman" panose="02020603050405020304" pitchFamily="18" charset="0"/>
            </a:endParaRPr>
          </a:p>
        </p:txBody>
      </p:sp>
      <p:sp>
        <p:nvSpPr>
          <p:cNvPr id="72" name="Rounded Rectangle 71"/>
          <p:cNvSpPr/>
          <p:nvPr/>
        </p:nvSpPr>
        <p:spPr>
          <a:xfrm>
            <a:off x="6211037" y="1873356"/>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ROBOT MOTION</a:t>
            </a:r>
            <a:endParaRPr lang="en-US" sz="1500" dirty="0">
              <a:effectLst/>
              <a:ea typeface="Calibri" panose="020F0502020204030204" pitchFamily="34" charset="0"/>
              <a:cs typeface="Times New Roman" panose="02020603050405020304" pitchFamily="18" charset="0"/>
            </a:endParaRPr>
          </a:p>
        </p:txBody>
      </p:sp>
      <p:sp>
        <p:nvSpPr>
          <p:cNvPr id="73" name="Rounded Rectangle 72"/>
          <p:cNvSpPr/>
          <p:nvPr/>
        </p:nvSpPr>
        <p:spPr>
          <a:xfrm>
            <a:off x="6077687" y="3574280"/>
            <a:ext cx="1633297" cy="735638"/>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MICRO CONTROLLER</a:t>
            </a:r>
            <a:endParaRPr lang="en-US" sz="1500" dirty="0">
              <a:effectLst/>
              <a:ea typeface="Calibri" panose="020F0502020204030204" pitchFamily="34" charset="0"/>
              <a:cs typeface="Times New Roman" panose="02020603050405020304" pitchFamily="18" charset="0"/>
            </a:endParaRPr>
          </a:p>
        </p:txBody>
      </p:sp>
      <p:sp>
        <p:nvSpPr>
          <p:cNvPr id="74" name="Up Arrow 73"/>
          <p:cNvSpPr/>
          <p:nvPr/>
        </p:nvSpPr>
        <p:spPr>
          <a:xfrm>
            <a:off x="6701575" y="2585473"/>
            <a:ext cx="361950" cy="812051"/>
          </a:xfrm>
          <a:prstGeom prst="up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p:cNvSpPr/>
          <p:nvPr/>
        </p:nvSpPr>
        <p:spPr>
          <a:xfrm>
            <a:off x="3344012" y="4869369"/>
            <a:ext cx="3209925" cy="175098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6" name="Straight Arrow Connector 75"/>
          <p:cNvCxnSpPr/>
          <p:nvPr/>
        </p:nvCxnSpPr>
        <p:spPr>
          <a:xfrm>
            <a:off x="2624973" y="4610183"/>
            <a:ext cx="63817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V="1">
            <a:off x="6615850" y="4707042"/>
            <a:ext cx="600075" cy="657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3463074" y="4989017"/>
            <a:ext cx="2971800" cy="245307"/>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2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WIRELESS COMMUNICATION</a:t>
            </a:r>
            <a:endParaRPr lang="en-US" sz="1100" dirty="0">
              <a:effectLst/>
              <a:ea typeface="Calibri" panose="020F0502020204030204" pitchFamily="34" charset="0"/>
              <a:cs typeface="Times New Roman" panose="02020603050405020304" pitchFamily="18" charset="0"/>
            </a:endParaRPr>
          </a:p>
        </p:txBody>
      </p:sp>
      <p:sp>
        <p:nvSpPr>
          <p:cNvPr id="79" name="Rounded Rectangle 78"/>
          <p:cNvSpPr/>
          <p:nvPr/>
        </p:nvSpPr>
        <p:spPr>
          <a:xfrm>
            <a:off x="3463074" y="5385972"/>
            <a:ext cx="1162050" cy="10827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Zigbee</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TX</a:t>
            </a:r>
            <a:endParaRPr lang="en-US" sz="1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Electrical to EM energy conversion</a:t>
            </a:r>
            <a:endParaRPr lang="en-US" sz="1400" dirty="0">
              <a:effectLst/>
              <a:ea typeface="Calibri" panose="020F0502020204030204" pitchFamily="34" charset="0"/>
              <a:cs typeface="Times New Roman" panose="02020603050405020304" pitchFamily="18" charset="0"/>
            </a:endParaRPr>
          </a:p>
        </p:txBody>
      </p:sp>
      <p:sp>
        <p:nvSpPr>
          <p:cNvPr id="80" name="Rounded Rectangle 79"/>
          <p:cNvSpPr/>
          <p:nvPr/>
        </p:nvSpPr>
        <p:spPr>
          <a:xfrm>
            <a:off x="5272824" y="5315837"/>
            <a:ext cx="1162050" cy="1234383"/>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Zigbee</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RX</a:t>
            </a:r>
            <a:endParaRPr lang="en-US" sz="1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EM to Electrical energy conversion</a:t>
            </a:r>
            <a:endParaRPr lang="en-US" sz="1400" dirty="0">
              <a:effectLst/>
              <a:ea typeface="Calibri" panose="020F0502020204030204" pitchFamily="34" charset="0"/>
              <a:cs typeface="Times New Roman" panose="02020603050405020304" pitchFamily="18" charset="0"/>
            </a:endParaRPr>
          </a:p>
        </p:txBody>
      </p:sp>
      <p:sp>
        <p:nvSpPr>
          <p:cNvPr id="63" name="Rectangle 97"/>
          <p:cNvSpPr>
            <a:spLocks noChangeArrowheads="1"/>
          </p:cNvSpPr>
          <p:nvPr/>
        </p:nvSpPr>
        <p:spPr bwMode="auto">
          <a:xfrm>
            <a:off x="1081825" y="-1688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107"/>
          <p:cNvSpPr>
            <a:spLocks noChangeArrowheads="1"/>
          </p:cNvSpPr>
          <p:nvPr/>
        </p:nvSpPr>
        <p:spPr bwMode="auto">
          <a:xfrm>
            <a:off x="1081825" y="-1231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07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25472</TotalTime>
  <Words>1921</Words>
  <Application>Microsoft Office PowerPoint</Application>
  <PresentationFormat>Widescreen</PresentationFormat>
  <Paragraphs>243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Times New Roman</vt:lpstr>
      <vt:lpstr>Trebuchet MS</vt:lpstr>
      <vt:lpstr>Wingdings</vt:lpstr>
      <vt:lpstr>Wingdings 3</vt:lpstr>
      <vt:lpstr>Facet</vt:lpstr>
      <vt:lpstr>SRI SIDDHARTHA INSTITUTE OF TECHNOLOGY</vt:lpstr>
      <vt:lpstr>CONTENTS</vt:lpstr>
      <vt:lpstr>INTRODUCTION</vt:lpstr>
      <vt:lpstr>PowerPoint Presentation</vt:lpstr>
      <vt:lpstr>PowerPoint Presentation</vt:lpstr>
      <vt:lpstr>PowerPoint Presentation</vt:lpstr>
      <vt:lpstr>LITERATURE SURVEY</vt:lpstr>
      <vt:lpstr>PowerPoint Presentation</vt:lpstr>
      <vt:lpstr>SYSTEM DESIGN</vt:lpstr>
      <vt:lpstr>PowerPoint Presentation</vt:lpstr>
      <vt:lpstr>PIC18F45K22 Development Board</vt:lpstr>
      <vt:lpstr>Zigbee Module</vt:lpstr>
      <vt:lpstr>Motor Driver L293D </vt:lpstr>
      <vt:lpstr>  Camera</vt:lpstr>
      <vt:lpstr>Laptop or Personal Computer</vt:lpstr>
      <vt:lpstr>mikroC PRO</vt:lpstr>
      <vt:lpstr>SYSTEM DESIGN IMPELMENTATION </vt:lpstr>
      <vt:lpstr>Steps in System Implementation</vt:lpstr>
      <vt:lpstr>Control flow block diagram</vt:lpstr>
      <vt:lpstr>Object Extraction Results</vt:lpstr>
      <vt:lpstr>Snapshot</vt:lpstr>
      <vt:lpstr>Algorithm to get the Results </vt:lpstr>
      <vt:lpstr>Command Detection</vt:lpstr>
      <vt:lpstr>PowerPoint Presentation</vt:lpstr>
      <vt:lpstr>PowerPoint Presentation</vt:lpstr>
      <vt:lpstr>APPLICATIONS</vt:lpstr>
      <vt:lpstr>Improvise the Life of Disabled people. </vt:lpstr>
      <vt:lpstr>PowerPoint Presentation</vt:lpstr>
      <vt:lpstr>Can replace one of the features of advanced Display key invented by BMW.</vt:lpstr>
      <vt:lpstr>PowerPoint Presentation</vt:lpstr>
      <vt:lpstr>PowerPoint Presentation</vt:lpstr>
      <vt:lpstr>THANK YOU ANY QUESTIONS?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Kumar</dc:creator>
  <cp:lastModifiedBy>Nitish Kumar</cp:lastModifiedBy>
  <cp:revision>123</cp:revision>
  <dcterms:created xsi:type="dcterms:W3CDTF">2018-11-14T13:37:35Z</dcterms:created>
  <dcterms:modified xsi:type="dcterms:W3CDTF">2019-04-23T01:37:21Z</dcterms:modified>
</cp:coreProperties>
</file>