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7" r:id="rId6"/>
    <p:sldId id="260" r:id="rId7"/>
    <p:sldId id="269" r:id="rId8"/>
    <p:sldId id="270" r:id="rId9"/>
    <p:sldId id="264" r:id="rId10"/>
    <p:sldId id="274" r:id="rId11"/>
    <p:sldId id="271" r:id="rId12"/>
    <p:sldId id="266" r:id="rId13"/>
    <p:sldId id="265" r:id="rId14"/>
    <p:sldId id="263"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C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Bagewadi" userId="5f9564ed96ba83fb" providerId="LiveId" clId="{5C19799C-0956-41F0-82E7-2DAC70332228}"/>
    <pc:docChg chg="undo custSel addSld modSld sldOrd">
      <pc:chgData name="Sanjana Bagewadi" userId="5f9564ed96ba83fb" providerId="LiveId" clId="{5C19799C-0956-41F0-82E7-2DAC70332228}" dt="2022-10-09T17:29:44.626" v="1172" actId="20577"/>
      <pc:docMkLst>
        <pc:docMk/>
      </pc:docMkLst>
      <pc:sldChg chg="modSp mod">
        <pc:chgData name="Sanjana Bagewadi" userId="5f9564ed96ba83fb" providerId="LiveId" clId="{5C19799C-0956-41F0-82E7-2DAC70332228}" dt="2022-10-09T16:41:49.061" v="2" actId="1076"/>
        <pc:sldMkLst>
          <pc:docMk/>
          <pc:sldMk cId="85047308" sldId="256"/>
        </pc:sldMkLst>
        <pc:spChg chg="mod">
          <ac:chgData name="Sanjana Bagewadi" userId="5f9564ed96ba83fb" providerId="LiveId" clId="{5C19799C-0956-41F0-82E7-2DAC70332228}" dt="2022-10-09T16:41:49.061" v="2" actId="1076"/>
          <ac:spMkLst>
            <pc:docMk/>
            <pc:sldMk cId="85047308" sldId="256"/>
            <ac:spMk id="2" creationId="{F4373433-C9F5-D668-2C71-EC1074F663F6}"/>
          </ac:spMkLst>
        </pc:spChg>
        <pc:graphicFrameChg chg="modGraphic">
          <ac:chgData name="Sanjana Bagewadi" userId="5f9564ed96ba83fb" providerId="LiveId" clId="{5C19799C-0956-41F0-82E7-2DAC70332228}" dt="2022-10-09T16:41:43.594" v="1" actId="20577"/>
          <ac:graphicFrameMkLst>
            <pc:docMk/>
            <pc:sldMk cId="85047308" sldId="256"/>
            <ac:graphicFrameMk id="10" creationId="{43934B87-DFF6-9A93-C364-79B67FF4C8F5}"/>
          </ac:graphicFrameMkLst>
        </pc:graphicFrameChg>
      </pc:sldChg>
      <pc:sldChg chg="modSp mod">
        <pc:chgData name="Sanjana Bagewadi" userId="5f9564ed96ba83fb" providerId="LiveId" clId="{5C19799C-0956-41F0-82E7-2DAC70332228}" dt="2022-10-09T16:44:05.602" v="16" actId="20577"/>
        <pc:sldMkLst>
          <pc:docMk/>
          <pc:sldMk cId="3016265962" sldId="261"/>
        </pc:sldMkLst>
        <pc:graphicFrameChg chg="modGraphic">
          <ac:chgData name="Sanjana Bagewadi" userId="5f9564ed96ba83fb" providerId="LiveId" clId="{5C19799C-0956-41F0-82E7-2DAC70332228}" dt="2022-10-09T16:44:05.602" v="16" actId="20577"/>
          <ac:graphicFrameMkLst>
            <pc:docMk/>
            <pc:sldMk cId="3016265962" sldId="261"/>
            <ac:graphicFrameMk id="5" creationId="{CCBF0059-A43B-177A-DF15-BC5F2CE2540E}"/>
          </ac:graphicFrameMkLst>
        </pc:graphicFrameChg>
      </pc:sldChg>
      <pc:sldChg chg="modSp mod">
        <pc:chgData name="Sanjana Bagewadi" userId="5f9564ed96ba83fb" providerId="LiveId" clId="{5C19799C-0956-41F0-82E7-2DAC70332228}" dt="2022-10-09T16:43:21.194" v="11" actId="14734"/>
        <pc:sldMkLst>
          <pc:docMk/>
          <pc:sldMk cId="878228594" sldId="265"/>
        </pc:sldMkLst>
        <pc:graphicFrameChg chg="modGraphic">
          <ac:chgData name="Sanjana Bagewadi" userId="5f9564ed96ba83fb" providerId="LiveId" clId="{5C19799C-0956-41F0-82E7-2DAC70332228}" dt="2022-10-09T16:43:21.194" v="11" actId="14734"/>
          <ac:graphicFrameMkLst>
            <pc:docMk/>
            <pc:sldMk cId="878228594" sldId="265"/>
            <ac:graphicFrameMk id="5" creationId="{CCBF0059-A43B-177A-DF15-BC5F2CE2540E}"/>
          </ac:graphicFrameMkLst>
        </pc:graphicFrameChg>
      </pc:sldChg>
      <pc:sldChg chg="modSp mod">
        <pc:chgData name="Sanjana Bagewadi" userId="5f9564ed96ba83fb" providerId="LiveId" clId="{5C19799C-0956-41F0-82E7-2DAC70332228}" dt="2022-10-09T17:29:44.626" v="1172" actId="20577"/>
        <pc:sldMkLst>
          <pc:docMk/>
          <pc:sldMk cId="1499499293" sldId="267"/>
        </pc:sldMkLst>
        <pc:spChg chg="mod">
          <ac:chgData name="Sanjana Bagewadi" userId="5f9564ed96ba83fb" providerId="LiveId" clId="{5C19799C-0956-41F0-82E7-2DAC70332228}" dt="2022-10-09T17:29:44.626" v="1172" actId="20577"/>
          <ac:spMkLst>
            <pc:docMk/>
            <pc:sldMk cId="1499499293" sldId="267"/>
            <ac:spMk id="5" creationId="{723031B6-7A79-52E5-F63C-EBD3351A4436}"/>
          </ac:spMkLst>
        </pc:spChg>
      </pc:sldChg>
      <pc:sldChg chg="addSp delSp modSp add mod">
        <pc:chgData name="Sanjana Bagewadi" userId="5f9564ed96ba83fb" providerId="LiveId" clId="{5C19799C-0956-41F0-82E7-2DAC70332228}" dt="2022-10-09T16:58:01.171" v="399" actId="255"/>
        <pc:sldMkLst>
          <pc:docMk/>
          <pc:sldMk cId="3898049070" sldId="270"/>
        </pc:sldMkLst>
        <pc:spChg chg="mod">
          <ac:chgData name="Sanjana Bagewadi" userId="5f9564ed96ba83fb" providerId="LiveId" clId="{5C19799C-0956-41F0-82E7-2DAC70332228}" dt="2022-10-09T16:45:58.995" v="26" actId="14100"/>
          <ac:spMkLst>
            <pc:docMk/>
            <pc:sldMk cId="3898049070" sldId="270"/>
            <ac:spMk id="2" creationId="{F4373433-C9F5-D668-2C71-EC1074F663F6}"/>
          </ac:spMkLst>
        </pc:spChg>
        <pc:spChg chg="del mod">
          <ac:chgData name="Sanjana Bagewadi" userId="5f9564ed96ba83fb" providerId="LiveId" clId="{5C19799C-0956-41F0-82E7-2DAC70332228}" dt="2022-10-09T16:45:22.430" v="20"/>
          <ac:spMkLst>
            <pc:docMk/>
            <pc:sldMk cId="3898049070" sldId="270"/>
            <ac:spMk id="5" creationId="{EAB8CCBB-9B91-B5A0-726B-F5F0B36EBFA8}"/>
          </ac:spMkLst>
        </pc:spChg>
        <pc:spChg chg="add mod">
          <ac:chgData name="Sanjana Bagewadi" userId="5f9564ed96ba83fb" providerId="LiveId" clId="{5C19799C-0956-41F0-82E7-2DAC70332228}" dt="2022-10-09T16:58:01.171" v="399" actId="255"/>
          <ac:spMkLst>
            <pc:docMk/>
            <pc:sldMk cId="3898049070" sldId="270"/>
            <ac:spMk id="6" creationId="{7AC6922F-41E1-EBBB-0CF6-EB774FDEC3BC}"/>
          </ac:spMkLst>
        </pc:spChg>
      </pc:sldChg>
      <pc:sldChg chg="modSp add mod ord">
        <pc:chgData name="Sanjana Bagewadi" userId="5f9564ed96ba83fb" providerId="LiveId" clId="{5C19799C-0956-41F0-82E7-2DAC70332228}" dt="2022-10-09T17:19:31.979" v="1132" actId="20577"/>
        <pc:sldMkLst>
          <pc:docMk/>
          <pc:sldMk cId="3902007540" sldId="271"/>
        </pc:sldMkLst>
        <pc:spChg chg="mod">
          <ac:chgData name="Sanjana Bagewadi" userId="5f9564ed96ba83fb" providerId="LiveId" clId="{5C19799C-0956-41F0-82E7-2DAC70332228}" dt="2022-10-09T17:19:31.979" v="1132" actId="20577"/>
          <ac:spMkLst>
            <pc:docMk/>
            <pc:sldMk cId="3902007540" sldId="271"/>
            <ac:spMk id="6" creationId="{7AC6922F-41E1-EBBB-0CF6-EB774FDEC3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E62E-D447-6237-625C-D5E00929B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7E3396-706F-4232-2D70-C7EE7540D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CB2F8B-0EB0-64CC-3B50-5C792951C68F}"/>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5" name="Footer Placeholder 4">
            <a:extLst>
              <a:ext uri="{FF2B5EF4-FFF2-40B4-BE49-F238E27FC236}">
                <a16:creationId xmlns:a16="http://schemas.microsoft.com/office/drawing/2014/main" id="{D5BE8BB3-A7E3-DD64-7724-20D2F4A56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64962-EA54-46D7-ACBC-285CEE7578DD}"/>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11591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2666-6D85-8A16-6F51-9A114ADFAB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5A2C3-671E-0915-4EB3-D99DA93C1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1747F0-537A-FE7B-176E-AEEF8584EAFD}"/>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5" name="Footer Placeholder 4">
            <a:extLst>
              <a:ext uri="{FF2B5EF4-FFF2-40B4-BE49-F238E27FC236}">
                <a16:creationId xmlns:a16="http://schemas.microsoft.com/office/drawing/2014/main" id="{DC88DE67-B969-17B8-89A4-B5BD27CFC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7C2CF-9EC4-D217-1EFD-5965A74BFE07}"/>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53703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47CFF-7144-E43E-AAC3-900B88ACB3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544561-11C7-C7DB-67A3-B71CA010B4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D3799-8937-09D3-81C6-6A026E93251F}"/>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5" name="Footer Placeholder 4">
            <a:extLst>
              <a:ext uri="{FF2B5EF4-FFF2-40B4-BE49-F238E27FC236}">
                <a16:creationId xmlns:a16="http://schemas.microsoft.com/office/drawing/2014/main" id="{F9487CEB-BA12-35FC-418B-841DEFBCC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AD417-09D9-C44F-1731-8F074CF046A4}"/>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82970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DC8A-56D9-6A77-010F-F3850CC5C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169D5-1F1B-5A30-38D0-8FC681C25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E58EED-3C9A-7F59-C4EB-5B7FEB94FD4A}"/>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5" name="Footer Placeholder 4">
            <a:extLst>
              <a:ext uri="{FF2B5EF4-FFF2-40B4-BE49-F238E27FC236}">
                <a16:creationId xmlns:a16="http://schemas.microsoft.com/office/drawing/2014/main" id="{F1DB9193-4CB8-6727-CD30-7AC3A886FB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3B041-5975-2B6E-8B7B-29BBAA84F6FA}"/>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00320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D6D4-843C-910B-BE18-2A16EEA18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3A6BE9-323A-3724-3552-092910EF39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9C14-5DF3-3B83-0B1C-0DA32241E9E7}"/>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5" name="Footer Placeholder 4">
            <a:extLst>
              <a:ext uri="{FF2B5EF4-FFF2-40B4-BE49-F238E27FC236}">
                <a16:creationId xmlns:a16="http://schemas.microsoft.com/office/drawing/2014/main" id="{E92B6B27-C8B1-77C4-9646-69351509E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500CB-EFEA-575A-AA36-77F9F111F77B}"/>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351891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09BC-D187-E977-82AE-B535A3FBD8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7B20EF-F892-F9FA-52DC-5ACC630B3E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3C5D83-A554-1FFC-8391-EEC8D79D5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E9BE58-BD26-6C35-43CC-EFE4825F8188}"/>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6" name="Footer Placeholder 5">
            <a:extLst>
              <a:ext uri="{FF2B5EF4-FFF2-40B4-BE49-F238E27FC236}">
                <a16:creationId xmlns:a16="http://schemas.microsoft.com/office/drawing/2014/main" id="{62ADE2C6-68CC-AEE7-4F21-11340C70B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F470B1-9144-F752-FC4D-6736F36969CF}"/>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72137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5E7C-4722-D99E-D679-F06FE4D1FA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248CAC-C395-C2F6-2DF5-C888BE51D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5B895-D2AD-FD6C-6664-2E13B930E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DCD4AE-324B-6CB5-7F4E-642257611C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0E1C09-A8F7-D018-E23D-13768C65FB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D3C500-8DB9-D426-0178-7979C3776CA2}"/>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8" name="Footer Placeholder 7">
            <a:extLst>
              <a:ext uri="{FF2B5EF4-FFF2-40B4-BE49-F238E27FC236}">
                <a16:creationId xmlns:a16="http://schemas.microsoft.com/office/drawing/2014/main" id="{25C0AE9B-5AFB-0D4D-7085-3BE3F239E9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14C2FB-1925-DD29-6041-C6EA68CDF3BE}"/>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46658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4A5B-100A-610E-9B6B-7FA0C7E7D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48265F-7752-4506-440C-4E41D5F760F6}"/>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4" name="Footer Placeholder 3">
            <a:extLst>
              <a:ext uri="{FF2B5EF4-FFF2-40B4-BE49-F238E27FC236}">
                <a16:creationId xmlns:a16="http://schemas.microsoft.com/office/drawing/2014/main" id="{CBA1A9E0-8AB1-1065-9DA2-4600306CBE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39F270-929D-4483-40BE-9B3F016F7651}"/>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389773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FBCE9-BC38-3B8D-1A86-0C85CEF5123E}"/>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3" name="Footer Placeholder 2">
            <a:extLst>
              <a:ext uri="{FF2B5EF4-FFF2-40B4-BE49-F238E27FC236}">
                <a16:creationId xmlns:a16="http://schemas.microsoft.com/office/drawing/2014/main" id="{7A33763A-0B36-75F5-FB0C-DA3464BC0C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DBFB2D-6704-2409-63B7-EF9A0A1F6CF0}"/>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95247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F898-2407-F205-1583-ED1473454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654164-0427-C301-AE00-5879D1014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F920CA-A29E-D991-B994-909A17B06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20420-1FB8-FD4D-D503-A06DED12BC3E}"/>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6" name="Footer Placeholder 5">
            <a:extLst>
              <a:ext uri="{FF2B5EF4-FFF2-40B4-BE49-F238E27FC236}">
                <a16:creationId xmlns:a16="http://schemas.microsoft.com/office/drawing/2014/main" id="{9A37F5D3-53F3-A2CA-8DE6-54C827722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4B236-684C-359A-5FB2-7DB78B956B1E}"/>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16261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65F3-660C-20E2-04D5-980DC6152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6F05A2-D3E3-ECE2-25AF-D4A06E476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C7CC45-523A-82C7-4CF5-A6C877B0D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169EF-00C3-719F-616E-085CFBDE7B50}"/>
              </a:ext>
            </a:extLst>
          </p:cNvPr>
          <p:cNvSpPr>
            <a:spLocks noGrp="1"/>
          </p:cNvSpPr>
          <p:nvPr>
            <p:ph type="dt" sz="half" idx="10"/>
          </p:nvPr>
        </p:nvSpPr>
        <p:spPr/>
        <p:txBody>
          <a:bodyPr/>
          <a:lstStyle/>
          <a:p>
            <a:fld id="{8A0E15E2-7230-412D-85A0-C451D575714B}" type="datetimeFigureOut">
              <a:rPr lang="en-IN" smtClean="0"/>
              <a:t>13-10-2022</a:t>
            </a:fld>
            <a:endParaRPr lang="en-IN"/>
          </a:p>
        </p:txBody>
      </p:sp>
      <p:sp>
        <p:nvSpPr>
          <p:cNvPr id="6" name="Footer Placeholder 5">
            <a:extLst>
              <a:ext uri="{FF2B5EF4-FFF2-40B4-BE49-F238E27FC236}">
                <a16:creationId xmlns:a16="http://schemas.microsoft.com/office/drawing/2014/main" id="{38BC8B9B-02A6-CB27-96DD-21A139D47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5942E-4117-6D42-8C79-E482B7AD1740}"/>
              </a:ext>
            </a:extLst>
          </p:cNvPr>
          <p:cNvSpPr>
            <a:spLocks noGrp="1"/>
          </p:cNvSpPr>
          <p:nvPr>
            <p:ph type="sldNum" sz="quarter" idx="12"/>
          </p:nvPr>
        </p:nvSpPr>
        <p:spPr/>
        <p:txBody>
          <a:bodyPr/>
          <a:lstStyle/>
          <a:p>
            <a:fld id="{28690187-F10C-4999-8B25-4CC663C35784}" type="slidenum">
              <a:rPr lang="en-IN" smtClean="0"/>
              <a:t>‹#›</a:t>
            </a:fld>
            <a:endParaRPr lang="en-IN"/>
          </a:p>
        </p:txBody>
      </p:sp>
    </p:spTree>
    <p:extLst>
      <p:ext uri="{BB962C8B-B14F-4D97-AF65-F5344CB8AC3E}">
        <p14:creationId xmlns:p14="http://schemas.microsoft.com/office/powerpoint/2010/main" val="210563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ECEB0-08C9-7BAA-4288-FE83B5A91F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98951A-5614-D83D-EFF2-0C95A59BA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2ACEA-7C4D-C172-BCCE-473FA6504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E15E2-7230-412D-85A0-C451D575714B}" type="datetimeFigureOut">
              <a:rPr lang="en-IN" smtClean="0"/>
              <a:t>13-10-2022</a:t>
            </a:fld>
            <a:endParaRPr lang="en-IN"/>
          </a:p>
        </p:txBody>
      </p:sp>
      <p:sp>
        <p:nvSpPr>
          <p:cNvPr id="5" name="Footer Placeholder 4">
            <a:extLst>
              <a:ext uri="{FF2B5EF4-FFF2-40B4-BE49-F238E27FC236}">
                <a16:creationId xmlns:a16="http://schemas.microsoft.com/office/drawing/2014/main" id="{007D55C6-66E0-C96A-9E51-B38EDCE33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220699-D6E7-3045-B266-FEA8BCB80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90187-F10C-4999-8B25-4CC663C35784}" type="slidenum">
              <a:rPr lang="en-IN" smtClean="0"/>
              <a:t>‹#›</a:t>
            </a:fld>
            <a:endParaRPr lang="en-IN"/>
          </a:p>
        </p:txBody>
      </p:sp>
    </p:spTree>
    <p:extLst>
      <p:ext uri="{BB962C8B-B14F-4D97-AF65-F5344CB8AC3E}">
        <p14:creationId xmlns:p14="http://schemas.microsoft.com/office/powerpoint/2010/main" val="2932774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KLE/5th%20Sem/AV/WhatsApp%20Image%202022-10-12%20at%2022.38.23.jpeg"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youtu.be/qej73NGDQfohttps:/www.analyticsvidhya.com/blog/2019/07/computer-vision-implementing-mask-r-cnn-image-segmentation/" TargetMode="External"/><Relationship Id="rId3" Type="http://schemas.openxmlformats.org/officeDocument/2006/relationships/hyperlink" Target="https://www.v7labs.com/blog/instance-segmentation-guide" TargetMode="External"/><Relationship Id="rId7" Type="http://schemas.openxmlformats.org/officeDocument/2006/relationships/hyperlink" Target="https://towardsdatascience.com/image-segmentation-part-1-9f3db1ac1c50#161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analyticsindiamag.com/semantic-vs-instance-vs-panoptic-which-image-segmentation-technique-to-choose/" TargetMode="External"/><Relationship Id="rId5" Type="http://schemas.openxmlformats.org/officeDocument/2006/relationships/hyperlink" Target="https://nanonets.com/blog/machine-learning-image-processing/" TargetMode="External"/><Relationship Id="rId4" Type="http://schemas.openxmlformats.org/officeDocument/2006/relationships/hyperlink" Target="https://www.academia.edu/67178485/Image_Segmentation_Techniques_with_Machine_Learning?show_app_store_popup=tru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52583" y="211269"/>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br>
              <a:rPr lang="en-IN" sz="1400" dirty="0"/>
            </a:b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t>Autonomous Vehicle Group</a:t>
            </a:r>
          </a:p>
          <a:p>
            <a:r>
              <a:rPr lang="en-IN" dirty="0"/>
              <a:t> </a:t>
            </a:r>
            <a:r>
              <a:rPr lang="en-IN" dirty="0" err="1"/>
              <a:t>SoECE</a:t>
            </a:r>
            <a:endParaRPr lang="en-IN" dirty="0"/>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sp>
        <p:nvSpPr>
          <p:cNvPr id="6" name="Rectangle 5">
            <a:extLst>
              <a:ext uri="{FF2B5EF4-FFF2-40B4-BE49-F238E27FC236}">
                <a16:creationId xmlns:a16="http://schemas.microsoft.com/office/drawing/2014/main" id="{082439D0-C181-C3F7-94E4-3036648CAA23}"/>
              </a:ext>
            </a:extLst>
          </p:cNvPr>
          <p:cNvSpPr/>
          <p:nvPr/>
        </p:nvSpPr>
        <p:spPr>
          <a:xfrm>
            <a:off x="2787167" y="1055255"/>
            <a:ext cx="6931706" cy="1754326"/>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Image Segmentation</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Using Machine Learning</a:t>
            </a:r>
          </a:p>
        </p:txBody>
      </p:sp>
      <p:sp>
        <p:nvSpPr>
          <p:cNvPr id="7" name="TextBox 6">
            <a:extLst>
              <a:ext uri="{FF2B5EF4-FFF2-40B4-BE49-F238E27FC236}">
                <a16:creationId xmlns:a16="http://schemas.microsoft.com/office/drawing/2014/main" id="{680EAC5F-4D91-4CE2-8CF3-1A55248DFE1E}"/>
              </a:ext>
            </a:extLst>
          </p:cNvPr>
          <p:cNvSpPr txBox="1"/>
          <p:nvPr/>
        </p:nvSpPr>
        <p:spPr>
          <a:xfrm>
            <a:off x="424873" y="4067386"/>
            <a:ext cx="4812147" cy="646331"/>
          </a:xfrm>
          <a:prstGeom prst="rect">
            <a:avLst/>
          </a:prstGeom>
          <a:noFill/>
        </p:spPr>
        <p:txBody>
          <a:bodyPr wrap="square" rtlCol="0">
            <a:spAutoFit/>
          </a:bodyPr>
          <a:lstStyle/>
          <a:p>
            <a:r>
              <a:rPr lang="en-IN" b="1" dirty="0"/>
              <a:t>Students Details:</a:t>
            </a:r>
          </a:p>
          <a:p>
            <a:endParaRPr lang="en-IN" dirty="0"/>
          </a:p>
        </p:txBody>
      </p:sp>
      <p:sp>
        <p:nvSpPr>
          <p:cNvPr id="8" name="TextBox 7">
            <a:extLst>
              <a:ext uri="{FF2B5EF4-FFF2-40B4-BE49-F238E27FC236}">
                <a16:creationId xmlns:a16="http://schemas.microsoft.com/office/drawing/2014/main" id="{125383F9-4FE1-166E-4BCB-6B0F248F48F1}"/>
              </a:ext>
            </a:extLst>
          </p:cNvPr>
          <p:cNvSpPr txBox="1"/>
          <p:nvPr/>
        </p:nvSpPr>
        <p:spPr>
          <a:xfrm>
            <a:off x="8915399" y="4202545"/>
            <a:ext cx="3842327" cy="646331"/>
          </a:xfrm>
          <a:prstGeom prst="rect">
            <a:avLst/>
          </a:prstGeom>
          <a:noFill/>
        </p:spPr>
        <p:txBody>
          <a:bodyPr wrap="square" rtlCol="0">
            <a:spAutoFit/>
          </a:bodyPr>
          <a:lstStyle/>
          <a:p>
            <a:r>
              <a:rPr lang="en-IN" b="1" dirty="0"/>
              <a:t>Under the Guidance of</a:t>
            </a:r>
            <a:r>
              <a:rPr lang="en-IN" dirty="0"/>
              <a:t>:</a:t>
            </a:r>
          </a:p>
          <a:p>
            <a:r>
              <a:rPr lang="en-IN" dirty="0"/>
              <a:t>Prof. </a:t>
            </a:r>
            <a:r>
              <a:rPr lang="en-IN" dirty="0" err="1"/>
              <a:t>Heera</a:t>
            </a:r>
            <a:r>
              <a:rPr lang="en-IN" dirty="0"/>
              <a:t> </a:t>
            </a:r>
            <a:r>
              <a:rPr lang="en-IN" dirty="0" err="1"/>
              <a:t>Wali</a:t>
            </a:r>
            <a:endParaRPr lang="en-IN" dirty="0"/>
          </a:p>
        </p:txBody>
      </p:sp>
      <p:graphicFrame>
        <p:nvGraphicFramePr>
          <p:cNvPr id="10" name="Table 10">
            <a:extLst>
              <a:ext uri="{FF2B5EF4-FFF2-40B4-BE49-F238E27FC236}">
                <a16:creationId xmlns:a16="http://schemas.microsoft.com/office/drawing/2014/main" id="{43934B87-DFF6-9A93-C364-79B67FF4C8F5}"/>
              </a:ext>
            </a:extLst>
          </p:cNvPr>
          <p:cNvGraphicFramePr>
            <a:graphicFrameLocks noGrp="1"/>
          </p:cNvGraphicFramePr>
          <p:nvPr>
            <p:extLst>
              <p:ext uri="{D42A27DB-BD31-4B8C-83A1-F6EECF244321}">
                <p14:modId xmlns:p14="http://schemas.microsoft.com/office/powerpoint/2010/main" val="2196039189"/>
              </p:ext>
            </p:extLst>
          </p:nvPr>
        </p:nvGraphicFramePr>
        <p:xfrm>
          <a:off x="546701" y="4540657"/>
          <a:ext cx="4568489" cy="1849120"/>
        </p:xfrm>
        <a:graphic>
          <a:graphicData uri="http://schemas.openxmlformats.org/drawingml/2006/table">
            <a:tbl>
              <a:tblPr firstRow="1" bandRow="1">
                <a:tableStyleId>{5C22544A-7EE6-4342-B048-85BDC9FD1C3A}</a:tableStyleId>
              </a:tblPr>
              <a:tblGrid>
                <a:gridCol w="744217">
                  <a:extLst>
                    <a:ext uri="{9D8B030D-6E8A-4147-A177-3AD203B41FA5}">
                      <a16:colId xmlns:a16="http://schemas.microsoft.com/office/drawing/2014/main" val="3326085741"/>
                    </a:ext>
                  </a:extLst>
                </a:gridCol>
                <a:gridCol w="2181224">
                  <a:extLst>
                    <a:ext uri="{9D8B030D-6E8A-4147-A177-3AD203B41FA5}">
                      <a16:colId xmlns:a16="http://schemas.microsoft.com/office/drawing/2014/main" val="2174206947"/>
                    </a:ext>
                  </a:extLst>
                </a:gridCol>
                <a:gridCol w="1643048">
                  <a:extLst>
                    <a:ext uri="{9D8B030D-6E8A-4147-A177-3AD203B41FA5}">
                      <a16:colId xmlns:a16="http://schemas.microsoft.com/office/drawing/2014/main" val="295385014"/>
                    </a:ext>
                  </a:extLst>
                </a:gridCol>
              </a:tblGrid>
              <a:tr h="169334">
                <a:tc>
                  <a:txBody>
                    <a:bodyPr/>
                    <a:lstStyle/>
                    <a:p>
                      <a:r>
                        <a:rPr lang="en-IN" dirty="0"/>
                        <a:t>Sl. No</a:t>
                      </a:r>
                    </a:p>
                  </a:txBody>
                  <a:tcPr/>
                </a:tc>
                <a:tc>
                  <a:txBody>
                    <a:bodyPr/>
                    <a:lstStyle/>
                    <a:p>
                      <a:pPr algn="ctr"/>
                      <a:r>
                        <a:rPr lang="en-IN" dirty="0"/>
                        <a:t>Name</a:t>
                      </a:r>
                    </a:p>
                  </a:txBody>
                  <a:tcPr/>
                </a:tc>
                <a:tc>
                  <a:txBody>
                    <a:bodyPr/>
                    <a:lstStyle/>
                    <a:p>
                      <a:pPr algn="ctr"/>
                      <a:r>
                        <a:rPr lang="en-IN" dirty="0"/>
                        <a:t>USN</a:t>
                      </a:r>
                    </a:p>
                  </a:txBody>
                  <a:tcPr/>
                </a:tc>
                <a:extLst>
                  <a:ext uri="{0D108BD9-81ED-4DB2-BD59-A6C34878D82A}">
                    <a16:rowId xmlns:a16="http://schemas.microsoft.com/office/drawing/2014/main" val="3755989560"/>
                  </a:ext>
                </a:extLst>
              </a:tr>
              <a:tr h="370840">
                <a:tc>
                  <a:txBody>
                    <a:bodyPr/>
                    <a:lstStyle/>
                    <a:p>
                      <a:r>
                        <a:rPr lang="en-IN" dirty="0"/>
                        <a:t>1.</a:t>
                      </a:r>
                    </a:p>
                  </a:txBody>
                  <a:tcPr/>
                </a:tc>
                <a:tc>
                  <a:txBody>
                    <a:bodyPr/>
                    <a:lstStyle/>
                    <a:p>
                      <a:r>
                        <a:rPr lang="en-IN" sz="1800" dirty="0"/>
                        <a:t>Nitish D Kulkarni </a:t>
                      </a:r>
                      <a:endParaRPr lang="en-IN" dirty="0"/>
                    </a:p>
                  </a:txBody>
                  <a:tcPr/>
                </a:tc>
                <a:tc>
                  <a:txBody>
                    <a:bodyPr/>
                    <a:lstStyle/>
                    <a:p>
                      <a:r>
                        <a:rPr lang="en-IN" sz="1800" dirty="0"/>
                        <a:t>01FE20BEC111</a:t>
                      </a:r>
                      <a:endParaRPr lang="en-IN" dirty="0"/>
                    </a:p>
                  </a:txBody>
                  <a:tcPr/>
                </a:tc>
                <a:extLst>
                  <a:ext uri="{0D108BD9-81ED-4DB2-BD59-A6C34878D82A}">
                    <a16:rowId xmlns:a16="http://schemas.microsoft.com/office/drawing/2014/main" val="898219407"/>
                  </a:ext>
                </a:extLst>
              </a:tr>
              <a:tr h="370840">
                <a:tc>
                  <a:txBody>
                    <a:bodyPr/>
                    <a:lstStyle/>
                    <a:p>
                      <a:r>
                        <a:rPr lang="en-IN" dirty="0"/>
                        <a:t>2.</a:t>
                      </a:r>
                    </a:p>
                  </a:txBody>
                  <a:tcPr/>
                </a:tc>
                <a:tc>
                  <a:txBody>
                    <a:bodyPr/>
                    <a:lstStyle/>
                    <a:p>
                      <a:r>
                        <a:rPr lang="en-IN" sz="1800" dirty="0"/>
                        <a:t>Sanjana Bagewadi </a:t>
                      </a:r>
                      <a:endParaRPr lang="en-IN" dirty="0"/>
                    </a:p>
                  </a:txBody>
                  <a:tcPr/>
                </a:tc>
                <a:tc>
                  <a:txBody>
                    <a:bodyPr/>
                    <a:lstStyle/>
                    <a:p>
                      <a:r>
                        <a:rPr lang="en-IN" sz="1800" dirty="0"/>
                        <a:t>01FE20BEC215</a:t>
                      </a:r>
                      <a:endParaRPr lang="en-IN" dirty="0"/>
                    </a:p>
                  </a:txBody>
                  <a:tcPr/>
                </a:tc>
                <a:extLst>
                  <a:ext uri="{0D108BD9-81ED-4DB2-BD59-A6C34878D82A}">
                    <a16:rowId xmlns:a16="http://schemas.microsoft.com/office/drawing/2014/main" val="3559645180"/>
                  </a:ext>
                </a:extLst>
              </a:tr>
              <a:tr h="370840">
                <a:tc>
                  <a:txBody>
                    <a:bodyPr/>
                    <a:lstStyle/>
                    <a:p>
                      <a:r>
                        <a:rPr lang="en-IN" dirty="0"/>
                        <a:t>3.</a:t>
                      </a:r>
                    </a:p>
                  </a:txBody>
                  <a:tcPr/>
                </a:tc>
                <a:tc>
                  <a:txBody>
                    <a:bodyPr/>
                    <a:lstStyle/>
                    <a:p>
                      <a:r>
                        <a:rPr lang="en-IN" sz="1800" dirty="0"/>
                        <a:t>Vijayshankar Warad </a:t>
                      </a:r>
                      <a:endParaRPr lang="en-IN" dirty="0"/>
                    </a:p>
                  </a:txBody>
                  <a:tcPr/>
                </a:tc>
                <a:tc>
                  <a:txBody>
                    <a:bodyPr/>
                    <a:lstStyle/>
                    <a:p>
                      <a:r>
                        <a:rPr lang="en-IN" sz="1800" dirty="0"/>
                        <a:t>01FE20BEC227</a:t>
                      </a:r>
                      <a:endParaRPr lang="en-IN" dirty="0"/>
                    </a:p>
                  </a:txBody>
                  <a:tcPr/>
                </a:tc>
                <a:extLst>
                  <a:ext uri="{0D108BD9-81ED-4DB2-BD59-A6C34878D82A}">
                    <a16:rowId xmlns:a16="http://schemas.microsoft.com/office/drawing/2014/main" val="3996425321"/>
                  </a:ext>
                </a:extLst>
              </a:tr>
              <a:tr h="370840">
                <a:tc>
                  <a:txBody>
                    <a:bodyPr/>
                    <a:lstStyle/>
                    <a:p>
                      <a:r>
                        <a:rPr lang="en-IN" dirty="0"/>
                        <a:t>4.</a:t>
                      </a:r>
                    </a:p>
                  </a:txBody>
                  <a:tcPr/>
                </a:tc>
                <a:tc>
                  <a:txBody>
                    <a:bodyPr/>
                    <a:lstStyle/>
                    <a:p>
                      <a:r>
                        <a:rPr lang="en-IN" sz="1800" dirty="0"/>
                        <a:t>Shweta B Kamatad </a:t>
                      </a:r>
                      <a:endParaRPr lang="en-IN" dirty="0"/>
                    </a:p>
                  </a:txBody>
                  <a:tcPr/>
                </a:tc>
                <a:tc>
                  <a:txBody>
                    <a:bodyPr/>
                    <a:lstStyle/>
                    <a:p>
                      <a:r>
                        <a:rPr lang="en-IN" sz="1800" dirty="0"/>
                        <a:t>01FE20BEC250</a:t>
                      </a:r>
                      <a:endParaRPr lang="en-IN" dirty="0"/>
                    </a:p>
                  </a:txBody>
                  <a:tcPr/>
                </a:tc>
                <a:extLst>
                  <a:ext uri="{0D108BD9-81ED-4DB2-BD59-A6C34878D82A}">
                    <a16:rowId xmlns:a16="http://schemas.microsoft.com/office/drawing/2014/main" val="1097712780"/>
                  </a:ext>
                </a:extLst>
              </a:tr>
            </a:tbl>
          </a:graphicData>
        </a:graphic>
      </p:graphicFrame>
    </p:spTree>
    <p:extLst>
      <p:ext uri="{BB962C8B-B14F-4D97-AF65-F5344CB8AC3E}">
        <p14:creationId xmlns:p14="http://schemas.microsoft.com/office/powerpoint/2010/main" val="8504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br>
              <a:rPr lang="en-IN" sz="1400" dirty="0">
                <a:hlinkClick r:id="rId2" action="ppaction://hlinkfile" tooltip="image source"/>
              </a:rPr>
            </a:br>
            <a:r>
              <a:rPr lang="en-IN" sz="1400" dirty="0">
                <a:hlinkClick r:id="rId2" action="ppaction://hlinkfile" tooltip="image source"/>
              </a:rPr>
              <a:t> </a:t>
            </a:r>
            <a:br>
              <a:rPr lang="en-IN" sz="1400" dirty="0">
                <a:hlinkClick r:id="rId2" action="ppaction://hlinkfile" tooltip="image source"/>
              </a:rPr>
            </a:br>
            <a:endParaRPr lang="en-IN" sz="1400" dirty="0">
              <a:hlinkClick r:id="rId2" action="ppaction://hlinkfile" tooltip="image source"/>
            </a:endParaRPr>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73F4B224-F312-2FC1-970D-8B7EDA00B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908" y="1533236"/>
            <a:ext cx="9268691" cy="4571993"/>
          </a:xfrm>
          <a:prstGeom prst="rect">
            <a:avLst/>
          </a:prstGeom>
        </p:spPr>
      </p:pic>
      <p:sp>
        <p:nvSpPr>
          <p:cNvPr id="8" name="TextBox 7">
            <a:extLst>
              <a:ext uri="{FF2B5EF4-FFF2-40B4-BE49-F238E27FC236}">
                <a16:creationId xmlns:a16="http://schemas.microsoft.com/office/drawing/2014/main" id="{9461ACF6-39A7-1958-ABD5-983FE17F8DA1}"/>
              </a:ext>
            </a:extLst>
          </p:cNvPr>
          <p:cNvSpPr txBox="1"/>
          <p:nvPr/>
        </p:nvSpPr>
        <p:spPr>
          <a:xfrm>
            <a:off x="6386946" y="6261452"/>
            <a:ext cx="5805054" cy="338554"/>
          </a:xfrm>
          <a:prstGeom prst="rect">
            <a:avLst/>
          </a:prstGeom>
          <a:noFill/>
        </p:spPr>
        <p:txBody>
          <a:bodyPr wrap="square" rtlCol="0">
            <a:spAutoFit/>
          </a:bodyPr>
          <a:lstStyle/>
          <a:p>
            <a:r>
              <a:rPr lang="en-IN" sz="1600" dirty="0"/>
              <a:t>Image source: https://images.app.goo.gl/ZU2sd7TyjY7wkAss7</a:t>
            </a:r>
          </a:p>
        </p:txBody>
      </p:sp>
    </p:spTree>
    <p:extLst>
      <p:ext uri="{BB962C8B-B14F-4D97-AF65-F5344CB8AC3E}">
        <p14:creationId xmlns:p14="http://schemas.microsoft.com/office/powerpoint/2010/main" val="1088467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182393"/>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AC6922F-41E1-EBBB-0CF6-EB774FDEC3BC}"/>
              </a:ext>
            </a:extLst>
          </p:cNvPr>
          <p:cNvSpPr txBox="1"/>
          <p:nvPr/>
        </p:nvSpPr>
        <p:spPr>
          <a:xfrm>
            <a:off x="701964" y="1276953"/>
            <a:ext cx="10675097" cy="4770537"/>
          </a:xfrm>
          <a:prstGeom prst="rect">
            <a:avLst/>
          </a:prstGeom>
          <a:noFill/>
        </p:spPr>
        <p:txBody>
          <a:bodyPr wrap="square" rtlCol="0">
            <a:spAutoFit/>
          </a:bodyPr>
          <a:lstStyle/>
          <a:p>
            <a:endParaRPr lang="en-IN" sz="2800" dirty="0"/>
          </a:p>
          <a:p>
            <a:r>
              <a:rPr lang="en-IN" sz="2800" b="1" dirty="0"/>
              <a:t>Identification of multiple solutions and selecting best-suited solution:</a:t>
            </a:r>
          </a:p>
          <a:p>
            <a:endParaRPr lang="en-IN" sz="2800" dirty="0"/>
          </a:p>
          <a:p>
            <a:pPr marL="342900" indent="-342900">
              <a:buFont typeface="Arial" panose="020B0604020202020204" pitchFamily="34" charset="0"/>
              <a:buChar char="•"/>
            </a:pPr>
            <a:r>
              <a:rPr lang="en-IN" sz="2000" dirty="0"/>
              <a:t>There are 3 categories of segmentation to overcome the challenge:</a:t>
            </a:r>
          </a:p>
          <a:p>
            <a:r>
              <a:rPr lang="en-IN" sz="2000" dirty="0"/>
              <a:t>       Semantic, panoptic, and instance segmentation.</a:t>
            </a:r>
          </a:p>
          <a:p>
            <a:pPr marL="342900" indent="-342900">
              <a:buFont typeface="Arial" panose="020B0604020202020204" pitchFamily="34" charset="0"/>
              <a:buChar char="•"/>
            </a:pPr>
            <a:r>
              <a:rPr lang="en-IN" sz="2000" dirty="0"/>
              <a:t> In semantic segmentation, there is no specific classification for objects, it categorizes group of objects belonging to the same class as a single entity.</a:t>
            </a:r>
          </a:p>
          <a:p>
            <a:pPr marL="342900" indent="-342900">
              <a:buFont typeface="Arial" panose="020B0604020202020204" pitchFamily="34" charset="0"/>
              <a:buChar char="•"/>
            </a:pPr>
            <a:r>
              <a:rPr lang="en-IN" sz="2000" dirty="0"/>
              <a:t>But instance segmentation deals with tasks related to countable things. It can detect each object or instance of a class present in an image and assigns it to a different mask or bounding box with a unique identifier.</a:t>
            </a:r>
          </a:p>
          <a:p>
            <a:pPr marL="342900" indent="-342900">
              <a:buFont typeface="Arial" panose="020B0604020202020204" pitchFamily="34" charset="0"/>
              <a:buChar char="•"/>
            </a:pPr>
            <a:r>
              <a:rPr lang="en-IN" sz="2000" dirty="0"/>
              <a:t>As in panoptic segmentation it has got both the countable things and uncountable stuff which is not required as per our problem statement. </a:t>
            </a:r>
          </a:p>
          <a:p>
            <a:pPr marL="342900" indent="-342900">
              <a:buFont typeface="Arial" panose="020B0604020202020204" pitchFamily="34" charset="0"/>
              <a:buChar char="•"/>
            </a:pPr>
            <a:endParaRPr lang="en-IN" sz="2000" dirty="0"/>
          </a:p>
          <a:p>
            <a:endParaRPr lang="en-IN" sz="2000" dirty="0"/>
          </a:p>
        </p:txBody>
      </p:sp>
    </p:spTree>
    <p:extLst>
      <p:ext uri="{BB962C8B-B14F-4D97-AF65-F5344CB8AC3E}">
        <p14:creationId xmlns:p14="http://schemas.microsoft.com/office/powerpoint/2010/main" val="3902007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545453"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a16="http://schemas.microsoft.com/office/drawing/2014/main" id="{CCBF0059-A43B-177A-DF15-BC5F2CE2540E}"/>
              </a:ext>
            </a:extLst>
          </p:cNvPr>
          <p:cNvGraphicFramePr>
            <a:graphicFrameLocks noGrp="1"/>
          </p:cNvGraphicFramePr>
          <p:nvPr>
            <p:extLst>
              <p:ext uri="{D42A27DB-BD31-4B8C-83A1-F6EECF244321}">
                <p14:modId xmlns:p14="http://schemas.microsoft.com/office/powerpoint/2010/main" val="1306000929"/>
              </p:ext>
            </p:extLst>
          </p:nvPr>
        </p:nvGraphicFramePr>
        <p:xfrm>
          <a:off x="983065" y="1216219"/>
          <a:ext cx="10274548" cy="5169592"/>
        </p:xfrm>
        <a:graphic>
          <a:graphicData uri="http://schemas.openxmlformats.org/drawingml/2006/table">
            <a:tbl>
              <a:tblPr firstRow="1" bandRow="1">
                <a:tableStyleId>{5C22544A-7EE6-4342-B048-85BDC9FD1C3A}</a:tableStyleId>
              </a:tblPr>
              <a:tblGrid>
                <a:gridCol w="910008">
                  <a:extLst>
                    <a:ext uri="{9D8B030D-6E8A-4147-A177-3AD203B41FA5}">
                      <a16:colId xmlns:a16="http://schemas.microsoft.com/office/drawing/2014/main" val="2892990909"/>
                    </a:ext>
                  </a:extLst>
                </a:gridCol>
                <a:gridCol w="1814403">
                  <a:extLst>
                    <a:ext uri="{9D8B030D-6E8A-4147-A177-3AD203B41FA5}">
                      <a16:colId xmlns:a16="http://schemas.microsoft.com/office/drawing/2014/main" val="3555507827"/>
                    </a:ext>
                  </a:extLst>
                </a:gridCol>
                <a:gridCol w="2327564">
                  <a:extLst>
                    <a:ext uri="{9D8B030D-6E8A-4147-A177-3AD203B41FA5}">
                      <a16:colId xmlns:a16="http://schemas.microsoft.com/office/drawing/2014/main" val="163782397"/>
                    </a:ext>
                  </a:extLst>
                </a:gridCol>
                <a:gridCol w="5222573">
                  <a:extLst>
                    <a:ext uri="{9D8B030D-6E8A-4147-A177-3AD203B41FA5}">
                      <a16:colId xmlns:a16="http://schemas.microsoft.com/office/drawing/2014/main" val="1806726481"/>
                    </a:ext>
                  </a:extLst>
                </a:gridCol>
              </a:tblGrid>
              <a:tr h="411990">
                <a:tc>
                  <a:txBody>
                    <a:bodyPr/>
                    <a:lstStyle/>
                    <a:p>
                      <a:pPr algn="ctr"/>
                      <a:r>
                        <a:rPr lang="en-IN" dirty="0">
                          <a:latin typeface="Corbel" panose="020B0503020204020204" pitchFamily="34" charset="0"/>
                        </a:rPr>
                        <a:t>Sl. No</a:t>
                      </a:r>
                    </a:p>
                  </a:txBody>
                  <a:tcPr/>
                </a:tc>
                <a:tc>
                  <a:txBody>
                    <a:bodyPr/>
                    <a:lstStyle/>
                    <a:p>
                      <a:pPr algn="ctr"/>
                      <a:r>
                        <a:rPr lang="en-IN" dirty="0">
                          <a:latin typeface="Corbel" panose="020B0503020204020204" pitchFamily="34" charset="0"/>
                        </a:rPr>
                        <a:t>Title:</a:t>
                      </a:r>
                    </a:p>
                  </a:txBody>
                  <a:tcPr/>
                </a:tc>
                <a:tc>
                  <a:txBody>
                    <a:bodyPr/>
                    <a:lstStyle/>
                    <a:p>
                      <a:pPr algn="ctr"/>
                      <a:r>
                        <a:rPr lang="en-IN" dirty="0">
                          <a:latin typeface="Corbel" panose="020B0503020204020204" pitchFamily="34" charset="0"/>
                        </a:rPr>
                        <a:t>Authors:</a:t>
                      </a:r>
                    </a:p>
                  </a:txBody>
                  <a:tcPr/>
                </a:tc>
                <a:tc>
                  <a:txBody>
                    <a:bodyPr/>
                    <a:lstStyle/>
                    <a:p>
                      <a:pPr algn="ctr"/>
                      <a:r>
                        <a:rPr lang="en-IN" dirty="0">
                          <a:latin typeface="Corbel" panose="020B0503020204020204" pitchFamily="34" charset="0"/>
                        </a:rPr>
                        <a:t>Summary:</a:t>
                      </a:r>
                    </a:p>
                  </a:txBody>
                  <a:tcPr/>
                </a:tc>
                <a:extLst>
                  <a:ext uri="{0D108BD9-81ED-4DB2-BD59-A6C34878D82A}">
                    <a16:rowId xmlns:a16="http://schemas.microsoft.com/office/drawing/2014/main" val="1833229579"/>
                  </a:ext>
                </a:extLst>
              </a:tr>
              <a:tr h="4757602">
                <a:tc>
                  <a:txBody>
                    <a:bodyPr/>
                    <a:lstStyle/>
                    <a:p>
                      <a:pPr algn="ctr"/>
                      <a:r>
                        <a:rPr lang="en-IN" dirty="0">
                          <a:latin typeface="Corbel" panose="020B0503020204020204" pitchFamily="34" charset="0"/>
                        </a:rPr>
                        <a:t>1.</a:t>
                      </a:r>
                    </a:p>
                  </a:txBody>
                  <a:tcPr/>
                </a:tc>
                <a:tc>
                  <a:txBody>
                    <a:bodyPr/>
                    <a:lstStyle/>
                    <a:p>
                      <a:r>
                        <a:rPr lang="en-IN" dirty="0">
                          <a:latin typeface="Corbel" panose="020B0503020204020204" pitchFamily="34" charset="0"/>
                        </a:rPr>
                        <a:t>Region based image segmentation</a:t>
                      </a:r>
                    </a:p>
                  </a:txBody>
                  <a:tcPr/>
                </a:tc>
                <a:tc>
                  <a:txBody>
                    <a:bodyPr/>
                    <a:lstStyle/>
                    <a:p>
                      <a:r>
                        <a:rPr lang="en-US" dirty="0">
                          <a:latin typeface="Corbel" panose="020B0503020204020204" pitchFamily="34" charset="0"/>
                        </a:rPr>
                        <a:t>D. Barbosa ,Group Chen ,Zhen Hua,    Yewei Li and </a:t>
                      </a:r>
                      <a:r>
                        <a:rPr lang="en-US" dirty="0" err="1">
                          <a:latin typeface="Corbel" panose="020B0503020204020204" pitchFamily="34" charset="0"/>
                        </a:rPr>
                        <a:t>Tiancan</a:t>
                      </a:r>
                      <a:r>
                        <a:rPr lang="en-US" dirty="0">
                          <a:latin typeface="Corbel" panose="020B0503020204020204" pitchFamily="34" charset="0"/>
                        </a:rPr>
                        <a:t> Mei.</a:t>
                      </a:r>
                      <a:endParaRPr lang="en-IN" dirty="0">
                        <a:latin typeface="Corbel" panose="020B0503020204020204" pitchFamily="34" charset="0"/>
                      </a:endParaRPr>
                    </a:p>
                  </a:txBody>
                  <a:tcPr/>
                </a:tc>
                <a:tc>
                  <a:txBody>
                    <a:bodyPr/>
                    <a:lstStyle/>
                    <a:p>
                      <a:pPr marL="285750" indent="-285750">
                        <a:buFont typeface="Arial" panose="020B0604020202020204" pitchFamily="34" charset="0"/>
                        <a:buChar char="•"/>
                      </a:pPr>
                      <a:r>
                        <a:rPr lang="en-US" sz="1600" dirty="0">
                          <a:latin typeface="Corbel" panose="020B0503020204020204" pitchFamily="34" charset="0"/>
                        </a:rPr>
                        <a:t>It is a system that joins the edge and locale-based data with an unearthly strategy utilizing Morphological Watershed calculations.</a:t>
                      </a:r>
                    </a:p>
                    <a:p>
                      <a:pPr marL="285750" indent="-285750">
                        <a:buFont typeface="Arial" panose="020B0604020202020204" pitchFamily="34" charset="0"/>
                        <a:buChar char="•"/>
                      </a:pPr>
                      <a:r>
                        <a:rPr lang="en-US" sz="1600" dirty="0">
                          <a:latin typeface="Corbel" panose="020B0503020204020204" pitchFamily="34" charset="0"/>
                        </a:rPr>
                        <a:t> Enhanced visual consideration and district developing methodology in which the dim portions and edges of the image are removed utilizing the Gabor channel and </a:t>
                      </a:r>
                      <a:r>
                        <a:rPr lang="en-US" sz="1600" dirty="0" err="1">
                          <a:latin typeface="Corbel" panose="020B0503020204020204" pitchFamily="34" charset="0"/>
                        </a:rPr>
                        <a:t>Guass</a:t>
                      </a:r>
                      <a:r>
                        <a:rPr lang="en-US" sz="1600" dirty="0">
                          <a:latin typeface="Corbel" panose="020B0503020204020204" pitchFamily="34" charset="0"/>
                        </a:rPr>
                        <a:t>-Laplace channels and an artificial neural network is used to extract the interesting region of the image.</a:t>
                      </a:r>
                    </a:p>
                    <a:p>
                      <a:pPr marL="285750" indent="-285750">
                        <a:buFont typeface="Arial" panose="020B0604020202020204" pitchFamily="34" charset="0"/>
                        <a:buChar char="•"/>
                      </a:pPr>
                      <a:r>
                        <a:rPr lang="en-US" sz="1600" dirty="0">
                          <a:latin typeface="Corbel" panose="020B0503020204020204" pitchFamily="34" charset="0"/>
                        </a:rPr>
                        <a:t>Supervised image segmentation method, i.e., Region-based Multi-scale segmentation method in which natural scene images are used as a dataset.</a:t>
                      </a:r>
                    </a:p>
                    <a:p>
                      <a:pPr marL="285750" indent="-285750">
                        <a:buFont typeface="Arial" panose="020B0604020202020204" pitchFamily="34" charset="0"/>
                        <a:buChar char="•"/>
                      </a:pPr>
                      <a:r>
                        <a:rPr lang="en-US" sz="1600" dirty="0">
                          <a:latin typeface="Corbel" panose="020B0503020204020204" pitchFamily="34" charset="0"/>
                        </a:rPr>
                        <a:t> Image segmentation based on the LEAST SQUARE strategy is a weight grid for an area-based strategy that additionally considers the local data and furthermore the utilization of the Least Square technique gives ideal and quick segmentation. </a:t>
                      </a:r>
                    </a:p>
                  </a:txBody>
                  <a:tcPr/>
                </a:tc>
                <a:extLst>
                  <a:ext uri="{0D108BD9-81ED-4DB2-BD59-A6C34878D82A}">
                    <a16:rowId xmlns:a16="http://schemas.microsoft.com/office/drawing/2014/main" val="1570324715"/>
                  </a:ext>
                </a:extLst>
              </a:tr>
            </a:tbl>
          </a:graphicData>
        </a:graphic>
      </p:graphicFrame>
    </p:spTree>
    <p:extLst>
      <p:ext uri="{BB962C8B-B14F-4D97-AF65-F5344CB8AC3E}">
        <p14:creationId xmlns:p14="http://schemas.microsoft.com/office/powerpoint/2010/main" val="425575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545453"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5" name="Table 5">
            <a:extLst>
              <a:ext uri="{FF2B5EF4-FFF2-40B4-BE49-F238E27FC236}">
                <a16:creationId xmlns:a16="http://schemas.microsoft.com/office/drawing/2014/main" id="{CCBF0059-A43B-177A-DF15-BC5F2CE2540E}"/>
              </a:ext>
            </a:extLst>
          </p:cNvPr>
          <p:cNvGraphicFramePr>
            <a:graphicFrameLocks noGrp="1"/>
          </p:cNvGraphicFramePr>
          <p:nvPr>
            <p:extLst>
              <p:ext uri="{D42A27DB-BD31-4B8C-83A1-F6EECF244321}">
                <p14:modId xmlns:p14="http://schemas.microsoft.com/office/powerpoint/2010/main" val="2986192344"/>
              </p:ext>
            </p:extLst>
          </p:nvPr>
        </p:nvGraphicFramePr>
        <p:xfrm>
          <a:off x="983065" y="1216219"/>
          <a:ext cx="10274548" cy="5169592"/>
        </p:xfrm>
        <a:graphic>
          <a:graphicData uri="http://schemas.openxmlformats.org/drawingml/2006/table">
            <a:tbl>
              <a:tblPr firstRow="1" bandRow="1">
                <a:tableStyleId>{5C22544A-7EE6-4342-B048-85BDC9FD1C3A}</a:tableStyleId>
              </a:tblPr>
              <a:tblGrid>
                <a:gridCol w="910008">
                  <a:extLst>
                    <a:ext uri="{9D8B030D-6E8A-4147-A177-3AD203B41FA5}">
                      <a16:colId xmlns:a16="http://schemas.microsoft.com/office/drawing/2014/main" val="2892990909"/>
                    </a:ext>
                  </a:extLst>
                </a:gridCol>
                <a:gridCol w="2072535">
                  <a:extLst>
                    <a:ext uri="{9D8B030D-6E8A-4147-A177-3AD203B41FA5}">
                      <a16:colId xmlns:a16="http://schemas.microsoft.com/office/drawing/2014/main" val="3555507827"/>
                    </a:ext>
                  </a:extLst>
                </a:gridCol>
                <a:gridCol w="2175310">
                  <a:extLst>
                    <a:ext uri="{9D8B030D-6E8A-4147-A177-3AD203B41FA5}">
                      <a16:colId xmlns:a16="http://schemas.microsoft.com/office/drawing/2014/main" val="163782397"/>
                    </a:ext>
                  </a:extLst>
                </a:gridCol>
                <a:gridCol w="5116695">
                  <a:extLst>
                    <a:ext uri="{9D8B030D-6E8A-4147-A177-3AD203B41FA5}">
                      <a16:colId xmlns:a16="http://schemas.microsoft.com/office/drawing/2014/main" val="1806726481"/>
                    </a:ext>
                  </a:extLst>
                </a:gridCol>
              </a:tblGrid>
              <a:tr h="411990">
                <a:tc>
                  <a:txBody>
                    <a:bodyPr/>
                    <a:lstStyle/>
                    <a:p>
                      <a:pPr algn="ctr"/>
                      <a:r>
                        <a:rPr lang="en-IN" dirty="0">
                          <a:latin typeface="Corbel" panose="020B0503020204020204" pitchFamily="34" charset="0"/>
                        </a:rPr>
                        <a:t>Sl. No</a:t>
                      </a:r>
                    </a:p>
                  </a:txBody>
                  <a:tcPr/>
                </a:tc>
                <a:tc>
                  <a:txBody>
                    <a:bodyPr/>
                    <a:lstStyle/>
                    <a:p>
                      <a:pPr algn="ctr"/>
                      <a:r>
                        <a:rPr lang="en-IN" dirty="0">
                          <a:latin typeface="Corbel" panose="020B0503020204020204" pitchFamily="34" charset="0"/>
                        </a:rPr>
                        <a:t>Title:</a:t>
                      </a:r>
                    </a:p>
                  </a:txBody>
                  <a:tcPr/>
                </a:tc>
                <a:tc>
                  <a:txBody>
                    <a:bodyPr/>
                    <a:lstStyle/>
                    <a:p>
                      <a:pPr algn="ctr"/>
                      <a:r>
                        <a:rPr lang="en-IN" dirty="0">
                          <a:latin typeface="Corbel" panose="020B0503020204020204" pitchFamily="34" charset="0"/>
                        </a:rPr>
                        <a:t>Authors:</a:t>
                      </a:r>
                    </a:p>
                  </a:txBody>
                  <a:tcPr/>
                </a:tc>
                <a:tc>
                  <a:txBody>
                    <a:bodyPr/>
                    <a:lstStyle/>
                    <a:p>
                      <a:pPr algn="ctr"/>
                      <a:r>
                        <a:rPr lang="en-IN" dirty="0">
                          <a:latin typeface="Corbel" panose="020B0503020204020204" pitchFamily="34" charset="0"/>
                        </a:rPr>
                        <a:t>Summary:</a:t>
                      </a:r>
                    </a:p>
                  </a:txBody>
                  <a:tcPr/>
                </a:tc>
                <a:extLst>
                  <a:ext uri="{0D108BD9-81ED-4DB2-BD59-A6C34878D82A}">
                    <a16:rowId xmlns:a16="http://schemas.microsoft.com/office/drawing/2014/main" val="1833229579"/>
                  </a:ext>
                </a:extLst>
              </a:tr>
              <a:tr h="4757602">
                <a:tc>
                  <a:txBody>
                    <a:bodyPr/>
                    <a:lstStyle/>
                    <a:p>
                      <a:pPr algn="ctr"/>
                      <a:r>
                        <a:rPr lang="en-IN" dirty="0">
                          <a:latin typeface="Corbel" panose="020B0503020204020204" pitchFamily="34" charset="0"/>
                        </a:rPr>
                        <a:t>2.</a:t>
                      </a:r>
                    </a:p>
                  </a:txBody>
                  <a:tcPr/>
                </a:tc>
                <a:tc>
                  <a:txBody>
                    <a:bodyPr/>
                    <a:lstStyle/>
                    <a:p>
                      <a:r>
                        <a:rPr lang="en-IN" dirty="0">
                          <a:latin typeface="Corbel" panose="020B0503020204020204" pitchFamily="34" charset="0"/>
                        </a:rPr>
                        <a:t>Threshold based image segmentation.</a:t>
                      </a:r>
                    </a:p>
                  </a:txBody>
                  <a:tcPr/>
                </a:tc>
                <a:tc>
                  <a:txBody>
                    <a:bodyPr/>
                    <a:lstStyle/>
                    <a:p>
                      <a:r>
                        <a:rPr lang="en-IN" dirty="0" err="1">
                          <a:latin typeface="Corbel" panose="020B0503020204020204" pitchFamily="34" charset="0"/>
                        </a:rPr>
                        <a:t>Shiping</a:t>
                      </a:r>
                      <a:r>
                        <a:rPr lang="en-IN" dirty="0">
                          <a:latin typeface="Corbel" panose="020B0503020204020204" pitchFamily="34" charset="0"/>
                        </a:rPr>
                        <a:t> Zhu, </a:t>
                      </a:r>
                      <a:r>
                        <a:rPr lang="en-IN" dirty="0" err="1">
                          <a:latin typeface="Corbel" panose="020B0503020204020204" pitchFamily="34" charset="0"/>
                        </a:rPr>
                        <a:t>Anping</a:t>
                      </a:r>
                      <a:r>
                        <a:rPr lang="en-IN" dirty="0">
                          <a:latin typeface="Corbel" panose="020B0503020204020204" pitchFamily="34" charset="0"/>
                        </a:rPr>
                        <a:t> XU, Wu </a:t>
                      </a:r>
                      <a:r>
                        <a:rPr lang="en-IN" dirty="0" err="1">
                          <a:latin typeface="Corbel" panose="020B0503020204020204" pitchFamily="34" charset="0"/>
                        </a:rPr>
                        <a:t>Kaihua</a:t>
                      </a:r>
                      <a:r>
                        <a:rPr lang="en-IN" dirty="0">
                          <a:latin typeface="Corbel" panose="020B0503020204020204" pitchFamily="34" charset="0"/>
                        </a:rPr>
                        <a:t> &amp; Ban Tau, Frank Jiang</a:t>
                      </a:r>
                    </a:p>
                  </a:txBody>
                  <a:tcPr/>
                </a:tc>
                <a:tc>
                  <a:txBody>
                    <a:bodyPr/>
                    <a:lstStyle/>
                    <a:p>
                      <a:r>
                        <a:rPr lang="en-US" sz="1600" dirty="0">
                          <a:latin typeface="Corbel" panose="020B0503020204020204" pitchFamily="34" charset="0"/>
                        </a:rPr>
                        <a:t>•Threshold based edge detection and image segmentation algorithm. They calculate the threshold of each pixel in the image on the basis of its neighboring pixels and also the edges of image with the help of </a:t>
                      </a:r>
                    </a:p>
                    <a:p>
                      <a:r>
                        <a:rPr lang="en-US" sz="1600" dirty="0">
                          <a:latin typeface="Corbel" panose="020B0503020204020204" pitchFamily="34" charset="0"/>
                        </a:rPr>
                        <a:t>proposed algorithm.</a:t>
                      </a:r>
                    </a:p>
                    <a:p>
                      <a:r>
                        <a:rPr lang="en-US" sz="1600" dirty="0">
                          <a:latin typeface="Corbel" panose="020B0503020204020204" pitchFamily="34" charset="0"/>
                        </a:rPr>
                        <a:t>•Threshold-based level set approach comprising both threshold-based segmentation and Fast Marching Method (FMM) for medical image segmentation. The result of the denoising filter is passed to FMM for segmentation purposes with the help of the threshold-based level set technique.</a:t>
                      </a:r>
                    </a:p>
                    <a:p>
                      <a:r>
                        <a:rPr lang="en-US" sz="1600" dirty="0">
                          <a:latin typeface="Corbel" panose="020B0503020204020204" pitchFamily="34" charset="0"/>
                        </a:rPr>
                        <a:t>•Optimal threshold segmentation method based on entropy criteria and Genetic algorithm in order to improve the image acquisition </a:t>
                      </a:r>
                    </a:p>
                    <a:p>
                      <a:r>
                        <a:rPr lang="en-US" sz="1600" dirty="0">
                          <a:latin typeface="Corbel" panose="020B0503020204020204" pitchFamily="34" charset="0"/>
                        </a:rPr>
                        <a:t>process in computer vision.</a:t>
                      </a:r>
                    </a:p>
                  </a:txBody>
                  <a:tcPr/>
                </a:tc>
                <a:extLst>
                  <a:ext uri="{0D108BD9-81ED-4DB2-BD59-A6C34878D82A}">
                    <a16:rowId xmlns:a16="http://schemas.microsoft.com/office/drawing/2014/main" val="1570324715"/>
                  </a:ext>
                </a:extLst>
              </a:tr>
            </a:tbl>
          </a:graphicData>
        </a:graphic>
      </p:graphicFrame>
    </p:spTree>
    <p:extLst>
      <p:ext uri="{BB962C8B-B14F-4D97-AF65-F5344CB8AC3E}">
        <p14:creationId xmlns:p14="http://schemas.microsoft.com/office/powerpoint/2010/main" val="87822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8DC038A-0FA8-74D2-03F3-82A469EBCE2C}"/>
              </a:ext>
            </a:extLst>
          </p:cNvPr>
          <p:cNvSpPr txBox="1"/>
          <p:nvPr/>
        </p:nvSpPr>
        <p:spPr>
          <a:xfrm>
            <a:off x="701964" y="1498635"/>
            <a:ext cx="10677236" cy="523220"/>
          </a:xfrm>
          <a:prstGeom prst="rect">
            <a:avLst/>
          </a:prstGeom>
          <a:noFill/>
        </p:spPr>
        <p:txBody>
          <a:bodyPr wrap="square" rtlCol="0">
            <a:spAutoFit/>
          </a:bodyPr>
          <a:lstStyle/>
          <a:p>
            <a:r>
              <a:rPr lang="en-IN" sz="2800" dirty="0"/>
              <a:t>Literature Survey:    </a:t>
            </a:r>
            <a:r>
              <a:rPr lang="en-IN" sz="2000" dirty="0"/>
              <a:t>Based on the research papers referred</a:t>
            </a:r>
          </a:p>
        </p:txBody>
      </p:sp>
      <p:graphicFrame>
        <p:nvGraphicFramePr>
          <p:cNvPr id="7" name="Table 7">
            <a:extLst>
              <a:ext uri="{FF2B5EF4-FFF2-40B4-BE49-F238E27FC236}">
                <a16:creationId xmlns:a16="http://schemas.microsoft.com/office/drawing/2014/main" id="{E87872BB-BE21-4F26-E9F0-4E33E2D830F2}"/>
              </a:ext>
            </a:extLst>
          </p:cNvPr>
          <p:cNvGraphicFramePr>
            <a:graphicFrameLocks noGrp="1"/>
          </p:cNvGraphicFramePr>
          <p:nvPr>
            <p:extLst>
              <p:ext uri="{D42A27DB-BD31-4B8C-83A1-F6EECF244321}">
                <p14:modId xmlns:p14="http://schemas.microsoft.com/office/powerpoint/2010/main" val="4016668875"/>
              </p:ext>
            </p:extLst>
          </p:nvPr>
        </p:nvGraphicFramePr>
        <p:xfrm>
          <a:off x="812800" y="2021855"/>
          <a:ext cx="10566400" cy="4360472"/>
        </p:xfrm>
        <a:graphic>
          <a:graphicData uri="http://schemas.openxmlformats.org/drawingml/2006/table">
            <a:tbl>
              <a:tblPr firstRow="1" bandRow="1">
                <a:tableStyleId>{5C22544A-7EE6-4342-B048-85BDC9FD1C3A}</a:tableStyleId>
              </a:tblPr>
              <a:tblGrid>
                <a:gridCol w="886691">
                  <a:extLst>
                    <a:ext uri="{9D8B030D-6E8A-4147-A177-3AD203B41FA5}">
                      <a16:colId xmlns:a16="http://schemas.microsoft.com/office/drawing/2014/main" val="2023938614"/>
                    </a:ext>
                  </a:extLst>
                </a:gridCol>
                <a:gridCol w="2022764">
                  <a:extLst>
                    <a:ext uri="{9D8B030D-6E8A-4147-A177-3AD203B41FA5}">
                      <a16:colId xmlns:a16="http://schemas.microsoft.com/office/drawing/2014/main" val="4073174956"/>
                    </a:ext>
                  </a:extLst>
                </a:gridCol>
                <a:gridCol w="1930400">
                  <a:extLst>
                    <a:ext uri="{9D8B030D-6E8A-4147-A177-3AD203B41FA5}">
                      <a16:colId xmlns:a16="http://schemas.microsoft.com/office/drawing/2014/main" val="2091031358"/>
                    </a:ext>
                  </a:extLst>
                </a:gridCol>
                <a:gridCol w="5726545">
                  <a:extLst>
                    <a:ext uri="{9D8B030D-6E8A-4147-A177-3AD203B41FA5}">
                      <a16:colId xmlns:a16="http://schemas.microsoft.com/office/drawing/2014/main" val="500826082"/>
                    </a:ext>
                  </a:extLst>
                </a:gridCol>
              </a:tblGrid>
              <a:tr h="735137">
                <a:tc>
                  <a:txBody>
                    <a:bodyPr/>
                    <a:lstStyle/>
                    <a:p>
                      <a:pPr algn="ctr"/>
                      <a:r>
                        <a:rPr lang="en-IN" dirty="0">
                          <a:latin typeface="Corbel" panose="020B0503020204020204" pitchFamily="34" charset="0"/>
                        </a:rPr>
                        <a:t>Sl. No</a:t>
                      </a:r>
                    </a:p>
                  </a:txBody>
                  <a:tcPr/>
                </a:tc>
                <a:tc>
                  <a:txBody>
                    <a:bodyPr/>
                    <a:lstStyle/>
                    <a:p>
                      <a:r>
                        <a:rPr lang="en-IN" dirty="0">
                          <a:latin typeface="Corbel" panose="020B0503020204020204" pitchFamily="34" charset="0"/>
                        </a:rPr>
                        <a:t>Title:</a:t>
                      </a:r>
                    </a:p>
                  </a:txBody>
                  <a:tcPr/>
                </a:tc>
                <a:tc>
                  <a:txBody>
                    <a:bodyPr/>
                    <a:lstStyle/>
                    <a:p>
                      <a:r>
                        <a:rPr lang="en-IN" dirty="0">
                          <a:latin typeface="Corbel" panose="020B0503020204020204" pitchFamily="34" charset="0"/>
                        </a:rPr>
                        <a:t>Authors:</a:t>
                      </a:r>
                    </a:p>
                  </a:txBody>
                  <a:tcPr/>
                </a:tc>
                <a:tc>
                  <a:txBody>
                    <a:bodyPr/>
                    <a:lstStyle/>
                    <a:p>
                      <a:r>
                        <a:rPr lang="en-IN" dirty="0">
                          <a:latin typeface="Corbel" panose="020B0503020204020204" pitchFamily="34" charset="0"/>
                        </a:rPr>
                        <a:t>Summary:</a:t>
                      </a:r>
                    </a:p>
                  </a:txBody>
                  <a:tcPr/>
                </a:tc>
                <a:extLst>
                  <a:ext uri="{0D108BD9-81ED-4DB2-BD59-A6C34878D82A}">
                    <a16:rowId xmlns:a16="http://schemas.microsoft.com/office/drawing/2014/main" val="2778643048"/>
                  </a:ext>
                </a:extLst>
              </a:tr>
              <a:tr h="3625335">
                <a:tc>
                  <a:txBody>
                    <a:bodyPr/>
                    <a:lstStyle/>
                    <a:p>
                      <a:pPr algn="ctr"/>
                      <a:r>
                        <a:rPr lang="en-IN" dirty="0">
                          <a:latin typeface="Corbel" panose="020B0503020204020204" pitchFamily="34" charset="0"/>
                        </a:rPr>
                        <a:t>3.</a:t>
                      </a:r>
                    </a:p>
                  </a:txBody>
                  <a:tcPr/>
                </a:tc>
                <a:tc>
                  <a:txBody>
                    <a:bodyPr/>
                    <a:lstStyle/>
                    <a:p>
                      <a:r>
                        <a:rPr lang="fr-FR" dirty="0">
                          <a:latin typeface="Corbel" panose="020B0503020204020204" pitchFamily="34" charset="0"/>
                        </a:rPr>
                        <a:t>Instance Segmentation Technique: A </a:t>
                      </a:r>
                      <a:r>
                        <a:rPr lang="fr-FR" dirty="0" err="1">
                          <a:latin typeface="Corbel" panose="020B0503020204020204" pitchFamily="34" charset="0"/>
                        </a:rPr>
                        <a:t>Taxonomy</a:t>
                      </a:r>
                      <a:endParaRPr lang="en-IN" dirty="0">
                        <a:latin typeface="Corbel" panose="020B0503020204020204" pitchFamily="34" charset="0"/>
                      </a:endParaRPr>
                    </a:p>
                  </a:txBody>
                  <a:tcPr/>
                </a:tc>
                <a:tc>
                  <a:txBody>
                    <a:bodyPr/>
                    <a:lstStyle/>
                    <a:p>
                      <a:r>
                        <a:rPr lang="en-IN" dirty="0">
                          <a:latin typeface="Corbel" panose="020B0503020204020204" pitchFamily="34" charset="0"/>
                        </a:rPr>
                        <a:t>Abdul </a:t>
                      </a:r>
                      <a:r>
                        <a:rPr lang="en-IN" dirty="0" err="1">
                          <a:latin typeface="Corbel" panose="020B0503020204020204" pitchFamily="34" charset="0"/>
                        </a:rPr>
                        <a:t>Mueed</a:t>
                      </a:r>
                      <a:r>
                        <a:rPr lang="en-IN" dirty="0">
                          <a:latin typeface="Corbel" panose="020B0503020204020204" pitchFamily="34" charset="0"/>
                        </a:rPr>
                        <a:t> Hafiz &amp; Ghulam Mohiuddin Bhat</a:t>
                      </a:r>
                    </a:p>
                  </a:txBody>
                  <a:tcPr/>
                </a:tc>
                <a:tc>
                  <a:txBody>
                    <a:bodyPr/>
                    <a:lstStyle/>
                    <a:p>
                      <a:pPr marL="285750" indent="-285750">
                        <a:buFont typeface="Arial" panose="020B0604020202020204" pitchFamily="34" charset="0"/>
                        <a:buChar char="•"/>
                      </a:pPr>
                      <a:r>
                        <a:rPr lang="en-US" sz="1600" dirty="0">
                          <a:latin typeface="Corbel" panose="020B0503020204020204" pitchFamily="34" charset="0"/>
                        </a:rPr>
                        <a:t>RCNN model involves computing class agnostic region proposals obtained using selective search and then model fine-tuning is done which consists of using the region proposals for fine-tuning a pre-trained CNN model like </a:t>
                      </a:r>
                      <a:r>
                        <a:rPr lang="en-US" sz="1600" dirty="0" err="1">
                          <a:latin typeface="Corbel" panose="020B0503020204020204" pitchFamily="34" charset="0"/>
                        </a:rPr>
                        <a:t>AlexNet</a:t>
                      </a:r>
                      <a:r>
                        <a:rPr lang="en-US" sz="1600" dirty="0">
                          <a:latin typeface="Corbel" panose="020B0503020204020204" pitchFamily="34" charset="0"/>
                        </a:rPr>
                        <a:t>.</a:t>
                      </a:r>
                    </a:p>
                    <a:p>
                      <a:endParaRPr lang="en-US" sz="1600" dirty="0">
                        <a:latin typeface="Corbel" panose="020B0503020204020204" pitchFamily="34" charset="0"/>
                      </a:endParaRPr>
                    </a:p>
                    <a:p>
                      <a:pPr marL="285750" indent="-285750">
                        <a:buSzPct val="107000"/>
                        <a:buFont typeface="Arial" panose="020B0604020202020204" pitchFamily="34" charset="0"/>
                        <a:buChar char="•"/>
                      </a:pPr>
                      <a:r>
                        <a:rPr lang="en-US" sz="1600" dirty="0">
                          <a:latin typeface="Corbel" panose="020B0503020204020204" pitchFamily="34" charset="0"/>
                        </a:rPr>
                        <a:t> A set of class-specific Support Vector Machine (SVM) classifiers is trained on features extracted from the CNN which replaces the </a:t>
                      </a:r>
                      <a:r>
                        <a:rPr lang="en-US" sz="1600" dirty="0" err="1">
                          <a:latin typeface="Corbel" panose="020B0503020204020204" pitchFamily="34" charset="0"/>
                        </a:rPr>
                        <a:t>softmax</a:t>
                      </a:r>
                      <a:r>
                        <a:rPr lang="en-US" sz="1600" dirty="0">
                          <a:latin typeface="Corbel" panose="020B0503020204020204" pitchFamily="34" charset="0"/>
                        </a:rPr>
                        <a:t> classifier learned by fine-tuning.</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 </a:t>
                      </a:r>
                      <a:r>
                        <a:rPr lang="en-US" sz="1600" dirty="0" err="1">
                          <a:latin typeface="Corbel" panose="020B0503020204020204" pitchFamily="34" charset="0"/>
                        </a:rPr>
                        <a:t>MultiPath</a:t>
                      </a:r>
                      <a:r>
                        <a:rPr lang="en-US" sz="1600" dirty="0">
                          <a:latin typeface="Corbel" panose="020B0503020204020204" pitchFamily="34" charset="0"/>
                        </a:rPr>
                        <a:t> Network technique has been done to the standard     Fast R-CNN model.</a:t>
                      </a:r>
                    </a:p>
                    <a:p>
                      <a:r>
                        <a:rPr lang="en-US" sz="1600" dirty="0">
                          <a:latin typeface="Corbel" panose="020B0503020204020204" pitchFamily="34" charset="0"/>
                        </a:rPr>
                        <a:t> </a:t>
                      </a:r>
                      <a:endParaRPr lang="en-IN" sz="1600" dirty="0">
                        <a:latin typeface="Corbel" panose="020B0503020204020204" pitchFamily="34" charset="0"/>
                      </a:endParaRPr>
                    </a:p>
                  </a:txBody>
                  <a:tcPr/>
                </a:tc>
                <a:extLst>
                  <a:ext uri="{0D108BD9-81ED-4DB2-BD59-A6C34878D82A}">
                    <a16:rowId xmlns:a16="http://schemas.microsoft.com/office/drawing/2014/main" val="571916149"/>
                  </a:ext>
                </a:extLst>
              </a:tr>
            </a:tbl>
          </a:graphicData>
        </a:graphic>
      </p:graphicFrame>
    </p:spTree>
    <p:extLst>
      <p:ext uri="{BB962C8B-B14F-4D97-AF65-F5344CB8AC3E}">
        <p14:creationId xmlns:p14="http://schemas.microsoft.com/office/powerpoint/2010/main" val="139221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323273"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1052945" y="1429294"/>
            <a:ext cx="10086110" cy="523220"/>
          </a:xfrm>
          <a:prstGeom prst="rect">
            <a:avLst/>
          </a:prstGeom>
          <a:noFill/>
        </p:spPr>
        <p:txBody>
          <a:bodyPr wrap="square" rtlCol="0">
            <a:spAutoFit/>
          </a:bodyPr>
          <a:lstStyle/>
          <a:p>
            <a:r>
              <a:rPr lang="en-IN" sz="2800" dirty="0"/>
              <a:t>References:</a:t>
            </a:r>
          </a:p>
        </p:txBody>
      </p:sp>
      <p:graphicFrame>
        <p:nvGraphicFramePr>
          <p:cNvPr id="7" name="Table 7">
            <a:extLst>
              <a:ext uri="{FF2B5EF4-FFF2-40B4-BE49-F238E27FC236}">
                <a16:creationId xmlns:a16="http://schemas.microsoft.com/office/drawing/2014/main" id="{66BD27B5-2B33-8FF7-1E06-E1FA3F8C79C3}"/>
              </a:ext>
            </a:extLst>
          </p:cNvPr>
          <p:cNvGraphicFramePr>
            <a:graphicFrameLocks noGrp="1"/>
          </p:cNvGraphicFramePr>
          <p:nvPr>
            <p:extLst>
              <p:ext uri="{D42A27DB-BD31-4B8C-83A1-F6EECF244321}">
                <p14:modId xmlns:p14="http://schemas.microsoft.com/office/powerpoint/2010/main" val="610143528"/>
              </p:ext>
            </p:extLst>
          </p:nvPr>
        </p:nvGraphicFramePr>
        <p:xfrm>
          <a:off x="1182255" y="2048873"/>
          <a:ext cx="8128000" cy="4312920"/>
        </p:xfrm>
        <a:graphic>
          <a:graphicData uri="http://schemas.openxmlformats.org/drawingml/2006/table">
            <a:tbl>
              <a:tblPr firstRow="1" bandRow="1">
                <a:tableStyleId>{5C22544A-7EE6-4342-B048-85BDC9FD1C3A}</a:tableStyleId>
              </a:tblPr>
              <a:tblGrid>
                <a:gridCol w="1080655">
                  <a:extLst>
                    <a:ext uri="{9D8B030D-6E8A-4147-A177-3AD203B41FA5}">
                      <a16:colId xmlns:a16="http://schemas.microsoft.com/office/drawing/2014/main" val="3645637906"/>
                    </a:ext>
                  </a:extLst>
                </a:gridCol>
                <a:gridCol w="7047345">
                  <a:extLst>
                    <a:ext uri="{9D8B030D-6E8A-4147-A177-3AD203B41FA5}">
                      <a16:colId xmlns:a16="http://schemas.microsoft.com/office/drawing/2014/main" val="2342866742"/>
                    </a:ext>
                  </a:extLst>
                </a:gridCol>
              </a:tblGrid>
              <a:tr h="370840">
                <a:tc>
                  <a:txBody>
                    <a:bodyPr/>
                    <a:lstStyle/>
                    <a:p>
                      <a:r>
                        <a:rPr lang="en-IN" dirty="0"/>
                        <a:t>Sl. No:</a:t>
                      </a:r>
                    </a:p>
                  </a:txBody>
                  <a:tcPr/>
                </a:tc>
                <a:tc>
                  <a:txBody>
                    <a:bodyPr/>
                    <a:lstStyle/>
                    <a:p>
                      <a:r>
                        <a:rPr lang="en-IN" dirty="0"/>
                        <a:t>Links:</a:t>
                      </a:r>
                    </a:p>
                  </a:txBody>
                  <a:tcPr/>
                </a:tc>
                <a:extLst>
                  <a:ext uri="{0D108BD9-81ED-4DB2-BD59-A6C34878D82A}">
                    <a16:rowId xmlns:a16="http://schemas.microsoft.com/office/drawing/2014/main" val="2835287570"/>
                  </a:ext>
                </a:extLst>
              </a:tr>
              <a:tr h="370840">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https://www.v7labs.com/blog/instance-segmentation-guide</a:t>
                      </a:r>
                      <a:r>
                        <a:rPr lang="en-IN" dirty="0"/>
                        <a:t>. </a:t>
                      </a:r>
                    </a:p>
                    <a:p>
                      <a:endParaRPr lang="en-IN" dirty="0"/>
                    </a:p>
                  </a:txBody>
                  <a:tcPr/>
                </a:tc>
                <a:extLst>
                  <a:ext uri="{0D108BD9-81ED-4DB2-BD59-A6C34878D82A}">
                    <a16:rowId xmlns:a16="http://schemas.microsoft.com/office/drawing/2014/main" val="2365630323"/>
                  </a:ext>
                </a:extLst>
              </a:tr>
              <a:tr h="370840">
                <a:tc>
                  <a:txBody>
                    <a:bodyPr/>
                    <a:lstStyle/>
                    <a:p>
                      <a:r>
                        <a:rPr lang="en-IN" dirty="0"/>
                        <a:t>2. </a:t>
                      </a:r>
                    </a:p>
                  </a:txBody>
                  <a:tcPr/>
                </a:tc>
                <a:tc>
                  <a:txBody>
                    <a:bodyPr/>
                    <a:lstStyle/>
                    <a:p>
                      <a:r>
                        <a:rPr lang="en-IN" dirty="0">
                          <a:hlinkClick r:id="rId4"/>
                        </a:rPr>
                        <a:t>https://www.academia.edu/67178485/Image_Segmentation_Techniques_with_Machine_Learning?show_app_store_popup=true</a:t>
                      </a:r>
                      <a:r>
                        <a:rPr lang="en-IN" dirty="0"/>
                        <a:t> </a:t>
                      </a:r>
                    </a:p>
                  </a:txBody>
                  <a:tcPr/>
                </a:tc>
                <a:extLst>
                  <a:ext uri="{0D108BD9-81ED-4DB2-BD59-A6C34878D82A}">
                    <a16:rowId xmlns:a16="http://schemas.microsoft.com/office/drawing/2014/main" val="3491147619"/>
                  </a:ext>
                </a:extLst>
              </a:tr>
              <a:tr h="370840">
                <a:tc>
                  <a:txBody>
                    <a:bodyPr/>
                    <a:lstStyle/>
                    <a:p>
                      <a:r>
                        <a:rPr lang="en-IN" dirty="0"/>
                        <a:t>3.</a:t>
                      </a:r>
                    </a:p>
                  </a:txBody>
                  <a:tcPr/>
                </a:tc>
                <a:tc>
                  <a:txBody>
                    <a:bodyPr/>
                    <a:lstStyle/>
                    <a:p>
                      <a:r>
                        <a:rPr lang="en-IN" dirty="0">
                          <a:hlinkClick r:id="rId5"/>
                        </a:rPr>
                        <a:t>https://nanonets.com/blog/machine-learning-image-processing/</a:t>
                      </a:r>
                      <a:r>
                        <a:rPr lang="en-IN" dirty="0"/>
                        <a:t> </a:t>
                      </a:r>
                    </a:p>
                  </a:txBody>
                  <a:tcPr/>
                </a:tc>
                <a:extLst>
                  <a:ext uri="{0D108BD9-81ED-4DB2-BD59-A6C34878D82A}">
                    <a16:rowId xmlns:a16="http://schemas.microsoft.com/office/drawing/2014/main" val="3588538241"/>
                  </a:ext>
                </a:extLst>
              </a:tr>
              <a:tr h="370840">
                <a:tc>
                  <a:txBody>
                    <a:bodyPr/>
                    <a:lstStyle/>
                    <a:p>
                      <a:r>
                        <a:rPr lang="en-IN" dirty="0"/>
                        <a:t>4.</a:t>
                      </a:r>
                    </a:p>
                  </a:txBody>
                  <a:tcPr/>
                </a:tc>
                <a:tc>
                  <a:txBody>
                    <a:bodyPr/>
                    <a:lstStyle/>
                    <a:p>
                      <a:r>
                        <a:rPr lang="en-IN" dirty="0">
                          <a:hlinkClick r:id="rId6"/>
                        </a:rPr>
                        <a:t>https://analyticsindiamag.com/semantic-vs-instance-vs-panoptic-which-image-segmentation-technique-to-choose/</a:t>
                      </a:r>
                      <a:r>
                        <a:rPr lang="en-IN" dirty="0"/>
                        <a:t> </a:t>
                      </a:r>
                    </a:p>
                  </a:txBody>
                  <a:tcPr/>
                </a:tc>
                <a:extLst>
                  <a:ext uri="{0D108BD9-81ED-4DB2-BD59-A6C34878D82A}">
                    <a16:rowId xmlns:a16="http://schemas.microsoft.com/office/drawing/2014/main" val="3529363419"/>
                  </a:ext>
                </a:extLst>
              </a:tr>
              <a:tr h="370840">
                <a:tc>
                  <a:txBody>
                    <a:bodyPr/>
                    <a:lstStyle/>
                    <a:p>
                      <a:r>
                        <a:rPr lang="en-IN" dirty="0"/>
                        <a:t>5.</a:t>
                      </a:r>
                    </a:p>
                  </a:txBody>
                  <a:tcPr/>
                </a:tc>
                <a:tc>
                  <a:txBody>
                    <a:bodyPr/>
                    <a:lstStyle/>
                    <a:p>
                      <a:r>
                        <a:rPr lang="en-IN" dirty="0">
                          <a:hlinkClick r:id="rId7"/>
                        </a:rPr>
                        <a:t>https://towardsdatascience.com/image-segmentation-part-1-9f3db1ac1c50#161f</a:t>
                      </a:r>
                      <a:r>
                        <a:rPr lang="en-IN" dirty="0"/>
                        <a:t> </a:t>
                      </a:r>
                    </a:p>
                  </a:txBody>
                  <a:tcPr/>
                </a:tc>
                <a:extLst>
                  <a:ext uri="{0D108BD9-81ED-4DB2-BD59-A6C34878D82A}">
                    <a16:rowId xmlns:a16="http://schemas.microsoft.com/office/drawing/2014/main" val="645468564"/>
                  </a:ext>
                </a:extLst>
              </a:tr>
              <a:tr h="370840">
                <a:tc>
                  <a:txBody>
                    <a:bodyPr/>
                    <a:lstStyle/>
                    <a:p>
                      <a:r>
                        <a:rPr lang="en-IN" dirty="0"/>
                        <a:t>6.</a:t>
                      </a:r>
                    </a:p>
                  </a:txBody>
                  <a:tcPr/>
                </a:tc>
                <a:tc>
                  <a:txBody>
                    <a:bodyPr/>
                    <a:lstStyle/>
                    <a:p>
                      <a:r>
                        <a:rPr lang="en-IN" dirty="0">
                          <a:hlinkClick r:id="rId8"/>
                        </a:rPr>
                        <a:t>https://youtu.be/qej73NGDQfohttps://www.analyticsvidhya.com/blog/2019/07/computer-vision-implementing-mask-r-cnn-image-segmentation/</a:t>
                      </a:r>
                      <a:r>
                        <a:rPr lang="en-IN" dirty="0"/>
                        <a:t> </a:t>
                      </a:r>
                    </a:p>
                  </a:txBody>
                  <a:tcPr/>
                </a:tc>
                <a:extLst>
                  <a:ext uri="{0D108BD9-81ED-4DB2-BD59-A6C34878D82A}">
                    <a16:rowId xmlns:a16="http://schemas.microsoft.com/office/drawing/2014/main" val="3670627788"/>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8541591"/>
                  </a:ext>
                </a:extLst>
              </a:tr>
            </a:tbl>
          </a:graphicData>
        </a:graphic>
      </p:graphicFrame>
    </p:spTree>
    <p:extLst>
      <p:ext uri="{BB962C8B-B14F-4D97-AF65-F5344CB8AC3E}">
        <p14:creationId xmlns:p14="http://schemas.microsoft.com/office/powerpoint/2010/main" val="1441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01C0DFF-3687-DB1A-2237-6CCFE968E9F5}"/>
              </a:ext>
            </a:extLst>
          </p:cNvPr>
          <p:cNvSpPr txBox="1"/>
          <p:nvPr/>
        </p:nvSpPr>
        <p:spPr>
          <a:xfrm>
            <a:off x="1173018" y="1514763"/>
            <a:ext cx="6640946" cy="3447098"/>
          </a:xfrm>
          <a:prstGeom prst="rect">
            <a:avLst/>
          </a:prstGeom>
          <a:noFill/>
        </p:spPr>
        <p:txBody>
          <a:bodyPr wrap="square" rtlCol="0">
            <a:spAutoFit/>
          </a:bodyPr>
          <a:lstStyle/>
          <a:p>
            <a:r>
              <a:rPr lang="en-IN" sz="3200" b="1" dirty="0">
                <a:latin typeface="Corbel" panose="020B0503020204020204" pitchFamily="34" charset="0"/>
              </a:rPr>
              <a:t>Contents:</a:t>
            </a:r>
          </a:p>
          <a:p>
            <a:endParaRPr lang="en-IN" dirty="0">
              <a:latin typeface="Corbel" panose="020B0503020204020204" pitchFamily="34" charset="0"/>
            </a:endParaRPr>
          </a:p>
          <a:p>
            <a:pPr marL="342900" indent="-342900">
              <a:buAutoNum type="arabicParenR"/>
            </a:pPr>
            <a:r>
              <a:rPr lang="en-IN" sz="2400" dirty="0">
                <a:latin typeface="Corbel" panose="020B0503020204020204" pitchFamily="34" charset="0"/>
              </a:rPr>
              <a:t>Introduction</a:t>
            </a:r>
          </a:p>
          <a:p>
            <a:pPr marL="342900" indent="-342900">
              <a:buAutoNum type="arabicParenR"/>
            </a:pPr>
            <a:r>
              <a:rPr lang="en-IN" sz="2400" dirty="0">
                <a:latin typeface="Corbel" panose="020B0503020204020204" pitchFamily="34" charset="0"/>
              </a:rPr>
              <a:t>Need statement</a:t>
            </a:r>
          </a:p>
          <a:p>
            <a:pPr marL="342900" indent="-342900">
              <a:buAutoNum type="arabicParenR"/>
            </a:pPr>
            <a:r>
              <a:rPr lang="en-IN" sz="2400" dirty="0">
                <a:latin typeface="Corbel" panose="020B0503020204020204" pitchFamily="34" charset="0"/>
              </a:rPr>
              <a:t>Problem Statement</a:t>
            </a:r>
          </a:p>
          <a:p>
            <a:pPr marL="342900" indent="-342900">
              <a:buAutoNum type="arabicParenR"/>
            </a:pPr>
            <a:r>
              <a:rPr lang="en-IN" sz="2400" dirty="0">
                <a:latin typeface="Corbel" panose="020B0503020204020204" pitchFamily="34" charset="0"/>
              </a:rPr>
              <a:t>Why Image segmentation?</a:t>
            </a:r>
          </a:p>
          <a:p>
            <a:pPr marL="342900" indent="-342900">
              <a:buAutoNum type="arabicParenR"/>
            </a:pPr>
            <a:r>
              <a:rPr lang="en-IN" sz="2400" dirty="0">
                <a:latin typeface="Corbel" panose="020B0503020204020204" pitchFamily="34" charset="0"/>
              </a:rPr>
              <a:t>Types of Image segmentation</a:t>
            </a:r>
          </a:p>
          <a:p>
            <a:r>
              <a:rPr lang="en-IN" sz="2400" dirty="0">
                <a:latin typeface="Corbel" panose="020B0503020204020204" pitchFamily="34" charset="0"/>
              </a:rPr>
              <a:t>6)  Literature survey</a:t>
            </a:r>
          </a:p>
          <a:p>
            <a:r>
              <a:rPr lang="en-IN" sz="2400" dirty="0">
                <a:latin typeface="Corbel" panose="020B0503020204020204" pitchFamily="34" charset="0"/>
              </a:rPr>
              <a:t>7)  References</a:t>
            </a:r>
          </a:p>
        </p:txBody>
      </p:sp>
    </p:spTree>
    <p:extLst>
      <p:ext uri="{BB962C8B-B14F-4D97-AF65-F5344CB8AC3E}">
        <p14:creationId xmlns:p14="http://schemas.microsoft.com/office/powerpoint/2010/main" val="165418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52583"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B17EC1D1-E3F5-92DD-0AEF-5F0C00211DE8}"/>
              </a:ext>
            </a:extLst>
          </p:cNvPr>
          <p:cNvSpPr/>
          <p:nvPr/>
        </p:nvSpPr>
        <p:spPr>
          <a:xfrm>
            <a:off x="4707735" y="1052877"/>
            <a:ext cx="2776529" cy="707886"/>
          </a:xfrm>
          <a:prstGeom prst="rect">
            <a:avLst/>
          </a:prstGeom>
          <a:noFill/>
        </p:spPr>
        <p:txBody>
          <a:bodyPr wrap="none" lIns="91440" tIns="45720" rIns="91440" bIns="45720">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a:extLst>
              <a:ext uri="{FF2B5EF4-FFF2-40B4-BE49-F238E27FC236}">
                <a16:creationId xmlns:a16="http://schemas.microsoft.com/office/drawing/2014/main" id="{5BCC86E7-0D04-79E2-332C-F86771A3F227}"/>
              </a:ext>
            </a:extLst>
          </p:cNvPr>
          <p:cNvSpPr txBox="1"/>
          <p:nvPr/>
        </p:nvSpPr>
        <p:spPr>
          <a:xfrm>
            <a:off x="701963" y="1970856"/>
            <a:ext cx="10788072" cy="5324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rgbClr val="333333"/>
                </a:solidFill>
                <a:latin typeface="Corbel" panose="020B0503020204020204" pitchFamily="34" charset="0"/>
              </a:rPr>
              <a:t>Precision and accuracy go hand in hand with </a:t>
            </a:r>
            <a:r>
              <a:rPr lang="en-US" sz="2000" b="1" dirty="0">
                <a:solidFill>
                  <a:srgbClr val="333333"/>
                </a:solidFill>
                <a:latin typeface="Corbel" panose="020B0503020204020204" pitchFamily="34" charset="0"/>
              </a:rPr>
              <a:t>Machine Learning</a:t>
            </a:r>
            <a:r>
              <a:rPr lang="en-US" sz="2000" dirty="0">
                <a:solidFill>
                  <a:srgbClr val="333333"/>
                </a:solidFill>
                <a:latin typeface="Corbel" panose="020B0503020204020204" pitchFamily="34" charset="0"/>
              </a:rPr>
              <a:t>.</a:t>
            </a:r>
          </a:p>
          <a:p>
            <a:pPr marL="285750" indent="-285750">
              <a:lnSpc>
                <a:spcPct val="150000"/>
              </a:lnSpc>
              <a:buFont typeface="Arial" panose="020B0604020202020204" pitchFamily="34" charset="0"/>
              <a:buChar char="•"/>
            </a:pPr>
            <a:r>
              <a:rPr lang="en-US" sz="2000" dirty="0">
                <a:solidFill>
                  <a:srgbClr val="333333"/>
                </a:solidFill>
                <a:latin typeface="Corbel" panose="020B0503020204020204" pitchFamily="34" charset="0"/>
              </a:rPr>
              <a:t>A</a:t>
            </a:r>
            <a:r>
              <a:rPr lang="en-US" sz="2000" b="0" i="0" dirty="0">
                <a:solidFill>
                  <a:srgbClr val="333333"/>
                </a:solidFill>
                <a:effectLst/>
                <a:latin typeface="Corbel" panose="020B0503020204020204" pitchFamily="34" charset="0"/>
              </a:rPr>
              <a:t> popular sub-field of </a:t>
            </a:r>
            <a:r>
              <a:rPr lang="en-US" sz="2000" b="1" i="0" dirty="0">
                <a:solidFill>
                  <a:srgbClr val="333333"/>
                </a:solidFill>
                <a:effectLst/>
                <a:latin typeface="Corbel" panose="020B0503020204020204" pitchFamily="34" charset="0"/>
              </a:rPr>
              <a:t>Artificial Intelligence.</a:t>
            </a:r>
            <a:endParaRPr lang="en-IN" sz="2000" b="1" dirty="0">
              <a:latin typeface="Corbel" panose="020B0503020204020204" pitchFamily="34" charset="0"/>
            </a:endParaRPr>
          </a:p>
          <a:p>
            <a:pPr marL="285750" indent="-285750">
              <a:lnSpc>
                <a:spcPct val="150000"/>
              </a:lnSpc>
              <a:buFont typeface="Arial" panose="020B0604020202020204" pitchFamily="34" charset="0"/>
              <a:buChar char="•"/>
            </a:pPr>
            <a:r>
              <a:rPr lang="en-IN" sz="2000" dirty="0">
                <a:latin typeface="Corbel" panose="020B0503020204020204" pitchFamily="34" charset="0"/>
              </a:rPr>
              <a:t>Presently ML is being used in each and every sector for its </a:t>
            </a:r>
            <a:r>
              <a:rPr lang="en-IN" sz="2000" dirty="0" err="1">
                <a:latin typeface="Corbel" panose="020B0503020204020204" pitchFamily="34" charset="0"/>
              </a:rPr>
              <a:t>analyzing</a:t>
            </a:r>
            <a:r>
              <a:rPr lang="en-IN" sz="2000" dirty="0">
                <a:latin typeface="Corbel" panose="020B0503020204020204" pitchFamily="34" charset="0"/>
              </a:rPr>
              <a:t> and predicting power.</a:t>
            </a:r>
          </a:p>
          <a:p>
            <a:pPr marL="285750" indent="-285750">
              <a:lnSpc>
                <a:spcPct val="150000"/>
              </a:lnSpc>
              <a:buFont typeface="Arial" panose="020B0604020202020204" pitchFamily="34" charset="0"/>
              <a:buChar char="•"/>
            </a:pPr>
            <a:r>
              <a:rPr lang="en-IN" sz="2000" dirty="0">
                <a:latin typeface="Corbel" panose="020B0503020204020204" pitchFamily="34" charset="0"/>
              </a:rPr>
              <a:t>It can be applied in </a:t>
            </a:r>
            <a:r>
              <a:rPr lang="en-IN" sz="2000" i="1" dirty="0">
                <a:latin typeface="Corbel" panose="020B0503020204020204" pitchFamily="34" charset="0"/>
              </a:rPr>
              <a:t>E-commerce, Social media, the Automotive industry, Image and speech recognition, the stock market, the medical field, agriculture, weather</a:t>
            </a:r>
            <a:r>
              <a:rPr lang="en-IN" sz="2000" dirty="0">
                <a:latin typeface="Corbel" panose="020B0503020204020204" pitchFamily="34" charset="0"/>
              </a:rPr>
              <a:t>, </a:t>
            </a:r>
            <a:r>
              <a:rPr lang="en-IN" sz="2000" i="1" dirty="0">
                <a:latin typeface="Corbel" panose="020B0503020204020204" pitchFamily="34" charset="0"/>
              </a:rPr>
              <a:t>sports</a:t>
            </a:r>
            <a:r>
              <a:rPr lang="en-IN" sz="2000" dirty="0">
                <a:latin typeface="Corbel" panose="020B0503020204020204" pitchFamily="34" charset="0"/>
              </a:rPr>
              <a:t>, and many more.</a:t>
            </a:r>
          </a:p>
          <a:p>
            <a:pPr marL="285750" indent="-285750">
              <a:lnSpc>
                <a:spcPct val="150000"/>
              </a:lnSpc>
              <a:buFont typeface="Arial" panose="020B0604020202020204" pitchFamily="34" charset="0"/>
              <a:buChar char="•"/>
            </a:pPr>
            <a:r>
              <a:rPr lang="en-IN" sz="2000" dirty="0">
                <a:latin typeface="Corbel" panose="020B0503020204020204" pitchFamily="34" charset="0"/>
              </a:rPr>
              <a:t>A vast concept with great potential.</a:t>
            </a:r>
          </a:p>
          <a:p>
            <a:pPr marL="285750" indent="-285750">
              <a:buFont typeface="Arial" panose="020B0604020202020204" pitchFamily="34" charset="0"/>
              <a:buChar char="•"/>
            </a:pPr>
            <a:endParaRPr lang="en-IN" sz="2000" dirty="0">
              <a:latin typeface="Corbel" panose="020B0503020204020204" pitchFamily="34" charset="0"/>
            </a:endParaRPr>
          </a:p>
          <a:p>
            <a:r>
              <a:rPr lang="en-IN" sz="2000" dirty="0">
                <a:latin typeface="Corbel" panose="020B0503020204020204" pitchFamily="34" charset="0"/>
              </a:rPr>
              <a:t>By considering “</a:t>
            </a:r>
            <a:r>
              <a:rPr lang="en-IN" sz="2000" i="1" dirty="0">
                <a:latin typeface="Corbel" panose="020B0503020204020204" pitchFamily="34" charset="0"/>
              </a:rPr>
              <a:t>Image processing/ recognition</a:t>
            </a:r>
            <a:r>
              <a:rPr lang="en-IN" sz="2000" dirty="0">
                <a:latin typeface="Corbel" panose="020B0503020204020204" pitchFamily="34" charset="0"/>
              </a:rPr>
              <a:t>” which is one of the concepts in the sea of machine learning, we are going to implement the same in the field of image segmentation as a part that is required for self-driving cars.</a:t>
            </a:r>
          </a:p>
          <a:p>
            <a:pPr marL="285750" indent="-285750">
              <a:buFont typeface="Arial" panose="020B0604020202020204" pitchFamily="34" charset="0"/>
              <a:buChar char="•"/>
            </a:pPr>
            <a:endParaRPr lang="en-IN" sz="2000" dirty="0">
              <a:latin typeface="Corbel" panose="020B0503020204020204" pitchFamily="34" charset="0"/>
            </a:endParaRPr>
          </a:p>
          <a:p>
            <a:pPr marL="285750" indent="-285750">
              <a:buFont typeface="Arial" panose="020B0604020202020204" pitchFamily="34" charset="0"/>
              <a:buChar char="•"/>
            </a:pPr>
            <a:endParaRPr lang="en-IN" sz="2000" dirty="0">
              <a:latin typeface="Corbel" panose="020B0503020204020204" pitchFamily="34" charset="0"/>
            </a:endParaRPr>
          </a:p>
          <a:p>
            <a:pPr marL="285750" indent="-285750">
              <a:buFont typeface="Arial" panose="020B0604020202020204" pitchFamily="34" charset="0"/>
              <a:buChar char="•"/>
            </a:pPr>
            <a:endParaRPr lang="en-IN" sz="2000" dirty="0">
              <a:latin typeface="Corbel" panose="020B0503020204020204" pitchFamily="34" charset="0"/>
            </a:endParaRPr>
          </a:p>
          <a:p>
            <a:pPr marL="285750" indent="-285750">
              <a:buFont typeface="Arial" panose="020B0604020202020204" pitchFamily="34" charset="0"/>
              <a:buChar char="•"/>
            </a:pPr>
            <a:endParaRPr lang="en-IN" sz="2000" dirty="0">
              <a:latin typeface="Corbel" panose="020B0503020204020204" pitchFamily="34" charset="0"/>
            </a:endParaRPr>
          </a:p>
        </p:txBody>
      </p:sp>
    </p:spTree>
    <p:extLst>
      <p:ext uri="{BB962C8B-B14F-4D97-AF65-F5344CB8AC3E}">
        <p14:creationId xmlns:p14="http://schemas.microsoft.com/office/powerpoint/2010/main" val="242652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1052945" y="1429294"/>
            <a:ext cx="10086110" cy="2062103"/>
          </a:xfrm>
          <a:prstGeom prst="rect">
            <a:avLst/>
          </a:prstGeom>
          <a:noFill/>
        </p:spPr>
        <p:txBody>
          <a:bodyPr wrap="square" rtlCol="0">
            <a:spAutoFit/>
          </a:bodyPr>
          <a:lstStyle/>
          <a:p>
            <a:r>
              <a:rPr lang="en-IN" sz="2800" b="1" dirty="0"/>
              <a:t>Need Statement:</a:t>
            </a:r>
          </a:p>
          <a:p>
            <a:endParaRPr lang="en-US" sz="2000" b="0" i="0" dirty="0">
              <a:effectLst/>
              <a:latin typeface="ff-more-web-pro"/>
            </a:endParaRPr>
          </a:p>
          <a:p>
            <a:r>
              <a:rPr lang="en-US" sz="2000" dirty="0"/>
              <a:t>Image segmentation plays a vital role in the field of autonomous industry, where it functions just like the eyes to a human being. It helps to extract the object of interest from an image such as vehicles, humans, animals to provide a pictorial representation of the view to the self driving cars in order to develop a decision making ability to respond to the immediate surrounding.</a:t>
            </a:r>
            <a:endParaRPr lang="en-IN" sz="2000" dirty="0"/>
          </a:p>
        </p:txBody>
      </p:sp>
    </p:spTree>
    <p:extLst>
      <p:ext uri="{BB962C8B-B14F-4D97-AF65-F5344CB8AC3E}">
        <p14:creationId xmlns:p14="http://schemas.microsoft.com/office/powerpoint/2010/main" val="293991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23031B6-7A79-52E5-F63C-EBD3351A4436}"/>
              </a:ext>
            </a:extLst>
          </p:cNvPr>
          <p:cNvSpPr txBox="1"/>
          <p:nvPr/>
        </p:nvSpPr>
        <p:spPr>
          <a:xfrm>
            <a:off x="801933" y="1429294"/>
            <a:ext cx="10086110" cy="1815882"/>
          </a:xfrm>
          <a:prstGeom prst="rect">
            <a:avLst/>
          </a:prstGeom>
          <a:noFill/>
        </p:spPr>
        <p:txBody>
          <a:bodyPr wrap="square" rtlCol="0">
            <a:spAutoFit/>
          </a:bodyPr>
          <a:lstStyle/>
          <a:p>
            <a:r>
              <a:rPr lang="en-IN" sz="2800" b="1" dirty="0"/>
              <a:t>Problem Statement:</a:t>
            </a:r>
          </a:p>
          <a:p>
            <a:endParaRPr lang="en-IN" sz="2800" dirty="0"/>
          </a:p>
          <a:p>
            <a:r>
              <a:rPr lang="en-US" sz="2800" dirty="0">
                <a:solidFill>
                  <a:srgbClr val="060913"/>
                </a:solidFill>
                <a:latin typeface="Corbel" panose="020B0503020204020204" pitchFamily="34" charset="0"/>
              </a:rPr>
              <a:t>T</a:t>
            </a:r>
            <a:r>
              <a:rPr lang="en-US" sz="2800" b="0" i="0" dirty="0">
                <a:solidFill>
                  <a:srgbClr val="060913"/>
                </a:solidFill>
                <a:effectLst/>
                <a:latin typeface="Corbel" panose="020B0503020204020204" pitchFamily="34" charset="0"/>
              </a:rPr>
              <a:t>o identify objects, </a:t>
            </a:r>
            <a:r>
              <a:rPr lang="en-US" sz="2800" dirty="0">
                <a:solidFill>
                  <a:srgbClr val="060913"/>
                </a:solidFill>
                <a:latin typeface="Corbel" panose="020B0503020204020204" pitchFamily="34" charset="0"/>
              </a:rPr>
              <a:t>humans, animals</a:t>
            </a:r>
            <a:r>
              <a:rPr lang="en-US" sz="2800" b="0" i="0" dirty="0">
                <a:solidFill>
                  <a:srgbClr val="060913"/>
                </a:solidFill>
                <a:effectLst/>
                <a:latin typeface="Corbel" panose="020B0503020204020204" pitchFamily="34" charset="0"/>
              </a:rPr>
              <a:t>, and other vehicles, thereby ensuring a hassle-free and smooth ride </a:t>
            </a:r>
            <a:r>
              <a:rPr lang="en-US" sz="2800" dirty="0">
                <a:solidFill>
                  <a:srgbClr val="060913"/>
                </a:solidFill>
                <a:latin typeface="Corbel" panose="020B0503020204020204" pitchFamily="34" charset="0"/>
              </a:rPr>
              <a:t>by</a:t>
            </a:r>
            <a:r>
              <a:rPr lang="en-US" sz="2800" b="0" i="0" dirty="0">
                <a:solidFill>
                  <a:srgbClr val="060913"/>
                </a:solidFill>
                <a:effectLst/>
                <a:latin typeface="Corbel" panose="020B0503020204020204" pitchFamily="34" charset="0"/>
              </a:rPr>
              <a:t> autonomous vehicles.</a:t>
            </a:r>
            <a:endParaRPr lang="en-IN" sz="2800" dirty="0">
              <a:latin typeface="Corbel" panose="020B0503020204020204" pitchFamily="34" charset="0"/>
            </a:endParaRPr>
          </a:p>
        </p:txBody>
      </p:sp>
    </p:spTree>
    <p:extLst>
      <p:ext uri="{BB962C8B-B14F-4D97-AF65-F5344CB8AC3E}">
        <p14:creationId xmlns:p14="http://schemas.microsoft.com/office/powerpoint/2010/main" val="149949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99A3FC23-CD1F-97B1-F155-94360B6CC751}"/>
              </a:ext>
            </a:extLst>
          </p:cNvPr>
          <p:cNvSpPr txBox="1"/>
          <p:nvPr/>
        </p:nvSpPr>
        <p:spPr>
          <a:xfrm>
            <a:off x="708892" y="1720840"/>
            <a:ext cx="10788072" cy="4893647"/>
          </a:xfrm>
          <a:prstGeom prst="rect">
            <a:avLst/>
          </a:prstGeom>
          <a:noFill/>
        </p:spPr>
        <p:txBody>
          <a:bodyPr wrap="square" rtlCol="0">
            <a:spAutoFit/>
          </a:bodyPr>
          <a:lstStyle/>
          <a:p>
            <a:r>
              <a:rPr lang="en-IN" sz="2800" b="1" dirty="0">
                <a:latin typeface="Corbel" panose="020B0503020204020204" pitchFamily="34" charset="0"/>
              </a:rPr>
              <a:t>What is Image Segmentation?</a:t>
            </a:r>
          </a:p>
          <a:p>
            <a:pPr marL="457200" indent="-457200">
              <a:buFont typeface="Arial" panose="020B0604020202020204" pitchFamily="34" charset="0"/>
              <a:buChar char="•"/>
            </a:pPr>
            <a:endParaRPr lang="en-IN" sz="2000" dirty="0">
              <a:latin typeface="Corbel" panose="020B0503020204020204" pitchFamily="34" charset="0"/>
            </a:endParaRPr>
          </a:p>
          <a:p>
            <a:pPr marL="457200" indent="-457200">
              <a:buFont typeface="Arial" panose="020B0604020202020204" pitchFamily="34" charset="0"/>
              <a:buChar char="•"/>
            </a:pPr>
            <a:r>
              <a:rPr lang="en-IN" sz="2000" dirty="0">
                <a:latin typeface="Corbel" panose="020B0503020204020204" pitchFamily="34" charset="0"/>
              </a:rPr>
              <a:t>It is a method in which digital image is broken down into various subgroups called image segments.</a:t>
            </a:r>
          </a:p>
          <a:p>
            <a:pPr marL="457200" indent="-457200">
              <a:buFont typeface="Arial" panose="020B0604020202020204" pitchFamily="34" charset="0"/>
              <a:buChar char="•"/>
            </a:pPr>
            <a:r>
              <a:rPr lang="en-IN" sz="2000" dirty="0">
                <a:latin typeface="Corbel" panose="020B0503020204020204" pitchFamily="34" charset="0"/>
              </a:rPr>
              <a:t>This method helps in reducing the complexity of the image.</a:t>
            </a:r>
          </a:p>
          <a:p>
            <a:pPr marL="457200" indent="-457200">
              <a:buFont typeface="Arial" panose="020B0604020202020204" pitchFamily="34" charset="0"/>
              <a:buChar char="•"/>
            </a:pPr>
            <a:r>
              <a:rPr lang="en-IN" sz="2000" dirty="0">
                <a:latin typeface="Corbel" panose="020B0503020204020204" pitchFamily="34" charset="0"/>
              </a:rPr>
              <a:t>Segmentation in easy words is assigning labels to pixels.</a:t>
            </a:r>
          </a:p>
          <a:p>
            <a:pPr marL="457200" indent="-457200">
              <a:buFont typeface="Arial" panose="020B0604020202020204" pitchFamily="34" charset="0"/>
              <a:buChar char="•"/>
            </a:pPr>
            <a:r>
              <a:rPr lang="en-IN" sz="2000" dirty="0">
                <a:latin typeface="Corbel" panose="020B0503020204020204" pitchFamily="34" charset="0"/>
              </a:rPr>
              <a:t>All picture elements or pixels belonging to the same category have a common label assigned to them.</a:t>
            </a:r>
          </a:p>
          <a:p>
            <a:pPr marL="457200" indent="-457200">
              <a:buFont typeface="Arial" panose="020B0604020202020204" pitchFamily="34" charset="0"/>
              <a:buChar char="•"/>
            </a:pPr>
            <a:endParaRPr lang="en-IN" dirty="0">
              <a:latin typeface="Corbel" panose="020B0503020204020204" pitchFamily="34" charset="0"/>
            </a:endParaRPr>
          </a:p>
          <a:p>
            <a:r>
              <a:rPr lang="en-IN" sz="2800" b="1" dirty="0">
                <a:latin typeface="Corbel" panose="020B0503020204020204" pitchFamily="34" charset="0"/>
              </a:rPr>
              <a:t>Approaches to image segmentation:</a:t>
            </a:r>
          </a:p>
          <a:p>
            <a:pPr marL="285750" indent="-285750">
              <a:buFont typeface="Arial" panose="020B0604020202020204" pitchFamily="34" charset="0"/>
              <a:buChar char="•"/>
            </a:pPr>
            <a:endParaRPr lang="en-IN" dirty="0">
              <a:latin typeface="Corbel" panose="020B0503020204020204" pitchFamily="34" charset="0"/>
            </a:endParaRPr>
          </a:p>
          <a:p>
            <a:pPr marL="285750" indent="-285750">
              <a:buFont typeface="Arial" panose="020B0604020202020204" pitchFamily="34" charset="0"/>
              <a:buChar char="•"/>
            </a:pPr>
            <a:r>
              <a:rPr lang="en-IN" sz="2000" dirty="0">
                <a:latin typeface="Corbel" panose="020B0503020204020204" pitchFamily="34" charset="0"/>
              </a:rPr>
              <a:t>Similarity approach: It is based on detecting similarities between image pixels to form a segment.</a:t>
            </a:r>
          </a:p>
          <a:p>
            <a:pPr marL="285750" indent="-285750">
              <a:buFont typeface="Arial" panose="020B0604020202020204" pitchFamily="34" charset="0"/>
              <a:buChar char="•"/>
            </a:pPr>
            <a:r>
              <a:rPr lang="en-IN" sz="2000" dirty="0">
                <a:latin typeface="Corbel" panose="020B0503020204020204" pitchFamily="34" charset="0"/>
              </a:rPr>
              <a:t>Discontinuity approach: This approach relies on the discontinuity of pixel intensity values of the image.</a:t>
            </a:r>
          </a:p>
          <a:p>
            <a:endParaRPr lang="en-US" sz="2000" dirty="0">
              <a:solidFill>
                <a:srgbClr val="292929"/>
              </a:solidFill>
              <a:latin typeface="Corbel" panose="020B0503020204020204" pitchFamily="34" charset="0"/>
            </a:endParaRPr>
          </a:p>
        </p:txBody>
      </p:sp>
    </p:spTree>
    <p:extLst>
      <p:ext uri="{BB962C8B-B14F-4D97-AF65-F5344CB8AC3E}">
        <p14:creationId xmlns:p14="http://schemas.microsoft.com/office/powerpoint/2010/main" val="403797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CD55EDC-9D57-4AE2-A848-65F145849AB8}"/>
              </a:ext>
            </a:extLst>
          </p:cNvPr>
          <p:cNvSpPr txBox="1"/>
          <p:nvPr/>
        </p:nvSpPr>
        <p:spPr>
          <a:xfrm>
            <a:off x="1004046" y="1407469"/>
            <a:ext cx="4034118" cy="523220"/>
          </a:xfrm>
          <a:prstGeom prst="rect">
            <a:avLst/>
          </a:prstGeom>
          <a:noFill/>
        </p:spPr>
        <p:txBody>
          <a:bodyPr wrap="square" rtlCol="0">
            <a:spAutoFit/>
          </a:bodyPr>
          <a:lstStyle/>
          <a:p>
            <a:r>
              <a:rPr lang="en-US" sz="2800" b="1" dirty="0"/>
              <a:t>Flowchart:</a:t>
            </a:r>
            <a:r>
              <a:rPr lang="en-US" sz="2800" dirty="0"/>
              <a:t> </a:t>
            </a:r>
            <a:endParaRPr lang="en-IN" sz="2800" dirty="0"/>
          </a:p>
        </p:txBody>
      </p:sp>
      <p:pic>
        <p:nvPicPr>
          <p:cNvPr id="14" name="Picture 13">
            <a:extLst>
              <a:ext uri="{FF2B5EF4-FFF2-40B4-BE49-F238E27FC236}">
                <a16:creationId xmlns:a16="http://schemas.microsoft.com/office/drawing/2014/main" id="{737D16DD-344A-499D-8E10-31E2CC472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388" y="1068861"/>
            <a:ext cx="3264114" cy="5548993"/>
          </a:xfrm>
          <a:prstGeom prst="rect">
            <a:avLst/>
          </a:prstGeom>
        </p:spPr>
      </p:pic>
    </p:spTree>
    <p:extLst>
      <p:ext uri="{BB962C8B-B14F-4D97-AF65-F5344CB8AC3E}">
        <p14:creationId xmlns:p14="http://schemas.microsoft.com/office/powerpoint/2010/main" val="180994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182393"/>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AC6922F-41E1-EBBB-0CF6-EB774FDEC3BC}"/>
              </a:ext>
            </a:extLst>
          </p:cNvPr>
          <p:cNvSpPr txBox="1"/>
          <p:nvPr/>
        </p:nvSpPr>
        <p:spPr>
          <a:xfrm>
            <a:off x="701964" y="1276953"/>
            <a:ext cx="10675097" cy="4154984"/>
          </a:xfrm>
          <a:prstGeom prst="rect">
            <a:avLst/>
          </a:prstGeom>
          <a:noFill/>
        </p:spPr>
        <p:txBody>
          <a:bodyPr wrap="square" rtlCol="0">
            <a:spAutoFit/>
          </a:bodyPr>
          <a:lstStyle/>
          <a:p>
            <a:endParaRPr lang="en-IN" sz="2800" dirty="0"/>
          </a:p>
          <a:p>
            <a:r>
              <a:rPr lang="en-IN" sz="2800" b="1" dirty="0"/>
              <a:t>Importance of Image segmentation:</a:t>
            </a:r>
          </a:p>
          <a:p>
            <a:endParaRPr lang="en-IN" sz="2800" dirty="0"/>
          </a:p>
          <a:p>
            <a:pPr marL="285750" indent="-285750">
              <a:buFont typeface="Arial" panose="020B0604020202020204" pitchFamily="34" charset="0"/>
              <a:buChar char="•"/>
            </a:pPr>
            <a:r>
              <a:rPr lang="en-IN" sz="2000" dirty="0"/>
              <a:t>In these growing years in the field of technology there has been a constant effort in adopting self driving cars.</a:t>
            </a:r>
          </a:p>
          <a:p>
            <a:pPr marL="285750" indent="-285750">
              <a:buFont typeface="Arial" panose="020B0604020202020204" pitchFamily="34" charset="0"/>
              <a:buChar char="•"/>
            </a:pPr>
            <a:r>
              <a:rPr lang="en-US" sz="2000" dirty="0"/>
              <a:t>To detect objects around the autonomous vehicles is essential to drive safely. Instance segmentation is an extension of object detection used to identify the objects in the image.</a:t>
            </a:r>
            <a:endParaRPr lang="en-IN" sz="2000" dirty="0"/>
          </a:p>
          <a:p>
            <a:pPr marL="285750" indent="-285750">
              <a:buFont typeface="Arial" panose="020B0604020202020204" pitchFamily="34" charset="0"/>
              <a:buChar char="•"/>
            </a:pPr>
            <a:r>
              <a:rPr lang="en-IN" sz="2000" dirty="0"/>
              <a:t>In order to bring self driving cars which are capable of taking decision on its own according to the situation. This decision making ability matters and plays a very important role.</a:t>
            </a:r>
          </a:p>
          <a:p>
            <a:pPr marL="285750" indent="-285750">
              <a:buFont typeface="Arial" panose="020B0604020202020204" pitchFamily="34" charset="0"/>
              <a:buChar char="•"/>
            </a:pPr>
            <a:r>
              <a:rPr lang="en-US" sz="2000" dirty="0"/>
              <a:t>Image segmentation in autonomous vehicles is an automobile platform capable of sensing and reacting to its immediate environment in an attempt to navigate roadways without human intervention.</a:t>
            </a:r>
          </a:p>
        </p:txBody>
      </p:sp>
    </p:spTree>
    <p:extLst>
      <p:ext uri="{BB962C8B-B14F-4D97-AF65-F5344CB8AC3E}">
        <p14:creationId xmlns:p14="http://schemas.microsoft.com/office/powerpoint/2010/main" val="389804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3433-C9F5-D668-2C71-EC1074F663F6}"/>
              </a:ext>
            </a:extLst>
          </p:cNvPr>
          <p:cNvSpPr>
            <a:spLocks noGrp="1"/>
          </p:cNvSpPr>
          <p:nvPr>
            <p:ph type="ctrTitle"/>
          </p:nvPr>
        </p:nvSpPr>
        <p:spPr>
          <a:xfrm>
            <a:off x="438728" y="240145"/>
            <a:ext cx="11314544" cy="6377710"/>
          </a:xfrm>
        </p:spPr>
        <p:style>
          <a:lnRef idx="2">
            <a:schemeClr val="accent1"/>
          </a:lnRef>
          <a:fillRef idx="1">
            <a:schemeClr val="lt1"/>
          </a:fillRef>
          <a:effectRef idx="0">
            <a:schemeClr val="accent1"/>
          </a:effectRef>
          <a:fontRef idx="minor">
            <a:schemeClr val="dk1"/>
          </a:fontRef>
        </p:style>
        <p:txBody>
          <a:bodyPr>
            <a:normAutofit/>
          </a:bodyPr>
          <a:lstStyle/>
          <a:p>
            <a:pPr algn="r"/>
            <a:r>
              <a:rPr lang="en-IN" sz="1400" dirty="0"/>
              <a:t> </a:t>
            </a:r>
            <a:br>
              <a:rPr lang="en-IN" sz="1400" dirty="0"/>
            </a:br>
            <a:endParaRPr lang="en-IN" sz="1400" dirty="0"/>
          </a:p>
        </p:txBody>
      </p:sp>
      <p:sp>
        <p:nvSpPr>
          <p:cNvPr id="3" name="Subtitle 2">
            <a:extLst>
              <a:ext uri="{FF2B5EF4-FFF2-40B4-BE49-F238E27FC236}">
                <a16:creationId xmlns:a16="http://schemas.microsoft.com/office/drawing/2014/main" id="{924C85F5-2F70-E619-D206-1BB67B41DD3F}"/>
              </a:ext>
            </a:extLst>
          </p:cNvPr>
          <p:cNvSpPr>
            <a:spLocks noGrp="1"/>
          </p:cNvSpPr>
          <p:nvPr>
            <p:ph type="subTitle" idx="1"/>
          </p:nvPr>
        </p:nvSpPr>
        <p:spPr>
          <a:xfrm>
            <a:off x="7952508" y="240145"/>
            <a:ext cx="3916219" cy="979056"/>
          </a:xfrm>
        </p:spPr>
        <p:txBody>
          <a:bodyPr/>
          <a:lstStyle/>
          <a:p>
            <a:r>
              <a:rPr lang="en-IN" dirty="0">
                <a:solidFill>
                  <a:srgbClr val="F40C1D"/>
                </a:solidFill>
              </a:rPr>
              <a:t>Autonomous Vehicle Group</a:t>
            </a:r>
          </a:p>
          <a:p>
            <a:r>
              <a:rPr lang="en-IN" dirty="0">
                <a:solidFill>
                  <a:srgbClr val="F40C1D"/>
                </a:solidFill>
              </a:rPr>
              <a:t> </a:t>
            </a:r>
            <a:r>
              <a:rPr lang="en-IN" dirty="0" err="1">
                <a:solidFill>
                  <a:srgbClr val="F40C1D"/>
                </a:solidFill>
              </a:rPr>
              <a:t>SoECE</a:t>
            </a:r>
            <a:endParaRPr lang="en-IN" dirty="0">
              <a:solidFill>
                <a:srgbClr val="F40C1D"/>
              </a:solidFill>
            </a:endParaRPr>
          </a:p>
        </p:txBody>
      </p:sp>
      <p:pic>
        <p:nvPicPr>
          <p:cNvPr id="4" name="Picture 3" descr="kle tech logo">
            <a:extLst>
              <a:ext uri="{FF2B5EF4-FFF2-40B4-BE49-F238E27FC236}">
                <a16:creationId xmlns:a16="http://schemas.microsoft.com/office/drawing/2014/main" id="{B5EDFD68-C80D-8894-0577-1161FBB00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346" y="240145"/>
            <a:ext cx="2590800" cy="685800"/>
          </a:xfrm>
          <a:prstGeom prst="rect">
            <a:avLst/>
          </a:prstGeom>
          <a:noFill/>
          <a:ln>
            <a:noFill/>
          </a:ln>
        </p:spPr>
      </p:pic>
      <p:cxnSp>
        <p:nvCxnSpPr>
          <p:cNvPr id="9" name="Straight Connector 8">
            <a:extLst>
              <a:ext uri="{FF2B5EF4-FFF2-40B4-BE49-F238E27FC236}">
                <a16:creationId xmlns:a16="http://schemas.microsoft.com/office/drawing/2014/main" id="{BFF140B4-BB69-03DA-1C13-6E766618312C}"/>
              </a:ext>
            </a:extLst>
          </p:cNvPr>
          <p:cNvCxnSpPr>
            <a:cxnSpLocks/>
          </p:cNvCxnSpPr>
          <p:nvPr/>
        </p:nvCxnSpPr>
        <p:spPr>
          <a:xfrm>
            <a:off x="701964" y="1136038"/>
            <a:ext cx="10788072"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EAB8CCBB-9B91-B5A0-726B-F5F0B36EBFA8}"/>
              </a:ext>
            </a:extLst>
          </p:cNvPr>
          <p:cNvSpPr txBox="1"/>
          <p:nvPr/>
        </p:nvSpPr>
        <p:spPr>
          <a:xfrm>
            <a:off x="812800" y="1687052"/>
            <a:ext cx="9882910" cy="4616648"/>
          </a:xfrm>
          <a:prstGeom prst="rect">
            <a:avLst/>
          </a:prstGeom>
          <a:noFill/>
        </p:spPr>
        <p:txBody>
          <a:bodyPr wrap="square" rtlCol="0">
            <a:spAutoFit/>
          </a:bodyPr>
          <a:lstStyle/>
          <a:p>
            <a:r>
              <a:rPr lang="en-IN" sz="2800" b="1" dirty="0"/>
              <a:t>Types of Image segmentation:</a:t>
            </a:r>
          </a:p>
          <a:p>
            <a:endParaRPr lang="en-IN" sz="2800" dirty="0"/>
          </a:p>
          <a:p>
            <a:pPr marL="342900" indent="-342900">
              <a:buFont typeface="Arial" panose="020B0604020202020204" pitchFamily="34" charset="0"/>
              <a:buChar char="•"/>
            </a:pPr>
            <a:r>
              <a:rPr lang="en-IN" sz="2000" i="1" dirty="0">
                <a:latin typeface="Corbel" panose="020B0503020204020204" pitchFamily="34" charset="0"/>
              </a:rPr>
              <a:t>Semantic Segmentation:  </a:t>
            </a:r>
            <a:r>
              <a:rPr lang="en-IN" sz="2000" dirty="0">
                <a:latin typeface="Corbel" panose="020B0503020204020204" pitchFamily="34" charset="0"/>
              </a:rPr>
              <a:t>It </a:t>
            </a:r>
            <a:r>
              <a:rPr lang="en-US" sz="2000" b="0" i="0" dirty="0">
                <a:solidFill>
                  <a:srgbClr val="060913"/>
                </a:solidFill>
                <a:effectLst/>
                <a:latin typeface="Corbel" panose="020B0503020204020204" pitchFamily="34" charset="0"/>
              </a:rPr>
              <a:t>refers to the classification of pixels in an image into </a:t>
            </a:r>
            <a:r>
              <a:rPr lang="en-US" sz="2000" dirty="0">
                <a:solidFill>
                  <a:srgbClr val="060913"/>
                </a:solidFill>
                <a:latin typeface="Corbel" panose="020B0503020204020204" pitchFamily="34" charset="0"/>
              </a:rPr>
              <a:t>one of the </a:t>
            </a:r>
            <a:r>
              <a:rPr lang="en-US" sz="2000" b="0" i="0" dirty="0">
                <a:solidFill>
                  <a:srgbClr val="060913"/>
                </a:solidFill>
                <a:effectLst/>
                <a:latin typeface="Corbel" panose="020B0503020204020204" pitchFamily="34" charset="0"/>
              </a:rPr>
              <a:t>classes. Pixels belonging to a particular class are simply classified to that class with no other information or context taken into consideration.</a:t>
            </a:r>
          </a:p>
          <a:p>
            <a:endParaRPr lang="en-US" sz="2000" b="0" i="0" dirty="0">
              <a:solidFill>
                <a:srgbClr val="060913"/>
              </a:solidFill>
              <a:effectLst/>
              <a:latin typeface="Corbel" panose="020B0503020204020204" pitchFamily="34" charset="0"/>
            </a:endParaRPr>
          </a:p>
          <a:p>
            <a:pPr marL="342900" indent="-342900">
              <a:buFont typeface="Arial" panose="020B0604020202020204" pitchFamily="34" charset="0"/>
              <a:buChar char="•"/>
            </a:pPr>
            <a:r>
              <a:rPr lang="en-US" sz="2000" i="1" dirty="0">
                <a:solidFill>
                  <a:srgbClr val="060913"/>
                </a:solidFill>
                <a:latin typeface="Corbel" panose="020B0503020204020204" pitchFamily="34" charset="0"/>
              </a:rPr>
              <a:t>Instance Segmentation:  </a:t>
            </a:r>
            <a:r>
              <a:rPr lang="en-US" sz="2000" b="0" i="0" dirty="0">
                <a:solidFill>
                  <a:srgbClr val="060913"/>
                </a:solidFill>
                <a:effectLst/>
                <a:latin typeface="Inter"/>
              </a:rPr>
              <a:t>Instance segmentation models classify pixels into categories on the basis of “instances” rather than classes.</a:t>
            </a:r>
          </a:p>
          <a:p>
            <a:endParaRPr lang="en-US" sz="2000" b="0" i="0" dirty="0">
              <a:solidFill>
                <a:srgbClr val="060913"/>
              </a:solidFill>
              <a:effectLst/>
              <a:latin typeface="Inter"/>
            </a:endParaRPr>
          </a:p>
          <a:p>
            <a:pPr marL="342900" indent="-342900">
              <a:buFont typeface="Arial" panose="020B0604020202020204" pitchFamily="34" charset="0"/>
              <a:buChar char="•"/>
            </a:pPr>
            <a:r>
              <a:rPr lang="en-US" sz="2000" i="1" dirty="0">
                <a:solidFill>
                  <a:srgbClr val="060913"/>
                </a:solidFill>
                <a:latin typeface="Inter"/>
              </a:rPr>
              <a:t>Panoptic Segmentation:</a:t>
            </a:r>
            <a:r>
              <a:rPr lang="en-US" sz="2000" b="0" i="1" dirty="0">
                <a:solidFill>
                  <a:srgbClr val="060913"/>
                </a:solidFill>
                <a:effectLst/>
                <a:latin typeface="Inter"/>
              </a:rPr>
              <a:t>  </a:t>
            </a:r>
            <a:r>
              <a:rPr lang="en-US" sz="2000" b="0" dirty="0">
                <a:solidFill>
                  <a:srgbClr val="060913"/>
                </a:solidFill>
                <a:effectLst/>
                <a:latin typeface="Inter"/>
              </a:rPr>
              <a:t>It is </a:t>
            </a:r>
            <a:r>
              <a:rPr lang="en-US" sz="2000" b="0" i="0" dirty="0">
                <a:solidFill>
                  <a:srgbClr val="060913"/>
                </a:solidFill>
                <a:effectLst/>
                <a:latin typeface="Inter"/>
              </a:rPr>
              <a:t>the most recently developed segmentation task, can be expressed as the combination of semantic segmentation and instance segmentation where each instance of an object in the image is segregated and the object’s identity is predicted.</a:t>
            </a:r>
            <a:endParaRPr lang="en-US" sz="2000" b="0" i="1" dirty="0">
              <a:solidFill>
                <a:srgbClr val="060913"/>
              </a:solidFill>
              <a:effectLst/>
              <a:latin typeface="Corbel" panose="020B0503020204020204" pitchFamily="34" charset="0"/>
            </a:endParaRPr>
          </a:p>
          <a:p>
            <a:pPr marL="342900" indent="-342900">
              <a:buFont typeface="Arial" panose="020B0604020202020204" pitchFamily="34" charset="0"/>
              <a:buChar char="•"/>
            </a:pPr>
            <a:endParaRPr lang="en-IN" dirty="0">
              <a:latin typeface="Corbel" panose="020B0503020204020204" pitchFamily="34" charset="0"/>
            </a:endParaRPr>
          </a:p>
        </p:txBody>
      </p:sp>
    </p:spTree>
    <p:extLst>
      <p:ext uri="{BB962C8B-B14F-4D97-AF65-F5344CB8AC3E}">
        <p14:creationId xmlns:p14="http://schemas.microsoft.com/office/powerpoint/2010/main" val="747947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1376</Words>
  <Application>Microsoft Office PowerPoint</Application>
  <PresentationFormat>Widescreen</PresentationFormat>
  <Paragraphs>177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Corbel</vt:lpstr>
      <vt:lpstr>ff-more-web-pro</vt:lpstr>
      <vt:lpstr>Inter</vt:lpstr>
      <vt:lpstr>Office Theme</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nitish kulkarni</dc:creator>
  <cp:lastModifiedBy>Vijayshankar Warad</cp:lastModifiedBy>
  <cp:revision>10</cp:revision>
  <dcterms:created xsi:type="dcterms:W3CDTF">2022-09-18T14:15:47Z</dcterms:created>
  <dcterms:modified xsi:type="dcterms:W3CDTF">2022-10-13T05:01:02Z</dcterms:modified>
</cp:coreProperties>
</file>