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4" r:id="rId9"/>
    <p:sldId id="263"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72" autoAdjust="0"/>
    <p:restoredTop sz="94660"/>
  </p:normalViewPr>
  <p:slideViewPr>
    <p:cSldViewPr snapToGrid="0">
      <p:cViewPr>
        <p:scale>
          <a:sx n="100" d="100"/>
          <a:sy n="100" d="100"/>
        </p:scale>
        <p:origin x="67"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A1460597-0D6B-43BE-A233-7FF1E43EB640}" type="datetimeFigureOut">
              <a:rPr lang="en-IN" smtClean="0"/>
              <a:t>25-02-2024</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2D2FB6C5-9B2A-4F17-AA81-58CE802E251E}"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601355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1460597-0D6B-43BE-A233-7FF1E43EB640}" type="datetimeFigureOut">
              <a:rPr lang="en-IN" smtClean="0"/>
              <a:t>25-02-2024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D2FB6C5-9B2A-4F17-AA81-58CE802E251E}" type="slidenum">
              <a:rPr lang="en-IN" smtClean="0"/>
              <a:t>‹#›</a:t>
            </a:fld>
            <a:endParaRPr lang="en-IN"/>
          </a:p>
        </p:txBody>
      </p:sp>
    </p:spTree>
    <p:extLst>
      <p:ext uri="{BB962C8B-B14F-4D97-AF65-F5344CB8AC3E}">
        <p14:creationId xmlns:p14="http://schemas.microsoft.com/office/powerpoint/2010/main" val="3102600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460597-0D6B-43BE-A233-7FF1E43EB640}" type="datetimeFigureOut">
              <a:rPr lang="en-IN" smtClean="0"/>
              <a:t>25-02-2024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2FB6C5-9B2A-4F17-AA81-58CE802E251E}"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758928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460597-0D6B-43BE-A233-7FF1E43EB640}" type="datetimeFigureOut">
              <a:rPr lang="en-IN" smtClean="0"/>
              <a:t>25-02-2024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2FB6C5-9B2A-4F17-AA81-58CE802E251E}"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204352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460597-0D6B-43BE-A233-7FF1E43EB640}" type="datetimeFigureOut">
              <a:rPr lang="en-IN" smtClean="0"/>
              <a:t>25-02-2024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2FB6C5-9B2A-4F17-AA81-58CE802E251E}" type="slidenum">
              <a:rPr lang="en-IN" smtClean="0"/>
              <a:t>‹#›</a:t>
            </a:fld>
            <a:endParaRPr lang="en-IN"/>
          </a:p>
        </p:txBody>
      </p:sp>
    </p:spTree>
    <p:extLst>
      <p:ext uri="{BB962C8B-B14F-4D97-AF65-F5344CB8AC3E}">
        <p14:creationId xmlns:p14="http://schemas.microsoft.com/office/powerpoint/2010/main" val="10017180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460597-0D6B-43BE-A233-7FF1E43EB640}" type="datetimeFigureOut">
              <a:rPr lang="en-IN" smtClean="0"/>
              <a:t>25-02-2024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2FB6C5-9B2A-4F17-AA81-58CE802E251E}"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89294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460597-0D6B-43BE-A233-7FF1E43EB640}" type="datetimeFigureOut">
              <a:rPr lang="en-IN" smtClean="0"/>
              <a:t>25-02-2024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2FB6C5-9B2A-4F17-AA81-58CE802E251E}"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526429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460597-0D6B-43BE-A233-7FF1E43EB640}" type="datetimeFigureOut">
              <a:rPr lang="en-IN" smtClean="0"/>
              <a:t>25-02-2024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2FB6C5-9B2A-4F17-AA81-58CE802E251E}"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254193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460597-0D6B-43BE-A233-7FF1E43EB640}" type="datetimeFigureOut">
              <a:rPr lang="en-IN" smtClean="0"/>
              <a:t>25-02-2024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2FB6C5-9B2A-4F17-AA81-58CE802E251E}"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112296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460597-0D6B-43BE-A233-7FF1E43EB640}" type="datetimeFigureOut">
              <a:rPr lang="en-IN" smtClean="0"/>
              <a:t>25-02-2024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2FB6C5-9B2A-4F17-AA81-58CE802E251E}" type="slidenum">
              <a:rPr lang="en-IN" smtClean="0"/>
              <a:t>‹#›</a:t>
            </a:fld>
            <a:endParaRPr lang="en-IN"/>
          </a:p>
        </p:txBody>
      </p:sp>
    </p:spTree>
    <p:extLst>
      <p:ext uri="{BB962C8B-B14F-4D97-AF65-F5344CB8AC3E}">
        <p14:creationId xmlns:p14="http://schemas.microsoft.com/office/powerpoint/2010/main" val="40996664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460597-0D6B-43BE-A233-7FF1E43EB640}" type="datetimeFigureOut">
              <a:rPr lang="en-IN" smtClean="0"/>
              <a:t>25-02-2024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2FB6C5-9B2A-4F17-AA81-58CE802E251E}"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225285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1460597-0D6B-43BE-A233-7FF1E43EB640}" type="datetimeFigureOut">
              <a:rPr lang="en-IN" smtClean="0"/>
              <a:t>25-02-2024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D2FB6C5-9B2A-4F17-AA81-58CE802E251E}" type="slidenum">
              <a:rPr lang="en-IN" smtClean="0"/>
              <a:t>‹#›</a:t>
            </a:fld>
            <a:endParaRPr lang="en-IN"/>
          </a:p>
        </p:txBody>
      </p:sp>
    </p:spTree>
    <p:extLst>
      <p:ext uri="{BB962C8B-B14F-4D97-AF65-F5344CB8AC3E}">
        <p14:creationId xmlns:p14="http://schemas.microsoft.com/office/powerpoint/2010/main" val="5252233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1460597-0D6B-43BE-A233-7FF1E43EB640}" type="datetimeFigureOut">
              <a:rPr lang="en-IN" smtClean="0"/>
              <a:t>25-02-2024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D2FB6C5-9B2A-4F17-AA81-58CE802E251E}"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938292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60597-0D6B-43BE-A233-7FF1E43EB640}" type="datetimeFigureOut">
              <a:rPr lang="en-IN" smtClean="0"/>
              <a:t>25-02-2024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D2FB6C5-9B2A-4F17-AA81-58CE802E251E}"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81754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460597-0D6B-43BE-A233-7FF1E43EB640}" type="datetimeFigureOut">
              <a:rPr lang="en-IN" smtClean="0"/>
              <a:t>25-02-2024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D2FB6C5-9B2A-4F17-AA81-58CE802E251E}" type="slidenum">
              <a:rPr lang="en-IN" smtClean="0"/>
              <a:t>‹#›</a:t>
            </a:fld>
            <a:endParaRPr lang="en-IN"/>
          </a:p>
        </p:txBody>
      </p:sp>
    </p:spTree>
    <p:extLst>
      <p:ext uri="{BB962C8B-B14F-4D97-AF65-F5344CB8AC3E}">
        <p14:creationId xmlns:p14="http://schemas.microsoft.com/office/powerpoint/2010/main" val="15650159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1460597-0D6B-43BE-A233-7FF1E43EB640}" type="datetimeFigureOut">
              <a:rPr lang="en-IN" smtClean="0"/>
              <a:t>25-02-2024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D2FB6C5-9B2A-4F17-AA81-58CE802E251E}"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29387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1460597-0D6B-43BE-A233-7FF1E43EB640}" type="datetimeFigureOut">
              <a:rPr lang="en-IN" smtClean="0"/>
              <a:t>25-02-2024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D2FB6C5-9B2A-4F17-AA81-58CE802E251E}" type="slidenum">
              <a:rPr lang="en-IN" smtClean="0"/>
              <a:t>‹#›</a:t>
            </a:fld>
            <a:endParaRPr lang="en-IN"/>
          </a:p>
        </p:txBody>
      </p:sp>
    </p:spTree>
    <p:extLst>
      <p:ext uri="{BB962C8B-B14F-4D97-AF65-F5344CB8AC3E}">
        <p14:creationId xmlns:p14="http://schemas.microsoft.com/office/powerpoint/2010/main" val="12860045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1460597-0D6B-43BE-A233-7FF1E43EB640}" type="datetimeFigureOut">
              <a:rPr lang="en-IN" smtClean="0"/>
              <a:t>25-02-2024</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2D2FB6C5-9B2A-4F17-AA81-58CE802E251E}" type="slidenum">
              <a:rPr lang="en-IN" smtClean="0"/>
              <a:t>‹#›</a:t>
            </a:fld>
            <a:endParaRPr lang="en-IN"/>
          </a:p>
        </p:txBody>
      </p:sp>
    </p:spTree>
    <p:extLst>
      <p:ext uri="{BB962C8B-B14F-4D97-AF65-F5344CB8AC3E}">
        <p14:creationId xmlns:p14="http://schemas.microsoft.com/office/powerpoint/2010/main" val="242148035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adni.loni.usc.edu/"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9D9A1-9A2D-62C1-0BA9-D0CBEA8A6AC3}"/>
              </a:ext>
            </a:extLst>
          </p:cNvPr>
          <p:cNvSpPr>
            <a:spLocks noGrp="1"/>
          </p:cNvSpPr>
          <p:nvPr>
            <p:ph type="ctrTitle"/>
          </p:nvPr>
        </p:nvSpPr>
        <p:spPr>
          <a:xfrm>
            <a:off x="2500604" y="1502229"/>
            <a:ext cx="7007463" cy="1884436"/>
          </a:xfrm>
        </p:spPr>
        <p:txBody>
          <a:bodyPr/>
          <a:lstStyle/>
          <a:p>
            <a:r>
              <a:rPr lang="en-US" sz="1800" b="0" i="0" dirty="0">
                <a:solidFill>
                  <a:srgbClr val="000000"/>
                </a:solidFill>
                <a:effectLst/>
                <a:latin typeface="TimesNewRomanPSMT"/>
              </a:rPr>
              <a:t>An Approach Towards Development of Computer</a:t>
            </a:r>
            <a:br>
              <a:rPr lang="en-US" sz="1800" b="0" i="0" dirty="0">
                <a:solidFill>
                  <a:srgbClr val="000000"/>
                </a:solidFill>
                <a:effectLst/>
                <a:latin typeface="TimesNewRomanPSMT"/>
              </a:rPr>
            </a:br>
            <a:r>
              <a:rPr lang="en-US" sz="1800" b="0" i="0" dirty="0">
                <a:solidFill>
                  <a:srgbClr val="000000"/>
                </a:solidFill>
                <a:effectLst/>
                <a:latin typeface="TimesNewRomanPSMT"/>
              </a:rPr>
              <a:t>Aided Monitoring System for Alzheimer’s Disease</a:t>
            </a:r>
            <a:br>
              <a:rPr lang="en-US" sz="1800" b="0" i="0" dirty="0">
                <a:solidFill>
                  <a:srgbClr val="000000"/>
                </a:solidFill>
                <a:effectLst/>
                <a:latin typeface="TimesNewRomanPSMT"/>
              </a:rPr>
            </a:br>
            <a:r>
              <a:rPr lang="en-US" sz="1800" b="0" i="0" dirty="0">
                <a:solidFill>
                  <a:srgbClr val="000000"/>
                </a:solidFill>
                <a:effectLst/>
                <a:latin typeface="TimesNewRomanPSMT"/>
              </a:rPr>
              <a:t>based on MRI Images</a:t>
            </a:r>
            <a:r>
              <a:rPr lang="en-US" sz="800" dirty="0"/>
              <a:t> .</a:t>
            </a:r>
            <a:br>
              <a:rPr lang="en-US" sz="800" dirty="0"/>
            </a:br>
            <a:br>
              <a:rPr lang="en-US" sz="800" dirty="0"/>
            </a:br>
            <a:br>
              <a:rPr lang="en-US" sz="1200" dirty="0"/>
            </a:br>
            <a:r>
              <a:rPr lang="en-US" sz="1200" dirty="0"/>
              <a:t>Under Guidance of </a:t>
            </a:r>
            <a:br>
              <a:rPr lang="en-US" sz="1200" dirty="0"/>
            </a:br>
            <a:r>
              <a:rPr lang="en-US" sz="1200" dirty="0"/>
              <a:t>Pro. </a:t>
            </a:r>
            <a:r>
              <a:rPr lang="en-US" sz="1200" dirty="0" err="1"/>
              <a:t>Dhanawe</a:t>
            </a:r>
            <a:r>
              <a:rPr lang="en-US" sz="1200" dirty="0"/>
              <a:t> Sir</a:t>
            </a:r>
            <a:br>
              <a:rPr lang="en-US" sz="800" dirty="0"/>
            </a:br>
            <a:endParaRPr lang="en-IN" sz="2000" dirty="0"/>
          </a:p>
        </p:txBody>
      </p:sp>
      <p:sp>
        <p:nvSpPr>
          <p:cNvPr id="3" name="Subtitle 2">
            <a:extLst>
              <a:ext uri="{FF2B5EF4-FFF2-40B4-BE49-F238E27FC236}">
                <a16:creationId xmlns:a16="http://schemas.microsoft.com/office/drawing/2014/main" id="{086F89CD-6981-A2F3-AAB9-F055B8FD66B0}"/>
              </a:ext>
            </a:extLst>
          </p:cNvPr>
          <p:cNvSpPr>
            <a:spLocks noGrp="1"/>
          </p:cNvSpPr>
          <p:nvPr>
            <p:ph type="subTitle" idx="1"/>
          </p:nvPr>
        </p:nvSpPr>
        <p:spPr>
          <a:xfrm>
            <a:off x="2692398" y="3657597"/>
            <a:ext cx="7104745" cy="1698174"/>
          </a:xfrm>
        </p:spPr>
        <p:txBody>
          <a:bodyPr>
            <a:normAutofit fontScale="92500" lnSpcReduction="10000"/>
          </a:bodyPr>
          <a:lstStyle/>
          <a:p>
            <a:r>
              <a:rPr lang="en-US" dirty="0"/>
              <a:t>						    </a:t>
            </a:r>
            <a:r>
              <a:rPr lang="en-US" dirty="0" err="1"/>
              <a:t>Adida</a:t>
            </a:r>
            <a:r>
              <a:rPr lang="en-US" dirty="0"/>
              <a:t> Kazi-31</a:t>
            </a:r>
          </a:p>
          <a:p>
            <a:r>
              <a:rPr lang="en-US" dirty="0"/>
              <a:t>					        	 </a:t>
            </a:r>
            <a:r>
              <a:rPr lang="en-US" dirty="0" err="1"/>
              <a:t>Meraj</a:t>
            </a:r>
            <a:r>
              <a:rPr lang="en-US" dirty="0"/>
              <a:t> Jambhai-24</a:t>
            </a:r>
          </a:p>
          <a:p>
            <a:r>
              <a:rPr lang="en-US" dirty="0"/>
              <a:t>						    Pragati Koli-38</a:t>
            </a:r>
          </a:p>
          <a:p>
            <a:r>
              <a:rPr lang="en-US" dirty="0"/>
              <a:t>									Nitishkumar Khavekar-37</a:t>
            </a:r>
          </a:p>
          <a:p>
            <a:endParaRPr lang="en-IN" dirty="0"/>
          </a:p>
        </p:txBody>
      </p:sp>
    </p:spTree>
    <p:extLst>
      <p:ext uri="{BB962C8B-B14F-4D97-AF65-F5344CB8AC3E}">
        <p14:creationId xmlns:p14="http://schemas.microsoft.com/office/powerpoint/2010/main" val="41502811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850C1-F6B8-3AB0-663E-5537AD777A69}"/>
              </a:ext>
            </a:extLst>
          </p:cNvPr>
          <p:cNvSpPr>
            <a:spLocks noGrp="1"/>
          </p:cNvSpPr>
          <p:nvPr>
            <p:ph type="title"/>
          </p:nvPr>
        </p:nvSpPr>
        <p:spPr/>
        <p:txBody>
          <a:bodyPr/>
          <a:lstStyle/>
          <a:p>
            <a:r>
              <a:rPr lang="en-US" dirty="0"/>
              <a:t>Outline Of The Presentation.</a:t>
            </a:r>
            <a:endParaRPr lang="en-IN" dirty="0"/>
          </a:p>
        </p:txBody>
      </p:sp>
      <p:sp>
        <p:nvSpPr>
          <p:cNvPr id="3" name="Content Placeholder 2">
            <a:extLst>
              <a:ext uri="{FF2B5EF4-FFF2-40B4-BE49-F238E27FC236}">
                <a16:creationId xmlns:a16="http://schemas.microsoft.com/office/drawing/2014/main" id="{D716D1C0-A2BD-AAF7-18A4-07547DB50B83}"/>
              </a:ext>
            </a:extLst>
          </p:cNvPr>
          <p:cNvSpPr>
            <a:spLocks noGrp="1"/>
          </p:cNvSpPr>
          <p:nvPr>
            <p:ph idx="1"/>
          </p:nvPr>
        </p:nvSpPr>
        <p:spPr/>
        <p:txBody>
          <a:bodyPr/>
          <a:lstStyle/>
          <a:p>
            <a:r>
              <a:rPr lang="en-US" dirty="0"/>
              <a:t>Introduction.</a:t>
            </a:r>
          </a:p>
          <a:p>
            <a:r>
              <a:rPr lang="en-US" dirty="0"/>
              <a:t>Background.</a:t>
            </a:r>
          </a:p>
          <a:p>
            <a:r>
              <a:rPr lang="en-US" dirty="0"/>
              <a:t>Methodology.</a:t>
            </a:r>
          </a:p>
          <a:p>
            <a:r>
              <a:rPr lang="en-US" dirty="0"/>
              <a:t>Technology Stack  Required.</a:t>
            </a:r>
          </a:p>
          <a:p>
            <a:r>
              <a:rPr lang="en-US" dirty="0"/>
              <a:t>Conclusion.</a:t>
            </a:r>
          </a:p>
          <a:p>
            <a:r>
              <a:rPr lang="en-US" dirty="0"/>
              <a:t>References.</a:t>
            </a:r>
          </a:p>
          <a:p>
            <a:endParaRPr lang="en-IN" dirty="0"/>
          </a:p>
        </p:txBody>
      </p:sp>
    </p:spTree>
    <p:extLst>
      <p:ext uri="{BB962C8B-B14F-4D97-AF65-F5344CB8AC3E}">
        <p14:creationId xmlns:p14="http://schemas.microsoft.com/office/powerpoint/2010/main" val="19576420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95316B-1BA4-F39A-5628-1264B86EB10C}"/>
              </a:ext>
            </a:extLst>
          </p:cNvPr>
          <p:cNvSpPr>
            <a:spLocks noGrp="1"/>
          </p:cNvSpPr>
          <p:nvPr>
            <p:ph type="title"/>
          </p:nvPr>
        </p:nvSpPr>
        <p:spPr/>
        <p:txBody>
          <a:bodyPr>
            <a:normAutofit fontScale="90000"/>
          </a:bodyPr>
          <a:lstStyle/>
          <a:p>
            <a:r>
              <a:rPr lang="en-US" dirty="0"/>
              <a:t>Introduction.</a:t>
            </a:r>
            <a:br>
              <a:rPr lang="en-US" dirty="0"/>
            </a:br>
            <a:endParaRPr lang="en-IN" dirty="0"/>
          </a:p>
        </p:txBody>
      </p:sp>
      <p:sp>
        <p:nvSpPr>
          <p:cNvPr id="3" name="Content Placeholder 2">
            <a:extLst>
              <a:ext uri="{FF2B5EF4-FFF2-40B4-BE49-F238E27FC236}">
                <a16:creationId xmlns:a16="http://schemas.microsoft.com/office/drawing/2014/main" id="{2F6C77A4-5922-4B5A-D035-8C3F6F0601E5}"/>
              </a:ext>
            </a:extLst>
          </p:cNvPr>
          <p:cNvSpPr>
            <a:spLocks noGrp="1"/>
          </p:cNvSpPr>
          <p:nvPr>
            <p:ph idx="1"/>
          </p:nvPr>
        </p:nvSpPr>
        <p:spPr/>
        <p:txBody>
          <a:bodyPr>
            <a:normAutofit fontScale="92500" lnSpcReduction="20000"/>
          </a:bodyPr>
          <a:lstStyle/>
          <a:p>
            <a:pPr algn="l">
              <a:buFont typeface="+mj-lt"/>
              <a:buAutoNum type="arabicPeriod"/>
            </a:pPr>
            <a:r>
              <a:rPr lang="en-US" b="0" i="0" dirty="0">
                <a:solidFill>
                  <a:srgbClr val="0D0D0D"/>
                </a:solidFill>
                <a:effectLst/>
                <a:latin typeface="Garamond (Body)"/>
              </a:rPr>
              <a:t>Alzheimer's Disease (AD) is a neurodegenerative disorder affecting millions globally.</a:t>
            </a:r>
          </a:p>
          <a:p>
            <a:pPr algn="l">
              <a:buFont typeface="+mj-lt"/>
              <a:buAutoNum type="arabicPeriod"/>
            </a:pPr>
            <a:r>
              <a:rPr lang="en-US" b="0" i="0" dirty="0">
                <a:solidFill>
                  <a:srgbClr val="0D0D0D"/>
                </a:solidFill>
                <a:effectLst/>
                <a:latin typeface="Garamond (Body)"/>
              </a:rPr>
              <a:t>Lack of a cure emphasizes the need for reliable and timely diagnosis and monitoring.</a:t>
            </a:r>
          </a:p>
          <a:p>
            <a:pPr algn="l">
              <a:buFont typeface="+mj-lt"/>
              <a:buAutoNum type="arabicPeriod"/>
            </a:pPr>
            <a:r>
              <a:rPr lang="en-US" b="0" i="0" dirty="0">
                <a:solidFill>
                  <a:srgbClr val="0D0D0D"/>
                </a:solidFill>
                <a:effectLst/>
                <a:latin typeface="Garamond (Body)"/>
              </a:rPr>
              <a:t>Previous studies focused on computerized diagnosis systems; however, continuous monitoring for AD progression is lacking.</a:t>
            </a:r>
          </a:p>
          <a:p>
            <a:pPr algn="l">
              <a:buFont typeface="+mj-lt"/>
              <a:buAutoNum type="arabicPeriod"/>
            </a:pPr>
            <a:r>
              <a:rPr lang="en-US" b="0" i="0" dirty="0">
                <a:solidFill>
                  <a:srgbClr val="0D0D0D"/>
                </a:solidFill>
                <a:effectLst/>
                <a:latin typeface="Garamond (Body)"/>
              </a:rPr>
              <a:t>The study introduces the development of a Computer Aided Monitoring (CAM) system to address this gap.</a:t>
            </a:r>
          </a:p>
          <a:p>
            <a:pPr algn="l">
              <a:buFont typeface="+mj-lt"/>
              <a:buAutoNum type="arabicPeriod"/>
            </a:pPr>
            <a:r>
              <a:rPr lang="en-US" b="0" i="0" dirty="0">
                <a:solidFill>
                  <a:srgbClr val="0D0D0D"/>
                </a:solidFill>
                <a:effectLst/>
                <a:latin typeface="Garamond (Body)"/>
              </a:rPr>
              <a:t>The CAM system aims to continuously monitor AD patients and detect progression symptoms.</a:t>
            </a:r>
          </a:p>
          <a:p>
            <a:endParaRPr lang="en-IN" dirty="0"/>
          </a:p>
        </p:txBody>
      </p:sp>
    </p:spTree>
    <p:extLst>
      <p:ext uri="{BB962C8B-B14F-4D97-AF65-F5344CB8AC3E}">
        <p14:creationId xmlns:p14="http://schemas.microsoft.com/office/powerpoint/2010/main" val="21011469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1C241-AF74-0291-4E82-C6B3B8CC76A3}"/>
              </a:ext>
            </a:extLst>
          </p:cNvPr>
          <p:cNvSpPr>
            <a:spLocks noGrp="1"/>
          </p:cNvSpPr>
          <p:nvPr>
            <p:ph type="title"/>
          </p:nvPr>
        </p:nvSpPr>
        <p:spPr/>
        <p:txBody>
          <a:bodyPr>
            <a:normAutofit fontScale="90000"/>
          </a:bodyPr>
          <a:lstStyle/>
          <a:p>
            <a:r>
              <a:rPr lang="en-US" dirty="0"/>
              <a:t>Background.</a:t>
            </a:r>
            <a:br>
              <a:rPr lang="en-US" dirty="0"/>
            </a:br>
            <a:endParaRPr lang="en-IN" dirty="0"/>
          </a:p>
        </p:txBody>
      </p:sp>
      <p:sp>
        <p:nvSpPr>
          <p:cNvPr id="3" name="Content Placeholder 2">
            <a:extLst>
              <a:ext uri="{FF2B5EF4-FFF2-40B4-BE49-F238E27FC236}">
                <a16:creationId xmlns:a16="http://schemas.microsoft.com/office/drawing/2014/main" id="{5BEDEFE2-34E7-3AD8-FACF-9043433C0919}"/>
              </a:ext>
            </a:extLst>
          </p:cNvPr>
          <p:cNvSpPr>
            <a:spLocks noGrp="1"/>
          </p:cNvSpPr>
          <p:nvPr>
            <p:ph idx="1"/>
          </p:nvPr>
        </p:nvSpPr>
        <p:spPr/>
        <p:txBody>
          <a:bodyPr>
            <a:normAutofit fontScale="85000" lnSpcReduction="20000"/>
          </a:bodyPr>
          <a:lstStyle/>
          <a:p>
            <a:pPr algn="l">
              <a:buFont typeface="+mj-lt"/>
              <a:buAutoNum type="arabicPeriod"/>
            </a:pPr>
            <a:r>
              <a:rPr lang="en-US" b="0" i="0" dirty="0">
                <a:solidFill>
                  <a:srgbClr val="0D0D0D"/>
                </a:solidFill>
                <a:effectLst/>
                <a:latin typeface="Garamond (Body)"/>
              </a:rPr>
              <a:t>Alzheimer's disease primarily affects individuals aged 65 and older, progressing through mild, moderate, and severe stages.</a:t>
            </a:r>
          </a:p>
          <a:p>
            <a:pPr algn="l">
              <a:buFont typeface="+mj-lt"/>
              <a:buAutoNum type="arabicPeriod"/>
            </a:pPr>
            <a:r>
              <a:rPr lang="en-US" b="0" i="0" dirty="0">
                <a:solidFill>
                  <a:srgbClr val="0D0D0D"/>
                </a:solidFill>
                <a:effectLst/>
                <a:latin typeface="Garamond (Body)"/>
              </a:rPr>
              <a:t>Early symptoms include short-term memory loss, leading to severe memory loss, loss of judgment, language, and decision-making abilities.</a:t>
            </a:r>
          </a:p>
          <a:p>
            <a:pPr algn="l">
              <a:buFont typeface="+mj-lt"/>
              <a:buAutoNum type="arabicPeriod"/>
            </a:pPr>
            <a:r>
              <a:rPr lang="en-US" b="0" i="0" dirty="0">
                <a:solidFill>
                  <a:srgbClr val="0D0D0D"/>
                </a:solidFill>
                <a:effectLst/>
                <a:latin typeface="Garamond (Body)"/>
              </a:rPr>
              <a:t>Magnetic Resonance Imaging (MRI) is widely used for AD-related studies due to its noninvasive nature and excellent spatial resolution.</a:t>
            </a:r>
          </a:p>
          <a:p>
            <a:pPr algn="l">
              <a:buFont typeface="+mj-lt"/>
              <a:buAutoNum type="arabicPeriod"/>
            </a:pPr>
            <a:r>
              <a:rPr lang="en-US" b="0" i="0" dirty="0">
                <a:solidFill>
                  <a:srgbClr val="0D0D0D"/>
                </a:solidFill>
                <a:effectLst/>
                <a:latin typeface="Garamond (Body)"/>
              </a:rPr>
              <a:t>Previous research mainly focuses on early detection, but systematic monitoring systems for AD progression are lacking.</a:t>
            </a:r>
          </a:p>
          <a:p>
            <a:pPr algn="l">
              <a:buFont typeface="+mj-lt"/>
              <a:buAutoNum type="arabicPeriod"/>
            </a:pPr>
            <a:r>
              <a:rPr lang="en-US" b="0" i="0" dirty="0">
                <a:solidFill>
                  <a:srgbClr val="0D0D0D"/>
                </a:solidFill>
                <a:effectLst/>
                <a:latin typeface="Garamond (Body)"/>
              </a:rPr>
              <a:t>The study utilizes data from the Alzheimer’s Disease Neuroimaging Initiative (ADNI) database for research purposes.</a:t>
            </a:r>
          </a:p>
          <a:p>
            <a:endParaRPr lang="en-IN" dirty="0"/>
          </a:p>
        </p:txBody>
      </p:sp>
    </p:spTree>
    <p:extLst>
      <p:ext uri="{BB962C8B-B14F-4D97-AF65-F5344CB8AC3E}">
        <p14:creationId xmlns:p14="http://schemas.microsoft.com/office/powerpoint/2010/main" val="6498097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90BB9F-6F15-B044-75FD-797F57736596}"/>
              </a:ext>
            </a:extLst>
          </p:cNvPr>
          <p:cNvSpPr>
            <a:spLocks noGrp="1"/>
          </p:cNvSpPr>
          <p:nvPr>
            <p:ph type="title"/>
          </p:nvPr>
        </p:nvSpPr>
        <p:spPr>
          <a:xfrm>
            <a:off x="1295402" y="982133"/>
            <a:ext cx="9799318" cy="869528"/>
          </a:xfrm>
        </p:spPr>
        <p:txBody>
          <a:bodyPr/>
          <a:lstStyle/>
          <a:p>
            <a:r>
              <a:rPr lang="en-US" dirty="0"/>
              <a:t>Methodology.</a:t>
            </a:r>
            <a:endParaRPr lang="en-IN" dirty="0"/>
          </a:p>
        </p:txBody>
      </p:sp>
      <p:sp>
        <p:nvSpPr>
          <p:cNvPr id="3" name="Content Placeholder 2">
            <a:extLst>
              <a:ext uri="{FF2B5EF4-FFF2-40B4-BE49-F238E27FC236}">
                <a16:creationId xmlns:a16="http://schemas.microsoft.com/office/drawing/2014/main" id="{C40D066A-D217-56C5-4B1D-9D41185A96AD}"/>
              </a:ext>
            </a:extLst>
          </p:cNvPr>
          <p:cNvSpPr>
            <a:spLocks noGrp="1"/>
          </p:cNvSpPr>
          <p:nvPr>
            <p:ph idx="1"/>
          </p:nvPr>
        </p:nvSpPr>
        <p:spPr>
          <a:xfrm>
            <a:off x="784860" y="1851660"/>
            <a:ext cx="10607040" cy="4358640"/>
          </a:xfrm>
        </p:spPr>
        <p:txBody>
          <a:bodyPr>
            <a:normAutofit fontScale="70000" lnSpcReduction="20000"/>
          </a:bodyPr>
          <a:lstStyle/>
          <a:p>
            <a:pPr algn="l">
              <a:buFont typeface="+mj-lt"/>
              <a:buAutoNum type="arabicPeriod"/>
            </a:pPr>
            <a:r>
              <a:rPr lang="en-US" sz="2100" b="1" i="0" dirty="0">
                <a:solidFill>
                  <a:srgbClr val="0D0D0D"/>
                </a:solidFill>
                <a:effectLst/>
                <a:latin typeface="Garamond (Body)"/>
              </a:rPr>
              <a:t>Data Acquisition:</a:t>
            </a:r>
            <a:endParaRPr lang="en-US" sz="2100" b="0" i="0" dirty="0">
              <a:solidFill>
                <a:srgbClr val="0D0D0D"/>
              </a:solidFill>
              <a:effectLst/>
              <a:latin typeface="Garamond (Body)"/>
            </a:endParaRPr>
          </a:p>
          <a:p>
            <a:pPr marL="742950" lvl="1" indent="-285750" algn="l">
              <a:buFont typeface="+mj-lt"/>
              <a:buAutoNum type="arabicPeriod"/>
            </a:pPr>
            <a:r>
              <a:rPr lang="en-US" sz="2100" b="0" i="0" dirty="0">
                <a:solidFill>
                  <a:srgbClr val="0D0D0D"/>
                </a:solidFill>
                <a:effectLst/>
                <a:latin typeface="Garamond (Body)"/>
              </a:rPr>
              <a:t>MRI data from the ADNI database, with a total of 20 patients selected for CAM system development.</a:t>
            </a:r>
          </a:p>
          <a:p>
            <a:pPr algn="l">
              <a:buFont typeface="+mj-lt"/>
              <a:buAutoNum type="arabicPeriod"/>
            </a:pPr>
            <a:r>
              <a:rPr lang="en-US" sz="2100" b="1" i="0" dirty="0">
                <a:solidFill>
                  <a:srgbClr val="0D0D0D"/>
                </a:solidFill>
                <a:effectLst/>
                <a:latin typeface="Garamond (Body)"/>
              </a:rPr>
              <a:t>Data Pre-Processing:</a:t>
            </a:r>
            <a:endParaRPr lang="en-US" sz="2100" b="0" i="0" dirty="0">
              <a:solidFill>
                <a:srgbClr val="0D0D0D"/>
              </a:solidFill>
              <a:effectLst/>
              <a:latin typeface="Garamond (Body)"/>
            </a:endParaRPr>
          </a:p>
          <a:p>
            <a:pPr marL="742950" lvl="1" indent="-285750" algn="l">
              <a:buFont typeface="+mj-lt"/>
              <a:buAutoNum type="arabicPeriod"/>
            </a:pPr>
            <a:r>
              <a:rPr lang="en-US" sz="2100" b="0" i="0" dirty="0">
                <a:solidFill>
                  <a:srgbClr val="0D0D0D"/>
                </a:solidFill>
                <a:effectLst/>
                <a:latin typeface="Garamond (Body)"/>
              </a:rPr>
              <a:t>Testing of different filters (median, Wiener, CLAHE, Histogram Equalization, Gaussian Low Pass Filter) for MRI image improvement.</a:t>
            </a:r>
          </a:p>
          <a:p>
            <a:pPr marL="742950" lvl="1" indent="-285750" algn="l">
              <a:buFont typeface="+mj-lt"/>
              <a:buAutoNum type="arabicPeriod"/>
            </a:pPr>
            <a:r>
              <a:rPr lang="en-US" sz="2100" b="0" i="0" dirty="0">
                <a:solidFill>
                  <a:srgbClr val="0D0D0D"/>
                </a:solidFill>
                <a:effectLst/>
                <a:latin typeface="Garamond (Body)"/>
              </a:rPr>
              <a:t>Evaluation based on metrics such as Power-Signal-to-Noise Ratio (PSNR) and Mean Squared Error (MSE).</a:t>
            </a:r>
          </a:p>
          <a:p>
            <a:pPr marL="742950" lvl="1" indent="-285750" algn="l">
              <a:buFont typeface="+mj-lt"/>
              <a:buAutoNum type="arabicPeriod"/>
            </a:pPr>
            <a:r>
              <a:rPr lang="en-US" sz="2100" b="0" i="0" dirty="0">
                <a:solidFill>
                  <a:srgbClr val="0D0D0D"/>
                </a:solidFill>
                <a:effectLst/>
                <a:latin typeface="Garamond (Body)"/>
              </a:rPr>
              <a:t>Gaussian Low Pass Filter identified as the most effective for image pre-processing.</a:t>
            </a:r>
          </a:p>
          <a:p>
            <a:pPr algn="l">
              <a:buFont typeface="+mj-lt"/>
              <a:buAutoNum type="arabicPeriod"/>
            </a:pPr>
            <a:r>
              <a:rPr lang="en-US" sz="2100" b="1" i="0" dirty="0">
                <a:solidFill>
                  <a:srgbClr val="0D0D0D"/>
                </a:solidFill>
                <a:effectLst/>
                <a:latin typeface="Garamond (Body)"/>
              </a:rPr>
              <a:t>Data Analysis:</a:t>
            </a:r>
            <a:endParaRPr lang="en-US" sz="2100" b="0" i="0" dirty="0">
              <a:solidFill>
                <a:srgbClr val="0D0D0D"/>
              </a:solidFill>
              <a:effectLst/>
              <a:latin typeface="Garamond (Body)"/>
            </a:endParaRPr>
          </a:p>
          <a:p>
            <a:pPr marL="742950" lvl="1" indent="-285750" algn="l">
              <a:buFont typeface="+mj-lt"/>
              <a:buAutoNum type="arabicPeriod"/>
            </a:pPr>
            <a:r>
              <a:rPr lang="en-US" sz="2100" b="0" i="0" dirty="0">
                <a:solidFill>
                  <a:srgbClr val="0D0D0D"/>
                </a:solidFill>
                <a:effectLst/>
                <a:latin typeface="Garamond (Body)"/>
              </a:rPr>
              <a:t>Segmentation of MRI images using a thresholding method.</a:t>
            </a:r>
          </a:p>
          <a:p>
            <a:pPr marL="742950" lvl="1" indent="-285750" algn="l">
              <a:buFont typeface="+mj-lt"/>
              <a:buAutoNum type="arabicPeriod"/>
            </a:pPr>
            <a:r>
              <a:rPr lang="en-US" sz="2100" b="0" i="0" dirty="0">
                <a:solidFill>
                  <a:srgbClr val="0D0D0D"/>
                </a:solidFill>
                <a:effectLst/>
                <a:latin typeface="Garamond (Body)"/>
              </a:rPr>
              <a:t>Calculation of progress percentage based on the ratio of white-to-black pixels.</a:t>
            </a:r>
          </a:p>
          <a:p>
            <a:pPr algn="l">
              <a:buFont typeface="+mj-lt"/>
              <a:buAutoNum type="arabicPeriod"/>
            </a:pPr>
            <a:r>
              <a:rPr lang="en-US" sz="2100" b="1" i="0" dirty="0">
                <a:solidFill>
                  <a:srgbClr val="0D0D0D"/>
                </a:solidFill>
                <a:effectLst/>
                <a:latin typeface="Garamond (Body)"/>
              </a:rPr>
              <a:t>CAM Development:</a:t>
            </a:r>
            <a:endParaRPr lang="en-US" sz="2100" b="0" i="0" dirty="0">
              <a:solidFill>
                <a:srgbClr val="0D0D0D"/>
              </a:solidFill>
              <a:effectLst/>
              <a:latin typeface="Garamond (Body)"/>
            </a:endParaRPr>
          </a:p>
          <a:p>
            <a:pPr marL="742950" lvl="1" indent="-285750" algn="l">
              <a:buFont typeface="+mj-lt"/>
              <a:buAutoNum type="arabicPeriod"/>
            </a:pPr>
            <a:r>
              <a:rPr lang="en-US" sz="2100" b="0" i="0" dirty="0">
                <a:solidFill>
                  <a:srgbClr val="0D0D0D"/>
                </a:solidFill>
                <a:effectLst/>
                <a:latin typeface="Garamond (Body)"/>
              </a:rPr>
              <a:t>Development of a GUI in MATLAB for the CAM system.</a:t>
            </a:r>
          </a:p>
          <a:p>
            <a:pPr marL="742950" lvl="1" indent="-285750" algn="l">
              <a:buFont typeface="+mj-lt"/>
              <a:buAutoNum type="arabicPeriod"/>
            </a:pPr>
            <a:r>
              <a:rPr lang="en-US" sz="2100" b="0" i="0" dirty="0">
                <a:solidFill>
                  <a:srgbClr val="0D0D0D"/>
                </a:solidFill>
                <a:effectLst/>
                <a:latin typeface="Garamond (Body)"/>
              </a:rPr>
              <a:t>System templates include Log In, Information, Patient Data, and MRI Image Processing.</a:t>
            </a:r>
          </a:p>
          <a:p>
            <a:pPr marL="742950" lvl="1" indent="-285750" algn="l">
              <a:buFont typeface="+mj-lt"/>
              <a:buAutoNum type="arabicPeriod"/>
            </a:pPr>
            <a:r>
              <a:rPr lang="en-US" sz="2100" b="0" i="0" dirty="0">
                <a:solidFill>
                  <a:srgbClr val="0D0D0D"/>
                </a:solidFill>
                <a:effectLst/>
                <a:latin typeface="Garamond (Body)"/>
              </a:rPr>
              <a:t>Ensures secure access, information support, and comprehensive patient data display.</a:t>
            </a:r>
          </a:p>
          <a:p>
            <a:endParaRPr lang="en-IN" dirty="0"/>
          </a:p>
        </p:txBody>
      </p:sp>
    </p:spTree>
    <p:extLst>
      <p:ext uri="{BB962C8B-B14F-4D97-AF65-F5344CB8AC3E}">
        <p14:creationId xmlns:p14="http://schemas.microsoft.com/office/powerpoint/2010/main" val="24203358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43495-10BD-9CCF-F329-9BAA60AB21F8}"/>
              </a:ext>
            </a:extLst>
          </p:cNvPr>
          <p:cNvSpPr>
            <a:spLocks noGrp="1"/>
          </p:cNvSpPr>
          <p:nvPr>
            <p:ph type="title"/>
          </p:nvPr>
        </p:nvSpPr>
        <p:spPr/>
        <p:txBody>
          <a:bodyPr>
            <a:normAutofit fontScale="90000"/>
          </a:bodyPr>
          <a:lstStyle/>
          <a:p>
            <a:r>
              <a:rPr lang="en-US" dirty="0"/>
              <a:t>Technology Stack  Required.</a:t>
            </a:r>
            <a:br>
              <a:rPr lang="en-US" dirty="0"/>
            </a:br>
            <a:endParaRPr lang="en-IN" dirty="0"/>
          </a:p>
        </p:txBody>
      </p:sp>
      <p:sp>
        <p:nvSpPr>
          <p:cNvPr id="3" name="Content Placeholder 2">
            <a:extLst>
              <a:ext uri="{FF2B5EF4-FFF2-40B4-BE49-F238E27FC236}">
                <a16:creationId xmlns:a16="http://schemas.microsoft.com/office/drawing/2014/main" id="{839F4CAF-BA71-8F73-2296-11D2CE5DAC42}"/>
              </a:ext>
            </a:extLst>
          </p:cNvPr>
          <p:cNvSpPr>
            <a:spLocks noGrp="1"/>
          </p:cNvSpPr>
          <p:nvPr>
            <p:ph idx="1"/>
          </p:nvPr>
        </p:nvSpPr>
        <p:spPr>
          <a:xfrm>
            <a:off x="861060" y="2556932"/>
            <a:ext cx="10675620" cy="3630508"/>
          </a:xfrm>
        </p:spPr>
        <p:txBody>
          <a:bodyPr>
            <a:normAutofit fontScale="70000" lnSpcReduction="20000"/>
          </a:bodyPr>
          <a:lstStyle/>
          <a:p>
            <a:pPr algn="l">
              <a:buFont typeface="+mj-lt"/>
              <a:buAutoNum type="arabicPeriod"/>
            </a:pPr>
            <a:r>
              <a:rPr lang="en-US" b="1" i="0" dirty="0">
                <a:solidFill>
                  <a:srgbClr val="0D0D0D"/>
                </a:solidFill>
                <a:effectLst/>
                <a:latin typeface="Garamond (Body)"/>
              </a:rPr>
              <a:t>Programming Language:</a:t>
            </a:r>
            <a:endParaRPr lang="en-US" b="0" i="0" dirty="0">
              <a:solidFill>
                <a:srgbClr val="0D0D0D"/>
              </a:solidFill>
              <a:effectLst/>
              <a:latin typeface="Garamond (Body)"/>
            </a:endParaRPr>
          </a:p>
          <a:p>
            <a:pPr marL="742950" lvl="1" indent="-285750" algn="l">
              <a:buFont typeface="+mj-lt"/>
              <a:buAutoNum type="arabicPeriod"/>
            </a:pPr>
            <a:r>
              <a:rPr lang="en-US" b="0" i="0" dirty="0">
                <a:solidFill>
                  <a:srgbClr val="0D0D0D"/>
                </a:solidFill>
                <a:effectLst/>
                <a:latin typeface="Garamond (Body)"/>
              </a:rPr>
              <a:t>MATLAB: </a:t>
            </a:r>
            <a:r>
              <a:rPr lang="en-US" sz="2100" b="0" i="0" dirty="0">
                <a:solidFill>
                  <a:srgbClr val="0D0D0D"/>
                </a:solidFill>
                <a:effectLst/>
                <a:latin typeface="Garamond (Body)"/>
              </a:rPr>
              <a:t>Used</a:t>
            </a:r>
            <a:r>
              <a:rPr lang="en-US" b="0" i="0" dirty="0">
                <a:solidFill>
                  <a:srgbClr val="0D0D0D"/>
                </a:solidFill>
                <a:effectLst/>
                <a:latin typeface="Garamond (Body)"/>
              </a:rPr>
              <a:t> for the overall development of the CAM system and for implementing image processing algorithms.</a:t>
            </a:r>
          </a:p>
          <a:p>
            <a:pPr algn="l">
              <a:buFont typeface="+mj-lt"/>
              <a:buAutoNum type="arabicPeriod"/>
            </a:pPr>
            <a:r>
              <a:rPr lang="en-US" b="1" i="0" dirty="0">
                <a:solidFill>
                  <a:srgbClr val="0D0D0D"/>
                </a:solidFill>
                <a:effectLst/>
                <a:latin typeface="Garamond (Body)"/>
              </a:rPr>
              <a:t>Image Processing Libraries:</a:t>
            </a:r>
            <a:endParaRPr lang="en-US" b="0" i="0" dirty="0">
              <a:solidFill>
                <a:srgbClr val="0D0D0D"/>
              </a:solidFill>
              <a:effectLst/>
              <a:latin typeface="Garamond (Body)"/>
            </a:endParaRPr>
          </a:p>
          <a:p>
            <a:pPr marL="742950" lvl="1" indent="-285750" algn="l">
              <a:buFont typeface="+mj-lt"/>
              <a:buAutoNum type="arabicPeriod"/>
            </a:pPr>
            <a:r>
              <a:rPr lang="en-US" b="0" i="0" dirty="0">
                <a:solidFill>
                  <a:srgbClr val="0D0D0D"/>
                </a:solidFill>
                <a:effectLst/>
                <a:latin typeface="Garamond (Body)"/>
              </a:rPr>
              <a:t>MATLAB Image Processing Toolbox: Utilized for applying various image filters, thresholding, and calculating image metrics.</a:t>
            </a:r>
          </a:p>
          <a:p>
            <a:pPr algn="l">
              <a:buFont typeface="+mj-lt"/>
              <a:buAutoNum type="arabicPeriod"/>
            </a:pPr>
            <a:r>
              <a:rPr lang="en-US" b="1" i="0" dirty="0">
                <a:solidFill>
                  <a:srgbClr val="0D0D0D"/>
                </a:solidFill>
                <a:effectLst/>
                <a:latin typeface="Garamond (Body)"/>
              </a:rPr>
              <a:t>Graphical User Interface (GUI) Development:</a:t>
            </a:r>
            <a:endParaRPr lang="en-US" b="0" i="0" dirty="0">
              <a:solidFill>
                <a:srgbClr val="0D0D0D"/>
              </a:solidFill>
              <a:effectLst/>
              <a:latin typeface="Garamond (Body)"/>
            </a:endParaRPr>
          </a:p>
          <a:p>
            <a:pPr marL="742950" lvl="1" indent="-285750" algn="l">
              <a:buFont typeface="+mj-lt"/>
              <a:buAutoNum type="arabicPeriod"/>
            </a:pPr>
            <a:r>
              <a:rPr lang="en-US" b="0" i="0" dirty="0">
                <a:solidFill>
                  <a:srgbClr val="0D0D0D"/>
                </a:solidFill>
                <a:effectLst/>
                <a:latin typeface="Garamond (Body)"/>
              </a:rPr>
              <a:t>MATLAB GUI Development Tools: Employed for creating templates such as Log In, Information, Patient Data, and MRI image processing.</a:t>
            </a:r>
          </a:p>
          <a:p>
            <a:pPr algn="l">
              <a:buFont typeface="+mj-lt"/>
              <a:buAutoNum type="arabicPeriod"/>
            </a:pPr>
            <a:r>
              <a:rPr lang="en-US" b="1" i="0" dirty="0">
                <a:solidFill>
                  <a:srgbClr val="0D0D0D"/>
                </a:solidFill>
                <a:effectLst/>
                <a:latin typeface="Garamond (Body)"/>
              </a:rPr>
              <a:t>Data Storage (Inferred):</a:t>
            </a:r>
            <a:endParaRPr lang="en-US" b="0" i="0" dirty="0">
              <a:solidFill>
                <a:srgbClr val="0D0D0D"/>
              </a:solidFill>
              <a:effectLst/>
              <a:latin typeface="Garamond (Body)"/>
            </a:endParaRPr>
          </a:p>
          <a:p>
            <a:pPr marL="742950" lvl="1" indent="-285750" algn="l">
              <a:buFont typeface="+mj-lt"/>
              <a:buAutoNum type="arabicPeriod"/>
            </a:pPr>
            <a:r>
              <a:rPr lang="en-US" b="0" i="0" dirty="0">
                <a:solidFill>
                  <a:srgbClr val="0D0D0D"/>
                </a:solidFill>
                <a:effectLst/>
                <a:latin typeface="Garamond (Body)"/>
              </a:rPr>
              <a:t>Local File Handling: MATLAB's file handling capabilities might have been used for storing various patient-related data.</a:t>
            </a:r>
          </a:p>
          <a:p>
            <a:pPr algn="l">
              <a:buFont typeface="+mj-lt"/>
              <a:buAutoNum type="arabicPeriod"/>
            </a:pPr>
            <a:r>
              <a:rPr lang="en-US" b="1" i="0" dirty="0">
                <a:solidFill>
                  <a:srgbClr val="0D0D0D"/>
                </a:solidFill>
                <a:effectLst/>
                <a:latin typeface="Garamond (Body)"/>
              </a:rPr>
              <a:t>Collaboration and Data Sharing (Inferred):</a:t>
            </a:r>
            <a:endParaRPr lang="en-US" b="0" i="0" dirty="0">
              <a:solidFill>
                <a:srgbClr val="0D0D0D"/>
              </a:solidFill>
              <a:effectLst/>
              <a:latin typeface="Garamond (Body)"/>
            </a:endParaRPr>
          </a:p>
          <a:p>
            <a:pPr marL="742950" lvl="1" indent="-285750" algn="l">
              <a:buFont typeface="+mj-lt"/>
              <a:buAutoNum type="arabicPeriod"/>
            </a:pPr>
            <a:r>
              <a:rPr lang="en-US" b="0" i="0" dirty="0">
                <a:solidFill>
                  <a:srgbClr val="0D0D0D"/>
                </a:solidFill>
                <a:effectLst/>
                <a:latin typeface="Garamond (Body)"/>
              </a:rPr>
              <a:t>Interaction with ADNI Database:  </a:t>
            </a:r>
            <a:r>
              <a:rPr lang="en-US" dirty="0">
                <a:solidFill>
                  <a:srgbClr val="0D0D0D"/>
                </a:solidFill>
                <a:latin typeface="Garamond (Body)"/>
              </a:rPr>
              <a:t>O</a:t>
            </a:r>
            <a:r>
              <a:rPr lang="en-US" b="0" i="0" dirty="0">
                <a:solidFill>
                  <a:srgbClr val="0D0D0D"/>
                </a:solidFill>
                <a:effectLst/>
                <a:latin typeface="Garamond (Body)"/>
              </a:rPr>
              <a:t>btaining data from the ADNI database, indicating collaboration and data sharing. </a:t>
            </a:r>
          </a:p>
          <a:p>
            <a:endParaRPr lang="en-IN" sz="1500" dirty="0">
              <a:latin typeface="Garamond (Body)"/>
            </a:endParaRPr>
          </a:p>
        </p:txBody>
      </p:sp>
    </p:spTree>
    <p:extLst>
      <p:ext uri="{BB962C8B-B14F-4D97-AF65-F5344CB8AC3E}">
        <p14:creationId xmlns:p14="http://schemas.microsoft.com/office/powerpoint/2010/main" val="24791390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74FF3-53DB-CBAE-CC3B-C32ED770FB11}"/>
              </a:ext>
            </a:extLst>
          </p:cNvPr>
          <p:cNvSpPr>
            <a:spLocks noGrp="1"/>
          </p:cNvSpPr>
          <p:nvPr>
            <p:ph type="title"/>
          </p:nvPr>
        </p:nvSpPr>
        <p:spPr/>
        <p:txBody>
          <a:bodyPr>
            <a:normAutofit fontScale="90000"/>
          </a:bodyPr>
          <a:lstStyle/>
          <a:p>
            <a:r>
              <a:rPr lang="en-US" dirty="0"/>
              <a:t>Conclusion.</a:t>
            </a:r>
            <a:br>
              <a:rPr lang="en-US" dirty="0"/>
            </a:br>
            <a:endParaRPr lang="en-IN" dirty="0"/>
          </a:p>
        </p:txBody>
      </p:sp>
      <p:sp>
        <p:nvSpPr>
          <p:cNvPr id="3" name="Content Placeholder 2">
            <a:extLst>
              <a:ext uri="{FF2B5EF4-FFF2-40B4-BE49-F238E27FC236}">
                <a16:creationId xmlns:a16="http://schemas.microsoft.com/office/drawing/2014/main" id="{0B356E58-866F-4041-B516-98293774EC01}"/>
              </a:ext>
            </a:extLst>
          </p:cNvPr>
          <p:cNvSpPr>
            <a:spLocks noGrp="1"/>
          </p:cNvSpPr>
          <p:nvPr>
            <p:ph idx="1"/>
          </p:nvPr>
        </p:nvSpPr>
        <p:spPr/>
        <p:txBody>
          <a:bodyPr>
            <a:normAutofit lnSpcReduction="10000"/>
          </a:bodyPr>
          <a:lstStyle/>
          <a:p>
            <a:pPr algn="l">
              <a:buFont typeface="+mj-lt"/>
              <a:buAutoNum type="arabicPeriod"/>
            </a:pPr>
            <a:r>
              <a:rPr lang="en-US" sz="1600" b="0" i="0" dirty="0">
                <a:solidFill>
                  <a:srgbClr val="0D0D0D"/>
                </a:solidFill>
                <a:effectLst/>
                <a:latin typeface="Garamond (Body)"/>
              </a:rPr>
              <a:t>Successful analysis and comparison of data from the ADNI database.</a:t>
            </a:r>
          </a:p>
          <a:p>
            <a:pPr algn="l">
              <a:buFont typeface="+mj-lt"/>
              <a:buAutoNum type="arabicPeriod"/>
            </a:pPr>
            <a:endParaRPr lang="en-US" sz="1600" b="0" i="0" dirty="0">
              <a:solidFill>
                <a:srgbClr val="0D0D0D"/>
              </a:solidFill>
              <a:effectLst/>
              <a:latin typeface="Garamond (Body)"/>
            </a:endParaRPr>
          </a:p>
          <a:p>
            <a:pPr algn="l">
              <a:buFont typeface="+mj-lt"/>
              <a:buAutoNum type="arabicPeriod"/>
            </a:pPr>
            <a:r>
              <a:rPr lang="en-US" sz="1600" b="0" i="0" dirty="0">
                <a:solidFill>
                  <a:srgbClr val="0D0D0D"/>
                </a:solidFill>
                <a:effectLst/>
                <a:latin typeface="Garamond (Body)"/>
              </a:rPr>
              <a:t>Image processing and analysis provided progress percentages for AD patients.</a:t>
            </a:r>
          </a:p>
          <a:p>
            <a:pPr algn="l">
              <a:buFont typeface="+mj-lt"/>
              <a:buAutoNum type="arabicPeriod"/>
            </a:pPr>
            <a:endParaRPr lang="en-US" sz="1600" b="0" i="0" dirty="0">
              <a:solidFill>
                <a:srgbClr val="0D0D0D"/>
              </a:solidFill>
              <a:effectLst/>
              <a:latin typeface="Garamond (Body)"/>
            </a:endParaRPr>
          </a:p>
          <a:p>
            <a:pPr algn="l">
              <a:buFont typeface="+mj-lt"/>
              <a:buAutoNum type="arabicPeriod"/>
            </a:pPr>
            <a:r>
              <a:rPr lang="en-US" sz="1600" b="0" i="0" dirty="0">
                <a:solidFill>
                  <a:srgbClr val="0D0D0D"/>
                </a:solidFill>
                <a:effectLst/>
                <a:latin typeface="Garamond (Body)"/>
              </a:rPr>
              <a:t>Development of a functional CAM system with a GUI for comprehensive monitoring and analysis.</a:t>
            </a:r>
          </a:p>
          <a:p>
            <a:pPr algn="l">
              <a:buFont typeface="+mj-lt"/>
              <a:buAutoNum type="arabicPeriod"/>
            </a:pPr>
            <a:endParaRPr lang="en-US" sz="1600" b="0" i="0" dirty="0">
              <a:solidFill>
                <a:srgbClr val="0D0D0D"/>
              </a:solidFill>
              <a:effectLst/>
              <a:latin typeface="Garamond (Body)"/>
            </a:endParaRPr>
          </a:p>
          <a:p>
            <a:pPr algn="l">
              <a:buFont typeface="+mj-lt"/>
              <a:buAutoNum type="arabicPeriod"/>
            </a:pPr>
            <a:r>
              <a:rPr lang="en-US" sz="1600" b="0" i="0" dirty="0">
                <a:solidFill>
                  <a:srgbClr val="0D0D0D"/>
                </a:solidFill>
                <a:effectLst/>
                <a:latin typeface="Garamond (Body)"/>
              </a:rPr>
              <a:t>Secure access ensures only authorized personnel can use the system.</a:t>
            </a:r>
          </a:p>
          <a:p>
            <a:pPr algn="l">
              <a:buFont typeface="+mj-lt"/>
              <a:buAutoNum type="arabicPeriod"/>
            </a:pPr>
            <a:endParaRPr lang="en-US" sz="1600" b="0" i="0" dirty="0">
              <a:solidFill>
                <a:srgbClr val="0D0D0D"/>
              </a:solidFill>
              <a:effectLst/>
              <a:latin typeface="Garamond (Body)"/>
            </a:endParaRPr>
          </a:p>
          <a:p>
            <a:pPr algn="l">
              <a:buFont typeface="+mj-lt"/>
              <a:buAutoNum type="arabicPeriod"/>
            </a:pPr>
            <a:r>
              <a:rPr lang="en-US" sz="1600" b="0" i="0" dirty="0">
                <a:solidFill>
                  <a:srgbClr val="0D0D0D"/>
                </a:solidFill>
                <a:effectLst/>
                <a:latin typeface="Garamond (Body)"/>
              </a:rPr>
              <a:t>Future recommendations for further analysis in image processing stages to enhance disease progression detection.</a:t>
            </a:r>
          </a:p>
          <a:p>
            <a:endParaRPr lang="en-IN" sz="1600" dirty="0"/>
          </a:p>
        </p:txBody>
      </p:sp>
    </p:spTree>
    <p:extLst>
      <p:ext uri="{BB962C8B-B14F-4D97-AF65-F5344CB8AC3E}">
        <p14:creationId xmlns:p14="http://schemas.microsoft.com/office/powerpoint/2010/main" val="8390152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E5089D7-64C7-2DFA-F3F0-F58C232305E1}"/>
              </a:ext>
            </a:extLst>
          </p:cNvPr>
          <p:cNvSpPr>
            <a:spLocks noGrp="1"/>
          </p:cNvSpPr>
          <p:nvPr>
            <p:ph idx="1"/>
          </p:nvPr>
        </p:nvSpPr>
        <p:spPr>
          <a:xfrm>
            <a:off x="1295400" y="2556932"/>
            <a:ext cx="9982199" cy="3318936"/>
          </a:xfrm>
        </p:spPr>
        <p:txBody>
          <a:bodyPr/>
          <a:lstStyle/>
          <a:p>
            <a:endParaRPr lang="en-US" dirty="0"/>
          </a:p>
          <a:p>
            <a:pPr marL="3657600" lvl="8" indent="0">
              <a:buNone/>
            </a:pPr>
            <a:endParaRPr lang="en-IN" dirty="0"/>
          </a:p>
          <a:p>
            <a:pPr marL="3657600" lvl="8" indent="0">
              <a:buNone/>
            </a:pPr>
            <a:r>
              <a:rPr lang="en-IN" sz="5000" dirty="0"/>
              <a:t>Thank you.</a:t>
            </a:r>
            <a:endParaRPr lang="en-IN" dirty="0"/>
          </a:p>
        </p:txBody>
      </p:sp>
    </p:spTree>
    <p:extLst>
      <p:ext uri="{BB962C8B-B14F-4D97-AF65-F5344CB8AC3E}">
        <p14:creationId xmlns:p14="http://schemas.microsoft.com/office/powerpoint/2010/main" val="42648397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B4997-803E-B94A-78CC-467ED7A2EA35}"/>
              </a:ext>
            </a:extLst>
          </p:cNvPr>
          <p:cNvSpPr>
            <a:spLocks noGrp="1"/>
          </p:cNvSpPr>
          <p:nvPr>
            <p:ph type="title"/>
          </p:nvPr>
        </p:nvSpPr>
        <p:spPr/>
        <p:txBody>
          <a:bodyPr>
            <a:normAutofit fontScale="90000"/>
          </a:bodyPr>
          <a:lstStyle/>
          <a:p>
            <a:r>
              <a:rPr lang="en-US" dirty="0"/>
              <a:t>References.</a:t>
            </a:r>
            <a:br>
              <a:rPr lang="en-US" dirty="0"/>
            </a:br>
            <a:endParaRPr lang="en-IN" dirty="0"/>
          </a:p>
        </p:txBody>
      </p:sp>
      <p:sp>
        <p:nvSpPr>
          <p:cNvPr id="3" name="Content Placeholder 2">
            <a:extLst>
              <a:ext uri="{FF2B5EF4-FFF2-40B4-BE49-F238E27FC236}">
                <a16:creationId xmlns:a16="http://schemas.microsoft.com/office/drawing/2014/main" id="{D3A3103C-B816-1028-FE36-1393D86EA3AD}"/>
              </a:ext>
            </a:extLst>
          </p:cNvPr>
          <p:cNvSpPr>
            <a:spLocks noGrp="1"/>
          </p:cNvSpPr>
          <p:nvPr>
            <p:ph idx="1"/>
          </p:nvPr>
        </p:nvSpPr>
        <p:spPr/>
        <p:txBody>
          <a:bodyPr>
            <a:normAutofit/>
          </a:bodyPr>
          <a:lstStyle/>
          <a:p>
            <a:pPr algn="l">
              <a:buFont typeface="+mj-lt"/>
              <a:buAutoNum type="arabicPeriod"/>
            </a:pPr>
            <a:r>
              <a:rPr lang="en-US" sz="1500" b="0" i="0" dirty="0">
                <a:solidFill>
                  <a:srgbClr val="0D0D0D"/>
                </a:solidFill>
                <a:effectLst/>
                <a:latin typeface="Garamond (Body)"/>
              </a:rPr>
              <a:t>Aziz, H. N., Mahmud, W. M. H. W., &amp; Ching, A. H. K. (2020). An Approach Towards Development of Computer Aided Monitoring System for Alzheimer’s Disease based on MRI Images. 2020 IEEE 10th International Conference on System Engineering and Technology (ICSET), 9 November 2020, Shah Alam, Malaysia. DOI: </a:t>
            </a:r>
            <a:r>
              <a:rPr lang="en-US" sz="1500" b="0" i="0" u="none" strike="noStrike" dirty="0">
                <a:solidFill>
                  <a:srgbClr val="0D0D0D"/>
                </a:solidFill>
                <a:effectLst/>
                <a:latin typeface="Garamond (Body)"/>
              </a:rPr>
              <a:t>10.1109/ICSEngT50819.2020.9331627</a:t>
            </a:r>
            <a:r>
              <a:rPr lang="en-US" sz="1500" b="0" i="0" dirty="0">
                <a:solidFill>
                  <a:srgbClr val="0D0D0D"/>
                </a:solidFill>
                <a:effectLst/>
                <a:latin typeface="Garamond (Body)"/>
              </a:rPr>
              <a:t>.</a:t>
            </a:r>
          </a:p>
          <a:p>
            <a:pPr algn="l">
              <a:buFont typeface="+mj-lt"/>
              <a:buAutoNum type="arabicPeriod"/>
            </a:pPr>
            <a:endParaRPr lang="en-US" sz="1500" b="0" i="0" dirty="0">
              <a:solidFill>
                <a:srgbClr val="0D0D0D"/>
              </a:solidFill>
              <a:effectLst/>
              <a:latin typeface="Garamond (Body)"/>
            </a:endParaRPr>
          </a:p>
          <a:p>
            <a:pPr algn="l">
              <a:buFont typeface="+mj-lt"/>
              <a:buAutoNum type="arabicPeriod"/>
            </a:pPr>
            <a:r>
              <a:rPr lang="en-US" sz="1500" b="0" i="0" dirty="0">
                <a:solidFill>
                  <a:srgbClr val="0D0D0D"/>
                </a:solidFill>
                <a:effectLst/>
                <a:latin typeface="Garamond (Body)"/>
              </a:rPr>
              <a:t>Alzheimer’s Disease Neuroimaging Initiative (ADNI) database. Retrieved from </a:t>
            </a:r>
            <a:r>
              <a:rPr lang="en-US" sz="1500" b="0" i="0" u="none" strike="noStrike" dirty="0">
                <a:solidFill>
                  <a:srgbClr val="0D0D0D"/>
                </a:solidFill>
                <a:effectLst/>
                <a:latin typeface="Garamond (Body)"/>
                <a:hlinkClick r:id="rId2"/>
              </a:rPr>
              <a:t>http://adni.loni.usc.edu</a:t>
            </a:r>
            <a:r>
              <a:rPr lang="en-US" sz="1500" b="0" i="0" dirty="0">
                <a:solidFill>
                  <a:srgbClr val="0D0D0D"/>
                </a:solidFill>
                <a:effectLst/>
                <a:latin typeface="Garamond (Body)"/>
              </a:rPr>
              <a:t>.</a:t>
            </a:r>
          </a:p>
          <a:p>
            <a:pPr algn="l"/>
            <a:r>
              <a:rPr lang="en-US" sz="1500" b="0" i="0" dirty="0">
                <a:solidFill>
                  <a:srgbClr val="0D0D0D"/>
                </a:solidFill>
                <a:effectLst/>
                <a:latin typeface="Garamond (Body)"/>
              </a:rPr>
              <a:t>These references include the conference paper itself and acknowledgment of data sources. Please note that you should adjust the citation format based on the specific requirements of your document and citation style.</a:t>
            </a:r>
          </a:p>
          <a:p>
            <a:endParaRPr lang="en-IN" dirty="0"/>
          </a:p>
        </p:txBody>
      </p:sp>
    </p:spTree>
    <p:extLst>
      <p:ext uri="{BB962C8B-B14F-4D97-AF65-F5344CB8AC3E}">
        <p14:creationId xmlns:p14="http://schemas.microsoft.com/office/powerpoint/2010/main" val="1091837165"/>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35</TotalTime>
  <Words>753</Words>
  <Application>Microsoft Office PowerPoint</Application>
  <PresentationFormat>Widescreen</PresentationFormat>
  <Paragraphs>67</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Garamond</vt:lpstr>
      <vt:lpstr>Garamond (Body)</vt:lpstr>
      <vt:lpstr>TimesNewRomanPSMT</vt:lpstr>
      <vt:lpstr>Organic</vt:lpstr>
      <vt:lpstr>An Approach Towards Development of Computer Aided Monitoring System for Alzheimer’s Disease based on MRI Images .   Under Guidance of  Pro. Dhanawe Sir </vt:lpstr>
      <vt:lpstr>Outline Of The Presentation.</vt:lpstr>
      <vt:lpstr>Introduction. </vt:lpstr>
      <vt:lpstr>Background. </vt:lpstr>
      <vt:lpstr>Methodology.</vt:lpstr>
      <vt:lpstr>Technology Stack  Required. </vt:lpstr>
      <vt:lpstr>Conclusion. </vt:lpstr>
      <vt:lpstr>PowerPoint Presentation</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Approach Towards Development of Computer Aided Monitoring System for Alzheimer’s Disease based on MRI Images .   Under Guidance of  Pro. Dhanawe Sir </dc:title>
  <dc:creator>Nitishkumar khavekar</dc:creator>
  <cp:lastModifiedBy>Nitishkumar khavekar</cp:lastModifiedBy>
  <cp:revision>1</cp:revision>
  <dcterms:created xsi:type="dcterms:W3CDTF">2024-02-25T09:05:31Z</dcterms:created>
  <dcterms:modified xsi:type="dcterms:W3CDTF">2024-02-25T09:40:44Z</dcterms:modified>
</cp:coreProperties>
</file>