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4" r:id="rId3"/>
    <p:sldId id="258" r:id="rId4"/>
    <p:sldId id="259" r:id="rId5"/>
    <p:sldId id="275" r:id="rId6"/>
    <p:sldId id="264" r:id="rId7"/>
    <p:sldId id="265" r:id="rId8"/>
    <p:sldId id="266" r:id="rId9"/>
    <p:sldId id="268" r:id="rId10"/>
    <p:sldId id="276" r:id="rId11"/>
    <p:sldId id="269" r:id="rId12"/>
    <p:sldId id="277" r:id="rId13"/>
    <p:sldId id="270"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7036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865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354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73167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3427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59483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4486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2343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5062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3833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6030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9/22/2018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9358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9/22/2018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99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9/22/2018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7676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60752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8235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t>9/22/2018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94682586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lifiaz/Coursera_Capstone/blob/master/Segmenting%20and%20Clustering%20Neighborhoods%20in%20Toronto2.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b="1" dirty="0"/>
              <a:t>Analyzing Median House Prices and School Ratings for Scarborough Canada for Immigrants</a:t>
            </a:r>
            <a:endParaRPr lang="en-US" dirty="0"/>
          </a:p>
        </p:txBody>
      </p:sp>
      <p:sp>
        <p:nvSpPr>
          <p:cNvPr id="3" name="Subtitle 2"/>
          <p:cNvSpPr>
            <a:spLocks noGrp="1"/>
          </p:cNvSpPr>
          <p:nvPr>
            <p:ph type="subTitle" idx="1"/>
          </p:nvPr>
        </p:nvSpPr>
        <p:spPr>
          <a:xfrm>
            <a:off x="2589213" y="4777380"/>
            <a:ext cx="8915399" cy="859146"/>
          </a:xfrm>
        </p:spPr>
        <p:txBody>
          <a:bodyPr>
            <a:normAutofit/>
          </a:bodyPr>
          <a:lstStyle/>
          <a:p>
            <a:r>
              <a:rPr lang="en-US" dirty="0"/>
              <a:t>Applied Data Science Capstone</a:t>
            </a:r>
          </a:p>
          <a:p>
            <a:r>
              <a:rPr lang="it-IT" dirty="0"/>
              <a:t>IBM Data Science Professional </a:t>
            </a:r>
            <a:r>
              <a:rPr lang="it-IT" dirty="0" smtClean="0"/>
              <a:t>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Finding Most Common Venues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5821" y="1785582"/>
            <a:ext cx="11336179" cy="5072418"/>
          </a:xfrm>
          <a:prstGeom prst="rect">
            <a:avLst/>
          </a:prstGeom>
        </p:spPr>
      </p:pic>
    </p:spTree>
    <p:extLst>
      <p:ext uri="{BB962C8B-B14F-4D97-AF65-F5344CB8AC3E}">
        <p14:creationId xmlns:p14="http://schemas.microsoft.com/office/powerpoint/2010/main" val="297353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Clustering</a:t>
            </a:r>
            <a:endParaRPr lang="en-US" b="1" dirty="0"/>
          </a:p>
        </p:txBody>
      </p:sp>
      <p:pic>
        <p:nvPicPr>
          <p:cNvPr id="4" name="Picture 3"/>
          <p:cNvPicPr>
            <a:picLocks noChangeAspect="1"/>
          </p:cNvPicPr>
          <p:nvPr/>
        </p:nvPicPr>
        <p:blipFill>
          <a:blip r:embed="rId2"/>
          <a:stretch>
            <a:fillRect/>
          </a:stretch>
        </p:blipFill>
        <p:spPr>
          <a:xfrm>
            <a:off x="1020881" y="2215345"/>
            <a:ext cx="10722074" cy="2219282"/>
          </a:xfrm>
          <a:prstGeom prst="rect">
            <a:avLst/>
          </a:prstGeom>
        </p:spPr>
      </p:pic>
    </p:spTree>
    <p:extLst>
      <p:ext uri="{BB962C8B-B14F-4D97-AF65-F5344CB8AC3E}">
        <p14:creationId xmlns:p14="http://schemas.microsoft.com/office/powerpoint/2010/main" val="838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4" y="604870"/>
            <a:ext cx="9905998" cy="637076"/>
          </a:xfrm>
        </p:spPr>
        <p:txBody>
          <a:bodyPr>
            <a:normAutofit fontScale="90000"/>
          </a:bodyPr>
          <a:lstStyle/>
          <a:p>
            <a:r>
              <a:rPr lang="en-US" b="1" dirty="0"/>
              <a:t>NEIGHBORHOOD MEDIAN HOUSING PRICES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1869743" y="1241946"/>
            <a:ext cx="9130353" cy="5616053"/>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NEIGHBORHOOD SCHOOL RATINGS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478251" y="1264555"/>
            <a:ext cx="10449892" cy="5450144"/>
          </a:xfrm>
          <a:prstGeom prst="rect">
            <a:avLst/>
          </a:prstGeom>
        </p:spPr>
      </p:pic>
    </p:spTree>
    <p:extLst>
      <p:ext uri="{BB962C8B-B14F-4D97-AF65-F5344CB8AC3E}">
        <p14:creationId xmlns:p14="http://schemas.microsoft.com/office/powerpoint/2010/main" val="10193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a:xfrm>
            <a:off x="1906824" y="1905000"/>
            <a:ext cx="8915400" cy="3777622"/>
          </a:xfrm>
        </p:spPr>
        <p:txBody>
          <a:bodyPr/>
          <a:lstStyle/>
          <a:p>
            <a:pPr algn="just"/>
            <a:r>
              <a:rPr lang="en-US" sz="3200" dirty="0" smtClean="0">
                <a:latin typeface="Tw Cen MT" panose="020B0602020104020603" pitchFamily="34" charset="0"/>
              </a:rPr>
              <a:t>In </a:t>
            </a:r>
            <a:r>
              <a:rPr lang="en-US" sz="3200" dirty="0">
                <a:latin typeface="Tw Cen MT" panose="020B0602020104020603" pitchFamily="34" charset="0"/>
              </a:rPr>
              <a:t>this project, through a k-means cluster algorithm we separate the neighborhood into 03 clusters, which have similar neighborhoods around them. Using the charts above decision leading to a particular neighborhood based on average house prices and school rating can be made</a:t>
            </a:r>
          </a:p>
          <a:p>
            <a:endParaRPr lang="en-US" dirty="0"/>
          </a:p>
        </p:txBody>
      </p:sp>
    </p:spTree>
    <p:extLst>
      <p:ext uri="{BB962C8B-B14F-4D97-AF65-F5344CB8AC3E}">
        <p14:creationId xmlns:p14="http://schemas.microsoft.com/office/powerpoint/2010/main" val="35934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r>
              <a:rPr lang="en-US" sz="8000" b="1" dirty="0" smtClean="0">
                <a:latin typeface="Tw Cen MT" panose="020B0602020104020603" pitchFamily="34" charset="0"/>
              </a:rPr>
              <a:t>THANKS</a:t>
            </a:r>
            <a:endParaRPr lang="en-US" sz="8000" b="1" dirty="0">
              <a:latin typeface="Tw Cen MT" panose="020B0602020104020603" pitchFamily="34" charset="0"/>
            </a:endParaRP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2">
            <a:extLst>
              <a:ext uri="{28A0092B-C50C-407E-A947-70E740481C1C}">
                <a14:useLocalDpi xmlns:a14="http://schemas.microsoft.com/office/drawing/2010/main" val="0"/>
              </a:ext>
            </a:extLst>
          </a:blip>
          <a:srcRect/>
          <a:stretch>
            <a:fillRect/>
          </a:stretch>
        </p:blipFill>
        <p:spPr bwMode="auto">
          <a:xfrm>
            <a:off x="2174543" y="648269"/>
            <a:ext cx="10017457" cy="620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lnSpcReduction="10000"/>
          </a:bodyPr>
          <a:lstStyle/>
          <a:p>
            <a:pPr algn="just"/>
            <a:r>
              <a:rPr lang="en-US" sz="32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a:t>
            </a:r>
            <a:endParaRPr lang="en-US" b="1" dirty="0"/>
          </a:p>
        </p:txBody>
      </p:sp>
      <p:sp>
        <p:nvSpPr>
          <p:cNvPr id="3" name="Content Placeholder 2"/>
          <p:cNvSpPr>
            <a:spLocks noGrp="1"/>
          </p:cNvSpPr>
          <p:nvPr>
            <p:ph idx="1"/>
          </p:nvPr>
        </p:nvSpPr>
        <p:spPr>
          <a:xfrm>
            <a:off x="1141412" y="1337482"/>
            <a:ext cx="9905999" cy="5213444"/>
          </a:xfrm>
        </p:spPr>
        <p:txBody>
          <a:bodyPr/>
          <a:lstStyle/>
          <a:p>
            <a:r>
              <a:rPr lang="en-US" sz="2400" b="1" dirty="0">
                <a:latin typeface="Tw Cen MT" panose="020B0602020104020603" pitchFamily="34" charset="0"/>
              </a:rPr>
              <a:t>Longitude and Latitude Data:</a:t>
            </a:r>
            <a:endParaRPr lang="en-US" sz="2400" dirty="0">
              <a:latin typeface="Tw Cen MT" panose="020B0602020104020603" pitchFamily="34" charset="0"/>
            </a:endParaRPr>
          </a:p>
          <a:p>
            <a:r>
              <a:rPr lang="en-US" sz="2400" dirty="0">
                <a:latin typeface="Tw Cen MT" panose="020B0602020104020603" pitchFamily="34" charset="0"/>
              </a:rPr>
              <a:t>We will need geo-locational information about that specific borough and the neighborhoods in that borough. It is "Scarborough" in Toronto. </a:t>
            </a:r>
          </a:p>
          <a:p>
            <a:r>
              <a:rPr lang="en-US" sz="2400" dirty="0">
                <a:latin typeface="Tw Cen MT" panose="020B0602020104020603" pitchFamily="34" charset="0"/>
              </a:rPr>
              <a:t>Dataset comprising latitude and longitude, </a:t>
            </a:r>
            <a:r>
              <a:rPr lang="en-US" sz="2400" dirty="0" err="1">
                <a:latin typeface="Tw Cen MT" panose="020B0602020104020603" pitchFamily="34" charset="0"/>
              </a:rPr>
              <a:t>zipcodes</a:t>
            </a:r>
            <a:r>
              <a:rPr lang="en-US" sz="2400" dirty="0">
                <a:latin typeface="Tw Cen MT" panose="020B0602020104020603" pitchFamily="34" charset="0"/>
              </a:rPr>
              <a:t> is already available through the previous notebook. The location of Scarborough would be filtered using the same:</a:t>
            </a:r>
          </a:p>
          <a:p>
            <a:r>
              <a:rPr lang="en-US" sz="2400" u="sng" dirty="0">
                <a:latin typeface="Tw Cen MT" panose="020B0602020104020603" pitchFamily="34" charset="0"/>
                <a:hlinkClick r:id="rId2"/>
              </a:rPr>
              <a:t>https://github.com/alifiaz/Coursera_Capstone/blob/master/Segmenting%20and%20Clustering%20Neighborhoods%20in%20Toronto2.ipynb</a:t>
            </a:r>
            <a:endParaRPr lang="en-US" sz="2400" dirty="0">
              <a:latin typeface="Tw Cen MT" panose="020B0602020104020603" pitchFamily="34" charset="0"/>
            </a:endParaRP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3"/>
          <a:stretch>
            <a:fillRect/>
          </a:stretch>
        </p:blipFill>
        <p:spPr>
          <a:xfrm>
            <a:off x="3178800" y="4876484"/>
            <a:ext cx="5518696" cy="198151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8893" y="865282"/>
            <a:ext cx="10172509" cy="4839482"/>
          </a:xfrm>
          <a:prstGeom prst="rect">
            <a:avLst/>
          </a:prstGeom>
        </p:spPr>
      </p:pic>
    </p:spTree>
    <p:extLst>
      <p:ext uri="{BB962C8B-B14F-4D97-AF65-F5344CB8AC3E}">
        <p14:creationId xmlns:p14="http://schemas.microsoft.com/office/powerpoint/2010/main" val="28893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fontScale="90000"/>
          </a:bodyPr>
          <a:lstStyle/>
          <a:p>
            <a:r>
              <a:rPr lang="en-US" b="1" dirty="0" smtClean="0"/>
              <a:t>Foursquare API</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smtClean="0">
                <a:latin typeface="Tw Cen MT" panose="020B0602020104020603" pitchFamily="34" charset="0"/>
              </a:rPr>
              <a:t>Connecting </a:t>
            </a:r>
            <a:r>
              <a:rPr lang="en-US" sz="3200" dirty="0">
                <a:latin typeface="Tw Cen MT" panose="020B0602020104020603" pitchFamily="34" charset="0"/>
              </a:rPr>
              <a:t>to Foursquare and Retrieving Locational </a:t>
            </a:r>
            <a:r>
              <a:rPr lang="en-US" sz="3200" dirty="0" smtClean="0">
                <a:latin typeface="Tw Cen MT" panose="020B0602020104020603" pitchFamily="34" charset="0"/>
              </a:rPr>
              <a:t>Data</a:t>
            </a:r>
            <a:r>
              <a:rPr lang="en-US" sz="3200" dirty="0">
                <a:latin typeface="Tw Cen MT" panose="020B0602020104020603" pitchFamily="34" charset="0"/>
              </a:rPr>
              <a:t> for Each Venue in Every </a:t>
            </a:r>
            <a:r>
              <a:rPr lang="en-US" sz="3200" dirty="0" smtClean="0">
                <a:latin typeface="Tw Cen MT" panose="020B0602020104020603" pitchFamily="34" charset="0"/>
              </a:rPr>
              <a:t>Neighborhood</a:t>
            </a:r>
          </a:p>
          <a:p>
            <a:pPr marL="0" indent="0" algn="just">
              <a:buNone/>
            </a:pPr>
            <a:r>
              <a:rPr lang="en-US" sz="32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a:t>
            </a:r>
            <a:r>
              <a:rPr lang="en-US" sz="3200" dirty="0" smtClean="0">
                <a:latin typeface="Tw Cen MT" panose="020B0602020104020603" pitchFamily="34" charset="0"/>
              </a:rPr>
              <a:t>100 </a:t>
            </a:r>
            <a:r>
              <a:rPr lang="en-US" sz="3200" dirty="0">
                <a:latin typeface="Tw Cen MT" panose="020B0602020104020603" pitchFamily="34" charset="0"/>
              </a:rPr>
              <a:t>meter. </a:t>
            </a: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fontScale="90000"/>
          </a:bodyPr>
          <a:lstStyle/>
          <a:p>
            <a:r>
              <a:rPr lang="en-US" b="1" dirty="0" smtClean="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r>
              <a:rPr lang="en-US" sz="2800" dirty="0" smtClean="0">
                <a:latin typeface="Tw Cen MT" panose="020B0602020104020603" pitchFamily="34" charset="0"/>
              </a:rPr>
              <a:t>Processing </a:t>
            </a:r>
            <a:r>
              <a:rPr lang="en-US" sz="2800" dirty="0">
                <a:latin typeface="Tw Cen MT" panose="020B0602020104020603" pitchFamily="34" charset="0"/>
              </a:rPr>
              <a:t>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lgn="just">
              <a:buNone/>
            </a:pPr>
            <a:r>
              <a:rPr lang="en-US" sz="28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a:t>
            </a:r>
            <a:r>
              <a:rPr lang="en-US" sz="2800" dirty="0" smtClean="0">
                <a:latin typeface="Tw Cen MT" panose="020B0602020104020603" pitchFamily="34" charset="0"/>
              </a:rPr>
              <a:t>will </a:t>
            </a:r>
            <a:r>
              <a:rPr lang="en-US" sz="2800" dirty="0">
                <a:latin typeface="Tw Cen MT" panose="020B0602020104020603" pitchFamily="34" charset="0"/>
              </a:rPr>
              <a:t>be One-hot encoded and different venues will have different feature-columns. </a:t>
            </a: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142" y="618518"/>
            <a:ext cx="9905998" cy="637076"/>
          </a:xfrm>
        </p:spPr>
        <p:txBody>
          <a:bodyPr>
            <a:normAutofit fontScale="90000"/>
          </a:bodyPr>
          <a:lstStyle/>
          <a:p>
            <a:r>
              <a:rPr lang="en-US" b="1" dirty="0"/>
              <a:t>Creating a </a:t>
            </a:r>
            <a:r>
              <a:rPr lang="en-US" b="1" dirty="0" err="1"/>
              <a:t>DataFrome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sz="2800" dirty="0" smtClean="0">
                <a:latin typeface="Tw Cen MT" panose="020B0602020104020603" pitchFamily="34" charset="0"/>
              </a:rPr>
              <a:t>Processing </a:t>
            </a:r>
            <a:r>
              <a:rPr lang="en-US" sz="2800" dirty="0">
                <a:latin typeface="Tw Cen MT" panose="020B0602020104020603" pitchFamily="34" charset="0"/>
              </a:rPr>
              <a:t>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a:t>
            </a:r>
            <a:r>
              <a:rPr lang="en-US" sz="2800" dirty="0" smtClean="0">
                <a:latin typeface="Tw Cen MT" panose="020B0602020104020603" pitchFamily="34" charset="0"/>
              </a:rPr>
              <a:t>Scarborough</a:t>
            </a:r>
          </a:p>
          <a:p>
            <a:pPr marL="0" indent="0">
              <a:buNone/>
            </a:pPr>
            <a:endParaRPr lang="en-US" b="1" dirty="0"/>
          </a:p>
        </p:txBody>
      </p:sp>
      <p:pic>
        <p:nvPicPr>
          <p:cNvPr id="4" name="Picture 3"/>
          <p:cNvPicPr>
            <a:picLocks noChangeAspect="1"/>
          </p:cNvPicPr>
          <p:nvPr/>
        </p:nvPicPr>
        <p:blipFill>
          <a:blip r:embed="rId2"/>
          <a:stretch>
            <a:fillRect/>
          </a:stretch>
        </p:blipFill>
        <p:spPr>
          <a:xfrm>
            <a:off x="744869" y="2452656"/>
            <a:ext cx="10986522" cy="3975621"/>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311</TotalTime>
  <Words>471</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Tw Cen MT</vt:lpstr>
      <vt:lpstr>Wingdings 3</vt:lpstr>
      <vt:lpstr>Wisp</vt:lpstr>
      <vt:lpstr>Analyzing Median House Prices and School Ratings for Scarborough Canada for Immigrants</vt:lpstr>
      <vt:lpstr>PowerPoint Presentation</vt:lpstr>
      <vt:lpstr>Part 1: Problem Description </vt:lpstr>
      <vt:lpstr>Part 2: Data We Need</vt:lpstr>
      <vt:lpstr>PowerPoint Presentation</vt:lpstr>
      <vt:lpstr>Foursquare API</vt:lpstr>
      <vt:lpstr>Data Preprocessing</vt:lpstr>
      <vt:lpstr>Creating a DataFrome</vt:lpstr>
      <vt:lpstr>Main Article</vt:lpstr>
      <vt:lpstr>Finding Most Common Venues</vt:lpstr>
      <vt:lpstr>Decision Making and Reporting Results</vt:lpstr>
      <vt:lpstr>Clustering</vt:lpstr>
      <vt:lpstr>NEIGHBORHOOD MEDIAN HOUSING PRICES</vt:lpstr>
      <vt:lpstr>NEIGHBORHOOD SCHOOL RATINGS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Windows User</cp:lastModifiedBy>
  <cp:revision>12</cp:revision>
  <dcterms:created xsi:type="dcterms:W3CDTF">2018-09-09T09:14:01Z</dcterms:created>
  <dcterms:modified xsi:type="dcterms:W3CDTF">2018-09-22T17:22:59Z</dcterms:modified>
</cp:coreProperties>
</file>