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Lst>
  <p:sldSz cx="42803763" cy="3027521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1" autoAdjust="0"/>
    <p:restoredTop sz="94660"/>
  </p:normalViewPr>
  <p:slideViewPr>
    <p:cSldViewPr snapToGrid="0">
      <p:cViewPr>
        <p:scale>
          <a:sx n="22" d="100"/>
          <a:sy n="22" d="100"/>
        </p:scale>
        <p:origin x="99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smtClean="0"/>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D2A2D5-4393-4753-9982-E801A1D21E0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DF80E-3328-439D-9795-A7B3AA732451}" type="slidenum">
              <a:rPr lang="en-IN" smtClean="0"/>
              <a:t>‹#›</a:t>
            </a:fld>
            <a:endParaRPr lang="en-IN"/>
          </a:p>
        </p:txBody>
      </p:sp>
    </p:spTree>
    <p:extLst>
      <p:ext uri="{BB962C8B-B14F-4D97-AF65-F5344CB8AC3E}">
        <p14:creationId xmlns:p14="http://schemas.microsoft.com/office/powerpoint/2010/main" val="310280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2A2D5-4393-4753-9982-E801A1D21E0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DF80E-3328-439D-9795-A7B3AA732451}" type="slidenum">
              <a:rPr lang="en-IN" smtClean="0"/>
              <a:t>‹#›</a:t>
            </a:fld>
            <a:endParaRPr lang="en-IN"/>
          </a:p>
        </p:txBody>
      </p:sp>
    </p:spTree>
    <p:extLst>
      <p:ext uri="{BB962C8B-B14F-4D97-AF65-F5344CB8AC3E}">
        <p14:creationId xmlns:p14="http://schemas.microsoft.com/office/powerpoint/2010/main" val="115342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2A2D5-4393-4753-9982-E801A1D21E0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DF80E-3328-439D-9795-A7B3AA732451}" type="slidenum">
              <a:rPr lang="en-IN" smtClean="0"/>
              <a:t>‹#›</a:t>
            </a:fld>
            <a:endParaRPr lang="en-IN"/>
          </a:p>
        </p:txBody>
      </p:sp>
    </p:spTree>
    <p:extLst>
      <p:ext uri="{BB962C8B-B14F-4D97-AF65-F5344CB8AC3E}">
        <p14:creationId xmlns:p14="http://schemas.microsoft.com/office/powerpoint/2010/main" val="286219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2A2D5-4393-4753-9982-E801A1D21E0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DF80E-3328-439D-9795-A7B3AA732451}" type="slidenum">
              <a:rPr lang="en-IN" smtClean="0"/>
              <a:t>‹#›</a:t>
            </a:fld>
            <a:endParaRPr lang="en-IN"/>
          </a:p>
        </p:txBody>
      </p:sp>
    </p:spTree>
    <p:extLst>
      <p:ext uri="{BB962C8B-B14F-4D97-AF65-F5344CB8AC3E}">
        <p14:creationId xmlns:p14="http://schemas.microsoft.com/office/powerpoint/2010/main" val="3176625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smtClean="0"/>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D2A2D5-4393-4753-9982-E801A1D21E08}" type="datetimeFigureOut">
              <a:rPr lang="en-IN" smtClean="0"/>
              <a:t>09-12-2018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DF80E-3328-439D-9795-A7B3AA732451}" type="slidenum">
              <a:rPr lang="en-IN" smtClean="0"/>
              <a:t>‹#›</a:t>
            </a:fld>
            <a:endParaRPr lang="en-IN"/>
          </a:p>
        </p:txBody>
      </p:sp>
    </p:spTree>
    <p:extLst>
      <p:ext uri="{BB962C8B-B14F-4D97-AF65-F5344CB8AC3E}">
        <p14:creationId xmlns:p14="http://schemas.microsoft.com/office/powerpoint/2010/main" val="373460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D2A2D5-4393-4753-9982-E801A1D21E08}"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DF80E-3328-439D-9795-A7B3AA732451}" type="slidenum">
              <a:rPr lang="en-IN" smtClean="0"/>
              <a:t>‹#›</a:t>
            </a:fld>
            <a:endParaRPr lang="en-IN"/>
          </a:p>
        </p:txBody>
      </p:sp>
    </p:spTree>
    <p:extLst>
      <p:ext uri="{BB962C8B-B14F-4D97-AF65-F5344CB8AC3E}">
        <p14:creationId xmlns:p14="http://schemas.microsoft.com/office/powerpoint/2010/main" val="34379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smtClean="0"/>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smtClean="0"/>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D2A2D5-4393-4753-9982-E801A1D21E08}" type="datetimeFigureOut">
              <a:rPr lang="en-IN" smtClean="0"/>
              <a:t>09-12-2018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9DF80E-3328-439D-9795-A7B3AA732451}" type="slidenum">
              <a:rPr lang="en-IN" smtClean="0"/>
              <a:t>‹#›</a:t>
            </a:fld>
            <a:endParaRPr lang="en-IN"/>
          </a:p>
        </p:txBody>
      </p:sp>
    </p:spTree>
    <p:extLst>
      <p:ext uri="{BB962C8B-B14F-4D97-AF65-F5344CB8AC3E}">
        <p14:creationId xmlns:p14="http://schemas.microsoft.com/office/powerpoint/2010/main" val="180992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D2A2D5-4393-4753-9982-E801A1D21E08}" type="datetimeFigureOut">
              <a:rPr lang="en-IN" smtClean="0"/>
              <a:t>09-12-2018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9DF80E-3328-439D-9795-A7B3AA732451}" type="slidenum">
              <a:rPr lang="en-IN" smtClean="0"/>
              <a:t>‹#›</a:t>
            </a:fld>
            <a:endParaRPr lang="en-IN"/>
          </a:p>
        </p:txBody>
      </p:sp>
    </p:spTree>
    <p:extLst>
      <p:ext uri="{BB962C8B-B14F-4D97-AF65-F5344CB8AC3E}">
        <p14:creationId xmlns:p14="http://schemas.microsoft.com/office/powerpoint/2010/main" val="313836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2A2D5-4393-4753-9982-E801A1D21E08}" type="datetimeFigureOut">
              <a:rPr lang="en-IN" smtClean="0"/>
              <a:t>09-12-2018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9DF80E-3328-439D-9795-A7B3AA732451}" type="slidenum">
              <a:rPr lang="en-IN" smtClean="0"/>
              <a:t>‹#›</a:t>
            </a:fld>
            <a:endParaRPr lang="en-IN"/>
          </a:p>
        </p:txBody>
      </p:sp>
    </p:spTree>
    <p:extLst>
      <p:ext uri="{BB962C8B-B14F-4D97-AF65-F5344CB8AC3E}">
        <p14:creationId xmlns:p14="http://schemas.microsoft.com/office/powerpoint/2010/main" val="91246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smtClean="0"/>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2A2D5-4393-4753-9982-E801A1D21E08}"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DF80E-3328-439D-9795-A7B3AA732451}" type="slidenum">
              <a:rPr lang="en-IN" smtClean="0"/>
              <a:t>‹#›</a:t>
            </a:fld>
            <a:endParaRPr lang="en-IN"/>
          </a:p>
        </p:txBody>
      </p:sp>
    </p:spTree>
    <p:extLst>
      <p:ext uri="{BB962C8B-B14F-4D97-AF65-F5344CB8AC3E}">
        <p14:creationId xmlns:p14="http://schemas.microsoft.com/office/powerpoint/2010/main" val="111018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smtClean="0"/>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2A2D5-4393-4753-9982-E801A1D21E08}" type="datetimeFigureOut">
              <a:rPr lang="en-IN" smtClean="0"/>
              <a:t>09-12-2018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DF80E-3328-439D-9795-A7B3AA732451}" type="slidenum">
              <a:rPr lang="en-IN" smtClean="0"/>
              <a:t>‹#›</a:t>
            </a:fld>
            <a:endParaRPr lang="en-IN"/>
          </a:p>
        </p:txBody>
      </p:sp>
    </p:spTree>
    <p:extLst>
      <p:ext uri="{BB962C8B-B14F-4D97-AF65-F5344CB8AC3E}">
        <p14:creationId xmlns:p14="http://schemas.microsoft.com/office/powerpoint/2010/main" val="311586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A6D2A2D5-4393-4753-9982-E801A1D21E08}" type="datetimeFigureOut">
              <a:rPr lang="en-IN" smtClean="0"/>
              <a:t>09-12-2018</a:t>
            </a:fld>
            <a:endParaRPr lang="en-IN"/>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39DF80E-3328-439D-9795-A7B3AA732451}" type="slidenum">
              <a:rPr lang="en-IN" smtClean="0"/>
              <a:t>‹#›</a:t>
            </a:fld>
            <a:endParaRPr lang="en-IN"/>
          </a:p>
        </p:txBody>
      </p:sp>
    </p:spTree>
    <p:extLst>
      <p:ext uri="{BB962C8B-B14F-4D97-AF65-F5344CB8AC3E}">
        <p14:creationId xmlns:p14="http://schemas.microsoft.com/office/powerpoint/2010/main" val="297509059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Rectangle 3"/>
          <p:cNvSpPr/>
          <p:nvPr/>
        </p:nvSpPr>
        <p:spPr>
          <a:xfrm>
            <a:off x="647700" y="742950"/>
            <a:ext cx="40957500" cy="44195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747714" y="7410454"/>
            <a:ext cx="11677650" cy="76485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400" i="1" dirty="0" smtClean="0">
                <a:solidFill>
                  <a:schemeClr val="bg1"/>
                </a:solidFill>
              </a:rPr>
              <a:t>Abstract :-</a:t>
            </a:r>
          </a:p>
          <a:p>
            <a:endParaRPr lang="en-US" sz="4400" i="1" dirty="0" smtClean="0">
              <a:solidFill>
                <a:schemeClr val="bg1"/>
              </a:solidFill>
            </a:endParaRPr>
          </a:p>
          <a:p>
            <a:endParaRPr lang="en-US" sz="4400" i="1" dirty="0">
              <a:solidFill>
                <a:schemeClr val="bg1"/>
              </a:solidFill>
            </a:endParaRPr>
          </a:p>
          <a:p>
            <a:endParaRPr lang="en-US" sz="4400" i="1" dirty="0" smtClean="0">
              <a:solidFill>
                <a:schemeClr val="bg1"/>
              </a:solidFill>
            </a:endParaRPr>
          </a:p>
          <a:p>
            <a:endParaRPr lang="en-US" sz="4400" i="1" dirty="0">
              <a:solidFill>
                <a:schemeClr val="bg1"/>
              </a:solidFill>
            </a:endParaRPr>
          </a:p>
          <a:p>
            <a:endParaRPr lang="en-US" sz="4400" i="1" dirty="0" smtClean="0">
              <a:solidFill>
                <a:schemeClr val="bg1"/>
              </a:solidFill>
            </a:endParaRPr>
          </a:p>
          <a:p>
            <a:endParaRPr lang="en-US" sz="4400" i="1" dirty="0">
              <a:solidFill>
                <a:schemeClr val="bg1"/>
              </a:solidFill>
            </a:endParaRPr>
          </a:p>
          <a:p>
            <a:endParaRPr lang="en-US" sz="4400" i="1" dirty="0" smtClean="0">
              <a:solidFill>
                <a:schemeClr val="bg1"/>
              </a:solidFill>
            </a:endParaRPr>
          </a:p>
          <a:p>
            <a:endParaRPr lang="en-US" sz="4400" i="1" dirty="0">
              <a:solidFill>
                <a:schemeClr val="bg1"/>
              </a:solidFill>
            </a:endParaRPr>
          </a:p>
          <a:p>
            <a:r>
              <a:rPr lang="en-US" sz="4400" dirty="0" smtClean="0">
                <a:solidFill>
                  <a:schemeClr val="bg1"/>
                </a:solidFill>
              </a:rPr>
              <a:t>Figure 1: Representation of abstract showing the filtration  of information  </a:t>
            </a:r>
            <a:endParaRPr lang="en-US" sz="4400" dirty="0">
              <a:solidFill>
                <a:schemeClr val="bg1"/>
              </a:solidFill>
            </a:endParaRPr>
          </a:p>
          <a:p>
            <a:endParaRPr lang="en-US" sz="4400" i="1" dirty="0">
              <a:solidFill>
                <a:schemeClr val="bg1"/>
              </a:solidFill>
            </a:endParaRPr>
          </a:p>
        </p:txBody>
      </p:sp>
      <p:sp>
        <p:nvSpPr>
          <p:cNvPr id="8" name="Rectangle 7"/>
          <p:cNvSpPr/>
          <p:nvPr/>
        </p:nvSpPr>
        <p:spPr>
          <a:xfrm>
            <a:off x="647700" y="15535277"/>
            <a:ext cx="11677650" cy="9744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400" dirty="0" smtClean="0">
                <a:solidFill>
                  <a:schemeClr val="bg1"/>
                </a:solidFill>
              </a:rPr>
              <a:t>Introduction</a:t>
            </a:r>
          </a:p>
          <a:p>
            <a:endParaRPr lang="en-IN" sz="4400" dirty="0">
              <a:solidFill>
                <a:schemeClr val="bg1"/>
              </a:solidFill>
            </a:endParaRPr>
          </a:p>
          <a:p>
            <a:endParaRPr lang="en-IN" sz="4400" dirty="0" smtClean="0">
              <a:solidFill>
                <a:schemeClr val="bg1"/>
              </a:solidFill>
            </a:endParaRPr>
          </a:p>
          <a:p>
            <a:endParaRPr lang="en-IN" sz="4400" dirty="0">
              <a:solidFill>
                <a:schemeClr val="bg1"/>
              </a:solidFill>
            </a:endParaRPr>
          </a:p>
          <a:p>
            <a:endParaRPr lang="en-IN" sz="4400" dirty="0" smtClean="0">
              <a:solidFill>
                <a:schemeClr val="bg1"/>
              </a:solidFill>
            </a:endParaRPr>
          </a:p>
          <a:p>
            <a:endParaRPr lang="en-IN" sz="4400" dirty="0">
              <a:solidFill>
                <a:schemeClr val="bg1"/>
              </a:solidFill>
            </a:endParaRPr>
          </a:p>
          <a:p>
            <a:endParaRPr lang="en-IN" sz="4400" dirty="0" smtClean="0">
              <a:solidFill>
                <a:schemeClr val="bg1"/>
              </a:solidFill>
            </a:endParaRPr>
          </a:p>
          <a:p>
            <a:endParaRPr lang="en-IN" sz="4400" dirty="0">
              <a:solidFill>
                <a:schemeClr val="bg1"/>
              </a:solidFill>
            </a:endParaRPr>
          </a:p>
          <a:p>
            <a:endParaRPr lang="en-IN" sz="4400" dirty="0" smtClean="0">
              <a:solidFill>
                <a:schemeClr val="bg1"/>
              </a:solidFill>
            </a:endParaRPr>
          </a:p>
          <a:p>
            <a:endParaRPr lang="en-IN" sz="4400" dirty="0">
              <a:solidFill>
                <a:schemeClr val="bg1"/>
              </a:solidFill>
            </a:endParaRPr>
          </a:p>
          <a:p>
            <a:endParaRPr lang="en-IN" sz="4400" dirty="0" smtClean="0">
              <a:solidFill>
                <a:schemeClr val="bg1"/>
              </a:solidFill>
            </a:endParaRPr>
          </a:p>
          <a:p>
            <a:r>
              <a:rPr lang="en-IN" sz="4400" dirty="0" smtClean="0">
                <a:solidFill>
                  <a:schemeClr val="bg1"/>
                </a:solidFill>
              </a:rPr>
              <a:t>Figure 2: Representation showing the problem of ‘information sandwiching’ and solution provided as a common and easy to use platform ‘</a:t>
            </a:r>
            <a:r>
              <a:rPr lang="en-IN" sz="4400" i="1" dirty="0" err="1" smtClean="0">
                <a:solidFill>
                  <a:schemeClr val="bg1"/>
                </a:solidFill>
              </a:rPr>
              <a:t>Samvaad</a:t>
            </a:r>
            <a:r>
              <a:rPr lang="en-IN" sz="4400" i="1" dirty="0" smtClean="0">
                <a:solidFill>
                  <a:schemeClr val="bg1"/>
                </a:solidFill>
              </a:rPr>
              <a:t>’</a:t>
            </a:r>
            <a:r>
              <a:rPr lang="en-IN" sz="4400" dirty="0" smtClean="0"/>
              <a:t> </a:t>
            </a:r>
            <a:r>
              <a:rPr lang="en-IN" sz="4400" dirty="0" smtClean="0"/>
              <a:t>:-</a:t>
            </a:r>
          </a:p>
          <a:p>
            <a:endParaRPr lang="en-IN" sz="4400" dirty="0"/>
          </a:p>
        </p:txBody>
      </p:sp>
      <p:sp>
        <p:nvSpPr>
          <p:cNvPr id="9" name="Rectangle 8"/>
          <p:cNvSpPr/>
          <p:nvPr/>
        </p:nvSpPr>
        <p:spPr>
          <a:xfrm>
            <a:off x="647700" y="25755600"/>
            <a:ext cx="11677650" cy="38481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400" dirty="0" smtClean="0">
                <a:solidFill>
                  <a:schemeClr val="bg1"/>
                </a:solidFill>
              </a:rPr>
              <a:t>Aim :-</a:t>
            </a:r>
          </a:p>
          <a:p>
            <a:r>
              <a:rPr lang="en-US" sz="4400" i="1" dirty="0" err="1">
                <a:solidFill>
                  <a:schemeClr val="bg1"/>
                </a:solidFill>
              </a:rPr>
              <a:t>Samvaad</a:t>
            </a:r>
            <a:r>
              <a:rPr lang="en-US" sz="4400" dirty="0">
                <a:solidFill>
                  <a:schemeClr val="bg1"/>
                </a:solidFill>
              </a:rPr>
              <a:t> aims to provide a healthy platform for discussion, information sharing to students/faculties and supporting higher Indian education system.</a:t>
            </a:r>
            <a:endParaRPr lang="en-IN" sz="4400" dirty="0">
              <a:solidFill>
                <a:schemeClr val="bg1"/>
              </a:solidFill>
            </a:endParaRPr>
          </a:p>
          <a:p>
            <a:endParaRPr lang="en-IN" sz="4400" dirty="0">
              <a:solidFill>
                <a:schemeClr val="bg1"/>
              </a:solidFill>
            </a:endParaRPr>
          </a:p>
        </p:txBody>
      </p:sp>
      <p:sp>
        <p:nvSpPr>
          <p:cNvPr id="10" name="Rectangle 9"/>
          <p:cNvSpPr/>
          <p:nvPr/>
        </p:nvSpPr>
        <p:spPr>
          <a:xfrm>
            <a:off x="12674636" y="7265271"/>
            <a:ext cx="8858250" cy="221932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400" dirty="0" smtClean="0">
                <a:solidFill>
                  <a:schemeClr val="bg1"/>
                </a:solidFill>
              </a:rPr>
              <a:t>Methodology and Implementation :-</a:t>
            </a:r>
          </a:p>
          <a:p>
            <a:pPr marL="742950" indent="-742950">
              <a:buAutoNum type="arabicPeriod"/>
            </a:pPr>
            <a:endParaRPr lang="en-US" sz="4400" dirty="0" smtClean="0">
              <a:solidFill>
                <a:schemeClr val="bg1"/>
              </a:solidFill>
            </a:endParaRPr>
          </a:p>
          <a:p>
            <a:pPr marL="742950" indent="-742950">
              <a:buAutoNum type="arabicPeriod"/>
            </a:pPr>
            <a:endParaRPr lang="en-US" sz="4400" dirty="0" smtClean="0">
              <a:solidFill>
                <a:schemeClr val="bg1"/>
              </a:solidFill>
            </a:endParaRPr>
          </a:p>
          <a:p>
            <a:pPr marL="742950" indent="-742950">
              <a:buAutoNum type="arabicPeriod"/>
            </a:pPr>
            <a:endParaRPr lang="en-US" sz="4400" dirty="0" smtClean="0">
              <a:solidFill>
                <a:schemeClr val="bg1"/>
              </a:solidFill>
            </a:endParaRPr>
          </a:p>
          <a:p>
            <a:pPr marL="742950" indent="-742950">
              <a:buAutoNum type="arabicPeriod"/>
            </a:pPr>
            <a:endParaRPr lang="en-US" sz="4400" dirty="0" smtClean="0">
              <a:solidFill>
                <a:schemeClr val="bg1"/>
              </a:solidFill>
            </a:endParaRPr>
          </a:p>
          <a:p>
            <a:pPr marL="742950" indent="-742950">
              <a:buAutoNum type="arabicPeriod"/>
            </a:pPr>
            <a:endParaRPr lang="en-US" sz="4400" dirty="0" smtClean="0">
              <a:solidFill>
                <a:schemeClr val="bg1"/>
              </a:solidFill>
            </a:endParaRPr>
          </a:p>
          <a:p>
            <a:pPr marL="742950" indent="-742950">
              <a:buAutoNum type="arabicPeriod"/>
            </a:pPr>
            <a:endParaRPr lang="en-US" sz="4400" dirty="0" smtClean="0">
              <a:solidFill>
                <a:schemeClr val="bg1"/>
              </a:solidFill>
            </a:endParaRPr>
          </a:p>
          <a:p>
            <a:pPr marL="742950" indent="-742950">
              <a:buAutoNum type="arabicPeriod"/>
            </a:pPr>
            <a:endParaRPr lang="en-US" sz="4400" dirty="0" smtClean="0">
              <a:solidFill>
                <a:schemeClr val="bg1"/>
              </a:solidFill>
            </a:endParaRPr>
          </a:p>
          <a:p>
            <a:pPr marL="742950" indent="-742950">
              <a:buAutoNum type="arabicPeriod"/>
            </a:pPr>
            <a:endParaRPr lang="en-US" sz="4400" dirty="0" smtClean="0">
              <a:solidFill>
                <a:schemeClr val="bg1"/>
              </a:solidFill>
            </a:endParaRPr>
          </a:p>
          <a:p>
            <a:pPr marL="742950" indent="-742950">
              <a:buAutoNum type="arabicPeriod"/>
            </a:pPr>
            <a:endParaRPr lang="en-US" sz="4400" dirty="0" smtClean="0">
              <a:solidFill>
                <a:schemeClr val="bg1"/>
              </a:solidFill>
            </a:endParaRPr>
          </a:p>
          <a:p>
            <a:pPr marL="742950" indent="-742950">
              <a:buAutoNum type="arabicPeriod"/>
            </a:pPr>
            <a:endParaRPr lang="en-US" sz="4400" dirty="0" smtClean="0">
              <a:solidFill>
                <a:schemeClr val="bg1"/>
              </a:solidFill>
            </a:endParaRPr>
          </a:p>
          <a:p>
            <a:pPr marL="742950" indent="-742950">
              <a:buAutoNum type="arabicPeriod"/>
            </a:pPr>
            <a:endParaRPr lang="en-US" sz="4400" dirty="0" smtClean="0">
              <a:solidFill>
                <a:schemeClr val="bg1"/>
              </a:solidFill>
            </a:endParaRPr>
          </a:p>
          <a:p>
            <a:r>
              <a:rPr lang="en-US" sz="4400" dirty="0" smtClean="0">
                <a:solidFill>
                  <a:schemeClr val="bg1"/>
                </a:solidFill>
              </a:rPr>
              <a:t>Figure 3: </a:t>
            </a:r>
            <a:r>
              <a:rPr lang="en-IN" sz="4400" dirty="0" smtClean="0">
                <a:solidFill>
                  <a:schemeClr val="bg1"/>
                </a:solidFill>
              </a:rPr>
              <a:t>Working model of the </a:t>
            </a:r>
            <a:r>
              <a:rPr lang="en-IN" sz="4400" dirty="0" err="1" smtClean="0">
                <a:solidFill>
                  <a:schemeClr val="bg1"/>
                </a:solidFill>
              </a:rPr>
              <a:t>Samvaad</a:t>
            </a:r>
            <a:r>
              <a:rPr lang="en-IN" sz="4400" dirty="0" smtClean="0">
                <a:solidFill>
                  <a:schemeClr val="bg1"/>
                </a:solidFill>
              </a:rPr>
              <a:t> with information on the access rights for the different </a:t>
            </a:r>
            <a:r>
              <a:rPr lang="en-US" sz="4400" dirty="0" smtClean="0">
                <a:solidFill>
                  <a:schemeClr val="bg1"/>
                </a:solidFill>
              </a:rPr>
              <a:t> </a:t>
            </a:r>
          </a:p>
          <a:p>
            <a:endParaRPr lang="en-US" sz="4400" dirty="0" smtClean="0">
              <a:solidFill>
                <a:schemeClr val="bg1"/>
              </a:solidFill>
            </a:endParaRPr>
          </a:p>
          <a:p>
            <a:endParaRPr lang="en-US" sz="4400" dirty="0" smtClean="0">
              <a:solidFill>
                <a:schemeClr val="bg1"/>
              </a:solidFill>
            </a:endParaRPr>
          </a:p>
          <a:p>
            <a:endParaRPr lang="en-US" sz="4400" dirty="0" smtClean="0">
              <a:solidFill>
                <a:schemeClr val="bg1"/>
              </a:solidFill>
            </a:endParaRPr>
          </a:p>
          <a:p>
            <a:endParaRPr lang="en-US" sz="4400" dirty="0" smtClean="0">
              <a:solidFill>
                <a:schemeClr val="bg1"/>
              </a:solidFill>
            </a:endParaRPr>
          </a:p>
          <a:p>
            <a:endParaRPr lang="en-US" sz="4400" dirty="0" smtClean="0">
              <a:solidFill>
                <a:schemeClr val="bg1"/>
              </a:solidFill>
            </a:endParaRPr>
          </a:p>
          <a:p>
            <a:endParaRPr lang="en-US" sz="4400" dirty="0" smtClean="0">
              <a:solidFill>
                <a:schemeClr val="bg1"/>
              </a:solidFill>
            </a:endParaRPr>
          </a:p>
          <a:p>
            <a:endParaRPr lang="en-US" sz="4400" dirty="0" smtClean="0">
              <a:solidFill>
                <a:schemeClr val="bg1"/>
              </a:solidFill>
            </a:endParaRPr>
          </a:p>
          <a:p>
            <a:endParaRPr lang="en-US" sz="4400" dirty="0" smtClean="0">
              <a:solidFill>
                <a:schemeClr val="bg1"/>
              </a:solidFill>
            </a:endParaRPr>
          </a:p>
          <a:p>
            <a:endParaRPr lang="en-US" sz="4400" dirty="0" smtClean="0">
              <a:solidFill>
                <a:schemeClr val="bg1"/>
              </a:solidFill>
            </a:endParaRPr>
          </a:p>
          <a:p>
            <a:endParaRPr lang="en-US" sz="4400" dirty="0" smtClean="0">
              <a:solidFill>
                <a:schemeClr val="bg1"/>
              </a:solidFill>
            </a:endParaRPr>
          </a:p>
          <a:p>
            <a:endParaRPr lang="en-US" sz="4400" dirty="0" smtClean="0">
              <a:solidFill>
                <a:schemeClr val="bg1"/>
              </a:solidFill>
            </a:endParaRPr>
          </a:p>
          <a:p>
            <a:endParaRPr lang="en-US" sz="4400" dirty="0" smtClean="0">
              <a:solidFill>
                <a:schemeClr val="bg1"/>
              </a:solidFill>
            </a:endParaRPr>
          </a:p>
          <a:p>
            <a:r>
              <a:rPr lang="en-US" sz="4400" dirty="0" smtClean="0">
                <a:solidFill>
                  <a:schemeClr val="bg1"/>
                </a:solidFill>
              </a:rPr>
              <a:t>Figure 4: </a:t>
            </a:r>
            <a:r>
              <a:rPr lang="en-US" sz="4400" dirty="0" smtClean="0">
                <a:solidFill>
                  <a:schemeClr val="bg1"/>
                </a:solidFill>
              </a:rPr>
              <a:t>Block diagram for the </a:t>
            </a:r>
            <a:r>
              <a:rPr lang="en-US" sz="4400" i="1" dirty="0" err="1" smtClean="0">
                <a:solidFill>
                  <a:schemeClr val="bg1"/>
                </a:solidFill>
              </a:rPr>
              <a:t>Samvaad</a:t>
            </a:r>
            <a:r>
              <a:rPr lang="en-US" sz="4400" i="1" dirty="0" smtClean="0">
                <a:solidFill>
                  <a:schemeClr val="bg1"/>
                </a:solidFill>
              </a:rPr>
              <a:t> </a:t>
            </a:r>
            <a:r>
              <a:rPr lang="en-US" sz="4400" dirty="0" smtClean="0">
                <a:solidFill>
                  <a:schemeClr val="bg1"/>
                </a:solidFill>
              </a:rPr>
              <a:t>which is based on the MVT architecture supported by the </a:t>
            </a:r>
            <a:r>
              <a:rPr lang="en-US" sz="4400" dirty="0" err="1" smtClean="0">
                <a:solidFill>
                  <a:schemeClr val="bg1"/>
                </a:solidFill>
              </a:rPr>
              <a:t>Django</a:t>
            </a:r>
            <a:r>
              <a:rPr lang="en-US" sz="4400" dirty="0" smtClean="0">
                <a:solidFill>
                  <a:schemeClr val="bg1"/>
                </a:solidFill>
              </a:rPr>
              <a:t> framework</a:t>
            </a:r>
            <a:endParaRPr lang="en-IN" sz="4400" dirty="0" smtClean="0">
              <a:solidFill>
                <a:schemeClr val="bg1"/>
              </a:solidFill>
            </a:endParaRPr>
          </a:p>
          <a:p>
            <a:endParaRPr lang="en-US" sz="4400" dirty="0" smtClean="0">
              <a:solidFill>
                <a:schemeClr val="bg1"/>
              </a:solidFill>
            </a:endParaRPr>
          </a:p>
        </p:txBody>
      </p:sp>
      <p:sp>
        <p:nvSpPr>
          <p:cNvPr id="12" name="Rectangle 11"/>
          <p:cNvSpPr/>
          <p:nvPr/>
        </p:nvSpPr>
        <p:spPr>
          <a:xfrm>
            <a:off x="32857440" y="7410455"/>
            <a:ext cx="8610600" cy="61082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400" dirty="0" smtClean="0">
                <a:solidFill>
                  <a:schemeClr val="bg1"/>
                </a:solidFill>
              </a:rPr>
              <a:t>Conclusion </a:t>
            </a:r>
            <a:endParaRPr lang="en-IN" sz="4400" dirty="0">
              <a:solidFill>
                <a:schemeClr val="bg1"/>
              </a:solidFill>
            </a:endParaRPr>
          </a:p>
          <a:p>
            <a:r>
              <a:rPr lang="en-IN" sz="4400" i="1" dirty="0" smtClean="0">
                <a:solidFill>
                  <a:schemeClr val="bg1"/>
                </a:solidFill>
              </a:rPr>
              <a:t>1. </a:t>
            </a:r>
            <a:r>
              <a:rPr lang="en-IN" sz="4400" i="1" dirty="0" err="1" smtClean="0">
                <a:solidFill>
                  <a:schemeClr val="bg1"/>
                </a:solidFill>
              </a:rPr>
              <a:t>Samvaad</a:t>
            </a:r>
            <a:r>
              <a:rPr lang="en-IN" sz="4400" dirty="0" smtClean="0">
                <a:solidFill>
                  <a:schemeClr val="bg1"/>
                </a:solidFill>
              </a:rPr>
              <a:t> supports the Higher Educational System of India by providing required opportunities to students.</a:t>
            </a:r>
          </a:p>
          <a:p>
            <a:r>
              <a:rPr lang="en-IN" sz="4400" dirty="0" smtClean="0">
                <a:solidFill>
                  <a:schemeClr val="bg1"/>
                </a:solidFill>
              </a:rPr>
              <a:t>2. It increases the reach of universities/Institutes and promotes collaboration thus helps in development. </a:t>
            </a:r>
            <a:endParaRPr lang="en-IN" sz="4400" dirty="0" smtClean="0">
              <a:solidFill>
                <a:schemeClr val="bg1"/>
              </a:solidFill>
            </a:endParaRPr>
          </a:p>
          <a:p>
            <a:r>
              <a:rPr lang="en-IN" sz="4400" dirty="0">
                <a:solidFill>
                  <a:schemeClr val="bg1"/>
                </a:solidFill>
              </a:rPr>
              <a:t/>
            </a:r>
            <a:br>
              <a:rPr lang="en-IN" sz="4400" dirty="0">
                <a:solidFill>
                  <a:schemeClr val="bg1"/>
                </a:solidFill>
              </a:rPr>
            </a:br>
            <a:endParaRPr lang="en-IN" sz="4400" i="1" dirty="0">
              <a:solidFill>
                <a:schemeClr val="bg1"/>
              </a:solidFill>
            </a:endParaRPr>
          </a:p>
        </p:txBody>
      </p:sp>
      <p:sp>
        <p:nvSpPr>
          <p:cNvPr id="13" name="Rectangle 12"/>
          <p:cNvSpPr/>
          <p:nvPr/>
        </p:nvSpPr>
        <p:spPr>
          <a:xfrm>
            <a:off x="32985072" y="13820463"/>
            <a:ext cx="8620128" cy="68507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000" dirty="0" smtClean="0">
                <a:solidFill>
                  <a:schemeClr val="bg1"/>
                </a:solidFill>
              </a:rPr>
              <a:t>Future </a:t>
            </a:r>
            <a:r>
              <a:rPr lang="en-IN" sz="4000" dirty="0" smtClean="0">
                <a:solidFill>
                  <a:schemeClr val="bg1"/>
                </a:solidFill>
              </a:rPr>
              <a:t>works</a:t>
            </a:r>
          </a:p>
          <a:p>
            <a:endParaRPr lang="en-IN" sz="4000" dirty="0">
              <a:solidFill>
                <a:schemeClr val="bg1"/>
              </a:solidFill>
            </a:endParaRPr>
          </a:p>
          <a:p>
            <a:endParaRPr lang="en-IN" sz="4000" dirty="0" smtClean="0">
              <a:solidFill>
                <a:schemeClr val="bg1"/>
              </a:solidFill>
            </a:endParaRPr>
          </a:p>
          <a:p>
            <a:endParaRPr lang="en-IN" sz="4000" dirty="0">
              <a:solidFill>
                <a:schemeClr val="bg1"/>
              </a:solidFill>
            </a:endParaRPr>
          </a:p>
          <a:p>
            <a:endParaRPr lang="en-IN" sz="4000" dirty="0" smtClean="0">
              <a:solidFill>
                <a:schemeClr val="bg1"/>
              </a:solidFill>
            </a:endParaRPr>
          </a:p>
          <a:p>
            <a:endParaRPr lang="en-IN" sz="4000" dirty="0" smtClean="0">
              <a:solidFill>
                <a:schemeClr val="bg1"/>
              </a:solidFill>
            </a:endParaRPr>
          </a:p>
          <a:p>
            <a:endParaRPr lang="en-IN" sz="4000" dirty="0">
              <a:solidFill>
                <a:schemeClr val="bg1"/>
              </a:solidFill>
            </a:endParaRPr>
          </a:p>
          <a:p>
            <a:endParaRPr lang="en-IN" sz="4000" dirty="0" smtClean="0">
              <a:solidFill>
                <a:schemeClr val="bg1"/>
              </a:solidFill>
            </a:endParaRPr>
          </a:p>
          <a:p>
            <a:endParaRPr lang="en-IN" sz="4000" dirty="0">
              <a:solidFill>
                <a:schemeClr val="bg1"/>
              </a:solidFill>
            </a:endParaRPr>
          </a:p>
          <a:p>
            <a:r>
              <a:rPr lang="en-IN" sz="4000" dirty="0" smtClean="0">
                <a:solidFill>
                  <a:schemeClr val="bg1"/>
                </a:solidFill>
              </a:rPr>
              <a:t>Figure 10: Representation of future works </a:t>
            </a:r>
            <a:endParaRPr lang="en-IN" sz="4000" dirty="0">
              <a:solidFill>
                <a:schemeClr val="bg1"/>
              </a:solidFill>
            </a:endParaRPr>
          </a:p>
        </p:txBody>
      </p:sp>
      <p:sp>
        <p:nvSpPr>
          <p:cNvPr id="15" name="Rectangle 14"/>
          <p:cNvSpPr/>
          <p:nvPr/>
        </p:nvSpPr>
        <p:spPr>
          <a:xfrm>
            <a:off x="32985072" y="26210830"/>
            <a:ext cx="8620128" cy="33928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000" dirty="0" smtClean="0">
                <a:solidFill>
                  <a:schemeClr val="bg1"/>
                </a:solidFill>
              </a:rPr>
              <a:t>References</a:t>
            </a:r>
          </a:p>
          <a:p>
            <a:endParaRPr lang="en-IN" sz="4000" dirty="0" smtClean="0">
              <a:solidFill>
                <a:schemeClr val="bg1"/>
              </a:solidFill>
            </a:endParaRPr>
          </a:p>
          <a:p>
            <a:endParaRPr lang="en-IN" sz="4000" dirty="0" smtClean="0">
              <a:solidFill>
                <a:schemeClr val="bg1"/>
              </a:solidFill>
            </a:endParaRPr>
          </a:p>
          <a:p>
            <a:endParaRPr lang="en-IN" sz="4000" dirty="0" smtClean="0">
              <a:solidFill>
                <a:schemeClr val="bg1"/>
              </a:solidFill>
            </a:endParaRPr>
          </a:p>
          <a:p>
            <a:endParaRPr lang="en-IN" sz="4000" dirty="0" smtClean="0">
              <a:solidFill>
                <a:schemeClr val="bg1"/>
              </a:solidFill>
            </a:endParaRPr>
          </a:p>
          <a:p>
            <a:endParaRPr lang="en-IN" sz="4000" dirty="0" smtClean="0">
              <a:solidFill>
                <a:schemeClr val="bg1"/>
              </a:solidFill>
            </a:endParaRPr>
          </a:p>
        </p:txBody>
      </p:sp>
      <p:sp>
        <p:nvSpPr>
          <p:cNvPr id="16" name="Rectangle 15"/>
          <p:cNvSpPr/>
          <p:nvPr/>
        </p:nvSpPr>
        <p:spPr>
          <a:xfrm>
            <a:off x="22359757" y="7265271"/>
            <a:ext cx="9901239" cy="221932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400" dirty="0" smtClean="0">
                <a:solidFill>
                  <a:schemeClr val="bg1"/>
                </a:solidFill>
              </a:rPr>
              <a:t>Result Analysis </a:t>
            </a:r>
            <a:endParaRPr lang="en-IN" sz="4400" dirty="0" smtClean="0">
              <a:solidFill>
                <a:schemeClr val="bg1"/>
              </a:solidFill>
            </a:endParaRPr>
          </a:p>
          <a:p>
            <a:endParaRPr lang="en-IN" sz="4400" dirty="0" smtClean="0">
              <a:solidFill>
                <a:schemeClr val="bg1"/>
              </a:solidFill>
            </a:endParaRPr>
          </a:p>
          <a:p>
            <a:endParaRPr lang="en-IN" sz="4400" dirty="0" smtClean="0">
              <a:solidFill>
                <a:schemeClr val="bg1"/>
              </a:solidFill>
            </a:endParaRPr>
          </a:p>
          <a:p>
            <a:endParaRPr lang="en-IN" sz="4400" dirty="0" smtClean="0">
              <a:solidFill>
                <a:schemeClr val="bg1"/>
              </a:solidFill>
            </a:endParaRPr>
          </a:p>
          <a:p>
            <a:endParaRPr lang="en-IN" sz="4400" dirty="0" smtClean="0">
              <a:solidFill>
                <a:schemeClr val="bg1"/>
              </a:solidFill>
            </a:endParaRPr>
          </a:p>
          <a:p>
            <a:endParaRPr lang="en-IN" sz="4400" dirty="0" smtClean="0">
              <a:solidFill>
                <a:schemeClr val="bg1"/>
              </a:solidFill>
            </a:endParaRPr>
          </a:p>
          <a:p>
            <a:endParaRPr lang="en-IN" sz="4400" dirty="0" smtClean="0">
              <a:solidFill>
                <a:schemeClr val="bg1"/>
              </a:solidFill>
            </a:endParaRPr>
          </a:p>
          <a:p>
            <a:endParaRPr lang="en-IN" sz="4400" dirty="0" smtClean="0">
              <a:solidFill>
                <a:schemeClr val="bg1"/>
              </a:solidFill>
            </a:endParaRPr>
          </a:p>
          <a:p>
            <a:endParaRPr lang="en-IN" sz="4400" dirty="0" smtClean="0">
              <a:solidFill>
                <a:schemeClr val="bg1"/>
              </a:solidFill>
            </a:endParaRPr>
          </a:p>
          <a:p>
            <a:endParaRPr lang="en-IN" sz="4400" dirty="0" smtClean="0">
              <a:solidFill>
                <a:schemeClr val="bg1"/>
              </a:solidFill>
            </a:endParaRPr>
          </a:p>
          <a:p>
            <a:endParaRPr lang="en-IN" sz="4400" dirty="0" smtClean="0">
              <a:solidFill>
                <a:schemeClr val="bg1"/>
              </a:solidFill>
            </a:endParaRPr>
          </a:p>
          <a:p>
            <a:endParaRPr lang="en-IN" sz="4400" dirty="0" smtClean="0">
              <a:solidFill>
                <a:schemeClr val="bg1"/>
              </a:solidFill>
            </a:endParaRPr>
          </a:p>
          <a:p>
            <a:r>
              <a:rPr lang="en-IN" sz="4400" dirty="0" smtClean="0">
                <a:solidFill>
                  <a:schemeClr val="bg1"/>
                </a:solidFill>
              </a:rPr>
              <a:t>Figure 5: Brief points on results of implementation of </a:t>
            </a:r>
            <a:r>
              <a:rPr lang="en-IN" sz="4400" i="1" dirty="0" err="1" smtClean="0">
                <a:solidFill>
                  <a:schemeClr val="bg1"/>
                </a:solidFill>
              </a:rPr>
              <a:t>Samvaad</a:t>
            </a:r>
            <a:endParaRPr lang="en-IN" sz="4400" i="1" dirty="0" smtClean="0">
              <a:solidFill>
                <a:schemeClr val="bg1"/>
              </a:solidFill>
            </a:endParaRPr>
          </a:p>
          <a:p>
            <a:endParaRPr lang="en-IN" sz="4400" i="1" dirty="0" smtClean="0">
              <a:solidFill>
                <a:schemeClr val="bg1"/>
              </a:solidFill>
            </a:endParaRPr>
          </a:p>
          <a:p>
            <a:endParaRPr lang="en-IN" sz="4400" i="1" dirty="0" smtClean="0">
              <a:solidFill>
                <a:schemeClr val="bg1"/>
              </a:solidFill>
            </a:endParaRPr>
          </a:p>
          <a:p>
            <a:endParaRPr lang="en-IN" sz="4400" i="1" dirty="0" smtClean="0">
              <a:solidFill>
                <a:schemeClr val="bg1"/>
              </a:solidFill>
            </a:endParaRPr>
          </a:p>
          <a:p>
            <a:r>
              <a:rPr lang="en-IN" sz="4400" dirty="0" smtClean="0">
                <a:solidFill>
                  <a:schemeClr val="bg1"/>
                </a:solidFill>
              </a:rPr>
              <a:t>Figure 6: Result details of </a:t>
            </a:r>
            <a:r>
              <a:rPr lang="en-IN" sz="4400" i="1" dirty="0" smtClean="0">
                <a:solidFill>
                  <a:schemeClr val="bg1"/>
                </a:solidFill>
              </a:rPr>
              <a:t>inter university communication and collaboration</a:t>
            </a:r>
          </a:p>
          <a:p>
            <a:r>
              <a:rPr lang="en-IN" sz="4400" dirty="0" smtClean="0">
                <a:solidFill>
                  <a:schemeClr val="bg1"/>
                </a:solidFill>
              </a:rPr>
              <a:t> </a:t>
            </a:r>
            <a:r>
              <a:rPr lang="en-IN" sz="4400" i="1" dirty="0" smtClean="0">
                <a:solidFill>
                  <a:schemeClr val="bg1"/>
                </a:solidFill>
              </a:rPr>
              <a:t> </a:t>
            </a:r>
            <a:endParaRPr lang="en-IN" sz="4400" i="1" dirty="0" smtClean="0">
              <a:solidFill>
                <a:schemeClr val="bg1"/>
              </a:solidFill>
            </a:endParaRPr>
          </a:p>
          <a:p>
            <a:endParaRPr lang="en-IN" sz="4400" i="1" dirty="0" smtClean="0">
              <a:solidFill>
                <a:schemeClr val="bg1"/>
              </a:solidFill>
            </a:endParaRPr>
          </a:p>
          <a:p>
            <a:r>
              <a:rPr lang="en-IN" sz="4400" dirty="0" smtClean="0">
                <a:solidFill>
                  <a:schemeClr val="bg1"/>
                </a:solidFill>
              </a:rPr>
              <a:t>Figure 7: Result details of </a:t>
            </a:r>
            <a:r>
              <a:rPr lang="en-IN" sz="4400" i="1" dirty="0" smtClean="0">
                <a:solidFill>
                  <a:schemeClr val="bg1"/>
                </a:solidFill>
              </a:rPr>
              <a:t>updates of new technologies, research going on in one’s field of interest</a:t>
            </a:r>
          </a:p>
          <a:p>
            <a:endParaRPr lang="en-IN" sz="4400" i="1" dirty="0" smtClean="0">
              <a:solidFill>
                <a:schemeClr val="bg1"/>
              </a:solidFill>
            </a:endParaRPr>
          </a:p>
          <a:p>
            <a:endParaRPr lang="en-IN" sz="4400" i="1" dirty="0" smtClean="0">
              <a:solidFill>
                <a:schemeClr val="bg1"/>
              </a:solidFill>
            </a:endParaRPr>
          </a:p>
          <a:p>
            <a:r>
              <a:rPr lang="en-IN" sz="4400" dirty="0" smtClean="0">
                <a:solidFill>
                  <a:schemeClr val="bg1"/>
                </a:solidFill>
              </a:rPr>
              <a:t>Figure 8: Result details of </a:t>
            </a:r>
            <a:r>
              <a:rPr lang="en-IN" sz="4400" i="1" dirty="0" smtClean="0">
                <a:solidFill>
                  <a:schemeClr val="bg1"/>
                </a:solidFill>
              </a:rPr>
              <a:t>University/Institute/User Profiles </a:t>
            </a:r>
          </a:p>
          <a:p>
            <a:endParaRPr lang="en-IN" sz="4400" i="1" dirty="0" smtClean="0">
              <a:solidFill>
                <a:schemeClr val="bg1"/>
              </a:solidFill>
            </a:endParaRPr>
          </a:p>
          <a:p>
            <a:endParaRPr lang="en-IN" sz="4400" i="1" dirty="0" smtClean="0">
              <a:solidFill>
                <a:schemeClr val="bg1"/>
              </a:solidFill>
            </a:endParaRPr>
          </a:p>
          <a:p>
            <a:r>
              <a:rPr lang="en-IN" sz="4400" dirty="0" smtClean="0">
                <a:solidFill>
                  <a:schemeClr val="bg1"/>
                </a:solidFill>
              </a:rPr>
              <a:t>Figure 9: Result details of </a:t>
            </a:r>
            <a:r>
              <a:rPr lang="en-IN" sz="4400" i="1" dirty="0" smtClean="0">
                <a:solidFill>
                  <a:schemeClr val="bg1"/>
                </a:solidFill>
              </a:rPr>
              <a:t>Technical/Cultural events reach and publicity</a:t>
            </a:r>
            <a:endParaRPr lang="en-IN" sz="4400" dirty="0" smtClean="0">
              <a:solidFill>
                <a:schemeClr val="bg1"/>
              </a:solidFill>
            </a:endParaRPr>
          </a:p>
          <a:p>
            <a:endParaRPr lang="en-IN" sz="4400" dirty="0" smtClean="0">
              <a:solidFill>
                <a:schemeClr val="bg1"/>
              </a:solidFill>
            </a:endParaRPr>
          </a:p>
        </p:txBody>
      </p:sp>
      <p:sp>
        <p:nvSpPr>
          <p:cNvPr id="18" name="TextBox 17"/>
          <p:cNvSpPr txBox="1"/>
          <p:nvPr/>
        </p:nvSpPr>
        <p:spPr>
          <a:xfrm>
            <a:off x="8991600" y="1638300"/>
            <a:ext cx="24703086" cy="3280129"/>
          </a:xfrm>
          <a:prstGeom prst="rect">
            <a:avLst/>
          </a:prstGeom>
          <a:noFill/>
        </p:spPr>
        <p:txBody>
          <a:bodyPr wrap="square" rtlCol="0">
            <a:spAutoFit/>
          </a:bodyPr>
          <a:lstStyle/>
          <a:p>
            <a:pPr algn="ctr"/>
            <a:r>
              <a:rPr lang="en-US" b="1" dirty="0" err="1"/>
              <a:t>Samvaad</a:t>
            </a:r>
            <a:r>
              <a:rPr lang="en-US" b="1" dirty="0"/>
              <a:t>: A Platform for Inter-University Collaboration, Communication, and </a:t>
            </a:r>
            <a:r>
              <a:rPr lang="en-US" b="1" dirty="0" smtClean="0"/>
              <a:t>Information </a:t>
            </a:r>
            <a:r>
              <a:rPr lang="en-US" b="1" dirty="0"/>
              <a:t>Sharing</a:t>
            </a:r>
            <a:endParaRPr lang="en-IN" b="1" dirty="0"/>
          </a:p>
          <a:p>
            <a:pPr algn="ctr"/>
            <a:endParaRPr lang="en-IN" dirty="0"/>
          </a:p>
        </p:txBody>
      </p:sp>
      <p:sp>
        <p:nvSpPr>
          <p:cNvPr id="19" name="Rectangle 18"/>
          <p:cNvSpPr/>
          <p:nvPr/>
        </p:nvSpPr>
        <p:spPr>
          <a:xfrm>
            <a:off x="33694686" y="941743"/>
            <a:ext cx="7491414" cy="397668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solidFill>
                  <a:schemeClr val="bg1"/>
                </a:solidFill>
              </a:rPr>
              <a:t>Guided by :-</a:t>
            </a:r>
          </a:p>
          <a:p>
            <a:pPr algn="ctr"/>
            <a:r>
              <a:rPr lang="en-IN" sz="6600" dirty="0" smtClean="0">
                <a:solidFill>
                  <a:schemeClr val="bg1"/>
                </a:solidFill>
              </a:rPr>
              <a:t>Dr </a:t>
            </a:r>
            <a:r>
              <a:rPr lang="en-IN" sz="6600" dirty="0" err="1" smtClean="0">
                <a:solidFill>
                  <a:schemeClr val="bg1"/>
                </a:solidFill>
              </a:rPr>
              <a:t>Kuldeep</a:t>
            </a:r>
            <a:r>
              <a:rPr lang="en-IN" sz="6600" dirty="0" smtClean="0">
                <a:solidFill>
                  <a:schemeClr val="bg1"/>
                </a:solidFill>
              </a:rPr>
              <a:t> Kumar</a:t>
            </a:r>
          </a:p>
          <a:p>
            <a:pPr algn="ctr"/>
            <a:endParaRPr lang="en-IN" sz="6600" dirty="0"/>
          </a:p>
        </p:txBody>
      </p:sp>
      <p:sp>
        <p:nvSpPr>
          <p:cNvPr id="20" name="TextBox 19"/>
          <p:cNvSpPr txBox="1"/>
          <p:nvPr/>
        </p:nvSpPr>
        <p:spPr>
          <a:xfrm>
            <a:off x="9707880" y="5547080"/>
            <a:ext cx="24260172" cy="1446550"/>
          </a:xfrm>
          <a:prstGeom prst="rect">
            <a:avLst/>
          </a:prstGeom>
          <a:noFill/>
        </p:spPr>
        <p:txBody>
          <a:bodyPr wrap="square" rtlCol="0">
            <a:spAutoFit/>
          </a:bodyPr>
          <a:lstStyle/>
          <a:p>
            <a:pPr algn="ctr"/>
            <a:r>
              <a:rPr lang="en-IN" sz="4400" dirty="0" smtClean="0"/>
              <a:t>Nitish Kumar and Harry </a:t>
            </a:r>
            <a:r>
              <a:rPr lang="en-IN" sz="4400" dirty="0" err="1" smtClean="0"/>
              <a:t>Chhabra</a:t>
            </a:r>
            <a:r>
              <a:rPr lang="en-IN" sz="4400" dirty="0" smtClean="0"/>
              <a:t> </a:t>
            </a:r>
          </a:p>
          <a:p>
            <a:pPr algn="ctr"/>
            <a:r>
              <a:rPr lang="en-IN" sz="4400" dirty="0" smtClean="0"/>
              <a:t>Dr B R </a:t>
            </a:r>
            <a:r>
              <a:rPr lang="en-IN" sz="4400" dirty="0" err="1" smtClean="0"/>
              <a:t>Ambedkar</a:t>
            </a:r>
            <a:r>
              <a:rPr lang="en-IN" sz="4400" dirty="0" smtClean="0"/>
              <a:t> National Institute of Technology, Jalandhar </a:t>
            </a:r>
            <a:endParaRPr lang="en-IN" sz="4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4" y="941743"/>
            <a:ext cx="3976686" cy="397668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3860" y="7507208"/>
            <a:ext cx="6509340" cy="60114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357" y="15769845"/>
            <a:ext cx="10932363" cy="707354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49554" y="14002441"/>
            <a:ext cx="6626371" cy="5074281"/>
          </a:xfrm>
          <a:prstGeom prst="rect">
            <a:avLst/>
          </a:prstGeom>
        </p:spPr>
      </p:pic>
      <p:sp>
        <p:nvSpPr>
          <p:cNvPr id="24" name="Rectangle 6"/>
          <p:cNvSpPr>
            <a:spLocks noChangeArrowheads="1"/>
          </p:cNvSpPr>
          <p:nvPr/>
        </p:nvSpPr>
        <p:spPr bwMode="auto">
          <a:xfrm>
            <a:off x="24917400" y="23441025"/>
            <a:ext cx="42803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ectangle 21"/>
          <p:cNvSpPr/>
          <p:nvPr/>
        </p:nvSpPr>
        <p:spPr>
          <a:xfrm>
            <a:off x="32994600" y="20973006"/>
            <a:ext cx="8610600" cy="47825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400" i="1" dirty="0" smtClean="0">
                <a:solidFill>
                  <a:schemeClr val="bg1"/>
                </a:solidFill>
              </a:rPr>
              <a:t>Acknowledgements</a:t>
            </a:r>
          </a:p>
          <a:p>
            <a:r>
              <a:rPr lang="en-US" sz="4400" i="1" dirty="0" smtClean="0">
                <a:solidFill>
                  <a:schemeClr val="bg1"/>
                </a:solidFill>
              </a:rPr>
              <a:t> We would like to acknowledge the help provided by </a:t>
            </a:r>
            <a:r>
              <a:rPr lang="en-US" sz="4400" i="1" dirty="0" err="1" smtClean="0">
                <a:solidFill>
                  <a:schemeClr val="bg1"/>
                </a:solidFill>
              </a:rPr>
              <a:t>Dr</a:t>
            </a:r>
            <a:r>
              <a:rPr lang="en-US" sz="4400" i="1" dirty="0" smtClean="0">
                <a:solidFill>
                  <a:schemeClr val="bg1"/>
                </a:solidFill>
              </a:rPr>
              <a:t>, </a:t>
            </a:r>
            <a:r>
              <a:rPr lang="en-US" sz="4400" i="1" dirty="0" err="1" smtClean="0">
                <a:solidFill>
                  <a:schemeClr val="bg1"/>
                </a:solidFill>
              </a:rPr>
              <a:t>Kuldeep</a:t>
            </a:r>
            <a:r>
              <a:rPr lang="en-US" sz="4400" i="1" dirty="0" smtClean="0">
                <a:solidFill>
                  <a:schemeClr val="bg1"/>
                </a:solidFill>
              </a:rPr>
              <a:t> Kumar for his </a:t>
            </a:r>
            <a:r>
              <a:rPr lang="en-US" sz="4400" i="1" dirty="0" err="1" smtClean="0">
                <a:solidFill>
                  <a:schemeClr val="bg1"/>
                </a:solidFill>
              </a:rPr>
              <a:t>valuabe</a:t>
            </a:r>
            <a:r>
              <a:rPr lang="en-US" sz="4400" i="1" dirty="0" smtClean="0">
                <a:solidFill>
                  <a:schemeClr val="bg1"/>
                </a:solidFill>
              </a:rPr>
              <a:t> and constructive suggestions and  Ms. </a:t>
            </a:r>
            <a:r>
              <a:rPr lang="en-US" sz="4400" i="1" dirty="0" err="1" smtClean="0">
                <a:solidFill>
                  <a:schemeClr val="bg1"/>
                </a:solidFill>
              </a:rPr>
              <a:t>Simran</a:t>
            </a:r>
            <a:r>
              <a:rPr lang="en-US" sz="4400" i="1" dirty="0" smtClean="0">
                <a:solidFill>
                  <a:schemeClr val="bg1"/>
                </a:solidFill>
              </a:rPr>
              <a:t> Kaur for her help in integrating front-end and backend.</a:t>
            </a:r>
            <a:endParaRPr lang="en-US" sz="4400" dirty="0" smtClean="0">
              <a:solidFill>
                <a:schemeClr val="bg1"/>
              </a:solidFill>
            </a:endParaRP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863605" y="8369872"/>
            <a:ext cx="8374710" cy="5450591"/>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863605" y="18280755"/>
            <a:ext cx="8374710" cy="4858484"/>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46147" y="8441637"/>
            <a:ext cx="9418756" cy="6552578"/>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01179" y="16297323"/>
            <a:ext cx="9418393" cy="2623367"/>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469852" y="19306616"/>
            <a:ext cx="9260904" cy="2869259"/>
          </a:xfrm>
          <a:prstGeom prst="rect">
            <a:avLst/>
          </a:prstGeom>
        </p:spPr>
      </p:pic>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703999" y="23139239"/>
            <a:ext cx="9260904" cy="2077881"/>
          </a:xfrm>
          <a:prstGeom prst="rect">
            <a:avLst/>
          </a:prstGeom>
        </p:spPr>
      </p:pic>
      <p:pic>
        <p:nvPicPr>
          <p:cNvPr id="27" name="Picture 2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744618" y="25457943"/>
            <a:ext cx="9179665" cy="2371082"/>
          </a:xfrm>
          <a:prstGeom prst="rect">
            <a:avLst/>
          </a:prstGeom>
        </p:spPr>
      </p:pic>
    </p:spTree>
    <p:extLst>
      <p:ext uri="{BB962C8B-B14F-4D97-AF65-F5344CB8AC3E}">
        <p14:creationId xmlns:p14="http://schemas.microsoft.com/office/powerpoint/2010/main" val="2254864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7700" y="742950"/>
            <a:ext cx="40957500" cy="44195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747714" y="7410454"/>
            <a:ext cx="11677650" cy="76485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400" i="1" dirty="0" smtClean="0">
                <a:solidFill>
                  <a:schemeClr val="bg1"/>
                </a:solidFill>
              </a:rPr>
              <a:t>Abstract :-</a:t>
            </a:r>
          </a:p>
          <a:p>
            <a:endParaRPr lang="en-US" sz="4400" i="1" dirty="0">
              <a:solidFill>
                <a:schemeClr val="bg1"/>
              </a:solidFill>
            </a:endParaRPr>
          </a:p>
          <a:p>
            <a:endParaRPr lang="en-US" sz="4400" i="1" dirty="0">
              <a:solidFill>
                <a:schemeClr val="bg1"/>
              </a:solidFill>
            </a:endParaRPr>
          </a:p>
        </p:txBody>
      </p:sp>
      <p:sp>
        <p:nvSpPr>
          <p:cNvPr id="6" name="Rectangle 5"/>
          <p:cNvSpPr/>
          <p:nvPr/>
        </p:nvSpPr>
        <p:spPr>
          <a:xfrm>
            <a:off x="647700" y="15535277"/>
            <a:ext cx="11677650" cy="9744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400" dirty="0" smtClean="0">
                <a:solidFill>
                  <a:schemeClr val="bg1"/>
                </a:solidFill>
              </a:rPr>
              <a:t>Introduction</a:t>
            </a:r>
            <a:r>
              <a:rPr lang="en-IN" sz="4400" dirty="0" smtClean="0"/>
              <a:t> :-</a:t>
            </a:r>
          </a:p>
          <a:p>
            <a:endParaRPr lang="en-IN" sz="4400" dirty="0"/>
          </a:p>
        </p:txBody>
      </p:sp>
      <p:sp>
        <p:nvSpPr>
          <p:cNvPr id="7" name="Rectangle 6"/>
          <p:cNvSpPr/>
          <p:nvPr/>
        </p:nvSpPr>
        <p:spPr>
          <a:xfrm>
            <a:off x="647700" y="25755600"/>
            <a:ext cx="11677650" cy="38481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400" dirty="0" smtClean="0">
                <a:solidFill>
                  <a:schemeClr val="bg1"/>
                </a:solidFill>
              </a:rPr>
              <a:t>Aim :-</a:t>
            </a:r>
          </a:p>
          <a:p>
            <a:r>
              <a:rPr lang="en-US" sz="4400" i="1" dirty="0" err="1">
                <a:solidFill>
                  <a:schemeClr val="bg1"/>
                </a:solidFill>
              </a:rPr>
              <a:t>Samvaad</a:t>
            </a:r>
            <a:r>
              <a:rPr lang="en-US" sz="4400" dirty="0">
                <a:solidFill>
                  <a:schemeClr val="bg1"/>
                </a:solidFill>
              </a:rPr>
              <a:t> aims to provide a healthy platform for discussion, information sharing to students/faculties and supporting higher Indian education system.</a:t>
            </a:r>
            <a:endParaRPr lang="en-IN" sz="4400" dirty="0">
              <a:solidFill>
                <a:schemeClr val="bg1"/>
              </a:solidFill>
            </a:endParaRPr>
          </a:p>
          <a:p>
            <a:endParaRPr lang="en-IN" sz="4400" dirty="0">
              <a:solidFill>
                <a:schemeClr val="bg1"/>
              </a:solidFill>
            </a:endParaRPr>
          </a:p>
        </p:txBody>
      </p:sp>
      <p:sp>
        <p:nvSpPr>
          <p:cNvPr id="8" name="Rectangle 7"/>
          <p:cNvSpPr/>
          <p:nvPr/>
        </p:nvSpPr>
        <p:spPr>
          <a:xfrm>
            <a:off x="13131969" y="7410454"/>
            <a:ext cx="8858250" cy="221932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400" dirty="0" smtClean="0">
                <a:solidFill>
                  <a:schemeClr val="bg1"/>
                </a:solidFill>
              </a:rPr>
              <a:t>Methodology and Implementation :-</a:t>
            </a:r>
            <a:endParaRPr lang="en-IN" sz="4400" dirty="0">
              <a:solidFill>
                <a:schemeClr val="bg1"/>
              </a:solidFill>
            </a:endParaRPr>
          </a:p>
          <a:p>
            <a:pPr marL="742950" indent="-742950">
              <a:buAutoNum type="arabicPeriod"/>
            </a:pPr>
            <a:endParaRPr lang="en-US" sz="4400" dirty="0" smtClean="0">
              <a:solidFill>
                <a:schemeClr val="bg1"/>
              </a:solidFill>
            </a:endParaRPr>
          </a:p>
          <a:p>
            <a:pPr marL="742950" indent="-742950">
              <a:buAutoNum type="arabicPeriod"/>
            </a:pPr>
            <a:r>
              <a:rPr lang="en-US" sz="4400" dirty="0" smtClean="0">
                <a:solidFill>
                  <a:schemeClr val="bg1"/>
                </a:solidFill>
              </a:rPr>
              <a:t>The Front-end of the </a:t>
            </a:r>
            <a:r>
              <a:rPr lang="en-US" sz="4400" i="1" dirty="0" err="1" smtClean="0">
                <a:solidFill>
                  <a:schemeClr val="bg1"/>
                </a:solidFill>
              </a:rPr>
              <a:t>Samvaad</a:t>
            </a:r>
            <a:r>
              <a:rPr lang="en-US" sz="4400" dirty="0" smtClean="0">
                <a:solidFill>
                  <a:schemeClr val="bg1"/>
                </a:solidFill>
              </a:rPr>
              <a:t> is designed using HTML, CSS, and </a:t>
            </a:r>
            <a:r>
              <a:rPr lang="en-US" sz="4400" dirty="0" err="1" smtClean="0">
                <a:solidFill>
                  <a:schemeClr val="bg1"/>
                </a:solidFill>
              </a:rPr>
              <a:t>Javascript</a:t>
            </a:r>
            <a:r>
              <a:rPr lang="en-US" sz="4400" dirty="0" smtClean="0">
                <a:solidFill>
                  <a:schemeClr val="bg1"/>
                </a:solidFill>
              </a:rPr>
              <a:t>. </a:t>
            </a:r>
          </a:p>
          <a:p>
            <a:pPr marL="742950" indent="-742950">
              <a:buAutoNum type="arabicPeriod"/>
            </a:pPr>
            <a:r>
              <a:rPr lang="en-US" sz="4400" dirty="0" smtClean="0">
                <a:solidFill>
                  <a:schemeClr val="bg1"/>
                </a:solidFill>
              </a:rPr>
              <a:t>backend is scripted in </a:t>
            </a:r>
            <a:r>
              <a:rPr lang="en-US" sz="4400" dirty="0" err="1" smtClean="0">
                <a:solidFill>
                  <a:schemeClr val="bg1"/>
                </a:solidFill>
              </a:rPr>
              <a:t>Django</a:t>
            </a:r>
            <a:r>
              <a:rPr lang="en-US" sz="4400" dirty="0" smtClean="0">
                <a:solidFill>
                  <a:schemeClr val="bg1"/>
                </a:solidFill>
              </a:rPr>
              <a:t> [3] using the SQL database. </a:t>
            </a:r>
          </a:p>
          <a:p>
            <a:pPr marL="742950" indent="-742950">
              <a:buAutoNum type="arabicPeriod"/>
            </a:pPr>
            <a:r>
              <a:rPr lang="en-US" sz="4400" dirty="0" smtClean="0">
                <a:solidFill>
                  <a:schemeClr val="bg1"/>
                </a:solidFill>
              </a:rPr>
              <a:t>Content classification APIs [4] based on machine learning are used to load the profile according to the user’s choice of interest. </a:t>
            </a:r>
          </a:p>
          <a:p>
            <a:pPr marL="742950" indent="-742950">
              <a:buAutoNum type="arabicPeriod"/>
            </a:pPr>
            <a:r>
              <a:rPr lang="en-US" sz="4400" dirty="0" err="1" smtClean="0">
                <a:solidFill>
                  <a:schemeClr val="bg1"/>
                </a:solidFill>
              </a:rPr>
              <a:t>Django</a:t>
            </a:r>
            <a:r>
              <a:rPr lang="en-US" sz="4400" dirty="0" smtClean="0">
                <a:solidFill>
                  <a:schemeClr val="bg1"/>
                </a:solidFill>
              </a:rPr>
              <a:t> uses the MVT (Model View Template) design structure. In MVT, the Model defines the structure of the entries in the database. The Template part defines the front end of the web application, and the View defines the interaction of the Model and Template.</a:t>
            </a:r>
          </a:p>
          <a:p>
            <a:pPr marL="742950" indent="-742950">
              <a:buAutoNum type="arabicPeriod"/>
            </a:pPr>
            <a:endParaRPr lang="en-IN" sz="4400" dirty="0" smtClean="0">
              <a:solidFill>
                <a:schemeClr val="bg1"/>
              </a:solidFill>
            </a:endParaRPr>
          </a:p>
        </p:txBody>
      </p:sp>
      <p:sp>
        <p:nvSpPr>
          <p:cNvPr id="9" name="Rectangle 8"/>
          <p:cNvSpPr/>
          <p:nvPr/>
        </p:nvSpPr>
        <p:spPr>
          <a:xfrm>
            <a:off x="32994600" y="7410454"/>
            <a:ext cx="8610600" cy="72771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400" dirty="0" smtClean="0">
                <a:solidFill>
                  <a:schemeClr val="bg1"/>
                </a:solidFill>
              </a:rPr>
              <a:t>Conclusion :-</a:t>
            </a:r>
          </a:p>
          <a:p>
            <a:r>
              <a:rPr lang="en-IN" sz="4400" i="1" dirty="0" err="1" smtClean="0">
                <a:solidFill>
                  <a:schemeClr val="bg1"/>
                </a:solidFill>
              </a:rPr>
              <a:t>Samvaad</a:t>
            </a:r>
            <a:r>
              <a:rPr lang="en-IN" sz="4400" i="1" dirty="0" smtClean="0">
                <a:solidFill>
                  <a:schemeClr val="bg1"/>
                </a:solidFill>
              </a:rPr>
              <a:t>, </a:t>
            </a:r>
            <a:r>
              <a:rPr lang="en-IN" sz="4400" dirty="0" smtClean="0">
                <a:solidFill>
                  <a:schemeClr val="bg1"/>
                </a:solidFill>
              </a:rPr>
              <a:t>uses machine learning concepts to provide filtered content to the registered users</a:t>
            </a:r>
            <a:r>
              <a:rPr lang="en-IN" sz="4400" dirty="0">
                <a:solidFill>
                  <a:schemeClr val="bg1"/>
                </a:solidFill>
              </a:rPr>
              <a:t>. Every user is in the control of the upper-level user, therefore fake profiles and content can be easily omitted. It supports higher </a:t>
            </a:r>
            <a:r>
              <a:rPr lang="en-IN" sz="4400" dirty="0" err="1">
                <a:solidFill>
                  <a:schemeClr val="bg1"/>
                </a:solidFill>
              </a:rPr>
              <a:t>indian</a:t>
            </a:r>
            <a:r>
              <a:rPr lang="en-IN" sz="4400" dirty="0">
                <a:solidFill>
                  <a:schemeClr val="bg1"/>
                </a:solidFill>
              </a:rPr>
              <a:t> Education system so, the social impact is considerable large.</a:t>
            </a:r>
            <a:br>
              <a:rPr lang="en-IN" sz="4400" dirty="0">
                <a:solidFill>
                  <a:schemeClr val="bg1"/>
                </a:solidFill>
              </a:rPr>
            </a:br>
            <a:endParaRPr lang="en-IN" sz="4400" i="1" dirty="0">
              <a:solidFill>
                <a:schemeClr val="bg1"/>
              </a:solidFill>
            </a:endParaRPr>
          </a:p>
        </p:txBody>
      </p:sp>
      <p:sp>
        <p:nvSpPr>
          <p:cNvPr id="10" name="Rectangle 9"/>
          <p:cNvSpPr/>
          <p:nvPr/>
        </p:nvSpPr>
        <p:spPr>
          <a:xfrm>
            <a:off x="32985072" y="15294770"/>
            <a:ext cx="8620128" cy="50863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000" dirty="0" smtClean="0">
                <a:solidFill>
                  <a:schemeClr val="bg1"/>
                </a:solidFill>
              </a:rPr>
              <a:t>Future works :-</a:t>
            </a:r>
          </a:p>
        </p:txBody>
      </p:sp>
      <p:sp>
        <p:nvSpPr>
          <p:cNvPr id="11" name="Rectangle 10"/>
          <p:cNvSpPr/>
          <p:nvPr/>
        </p:nvSpPr>
        <p:spPr>
          <a:xfrm>
            <a:off x="32985072" y="25279352"/>
            <a:ext cx="8620128" cy="43243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000" dirty="0" smtClean="0">
                <a:solidFill>
                  <a:schemeClr val="bg1"/>
                </a:solidFill>
              </a:rPr>
              <a:t>References</a:t>
            </a:r>
          </a:p>
          <a:p>
            <a:endParaRPr lang="en-IN" sz="4000" dirty="0" smtClean="0">
              <a:solidFill>
                <a:schemeClr val="bg1"/>
              </a:solidFill>
            </a:endParaRPr>
          </a:p>
          <a:p>
            <a:endParaRPr lang="en-IN" sz="4000" dirty="0" smtClean="0">
              <a:solidFill>
                <a:schemeClr val="bg1"/>
              </a:solidFill>
            </a:endParaRPr>
          </a:p>
          <a:p>
            <a:endParaRPr lang="en-IN" sz="4000" dirty="0" smtClean="0">
              <a:solidFill>
                <a:schemeClr val="bg1"/>
              </a:solidFill>
            </a:endParaRPr>
          </a:p>
          <a:p>
            <a:endParaRPr lang="en-IN" sz="4000" dirty="0" smtClean="0">
              <a:solidFill>
                <a:schemeClr val="bg1"/>
              </a:solidFill>
            </a:endParaRPr>
          </a:p>
        </p:txBody>
      </p:sp>
      <p:sp>
        <p:nvSpPr>
          <p:cNvPr id="12" name="Rectangle 11"/>
          <p:cNvSpPr/>
          <p:nvPr/>
        </p:nvSpPr>
        <p:spPr>
          <a:xfrm>
            <a:off x="22483760" y="7410454"/>
            <a:ext cx="9901239" cy="221932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4400" dirty="0" smtClean="0">
                <a:solidFill>
                  <a:schemeClr val="bg1"/>
                </a:solidFill>
              </a:rPr>
              <a:t>Result Analysis :-</a:t>
            </a:r>
          </a:p>
          <a:p>
            <a:endParaRPr lang="en-IN" sz="4400" i="1" dirty="0" smtClean="0">
              <a:solidFill>
                <a:schemeClr val="bg1"/>
              </a:solidFill>
            </a:endParaRPr>
          </a:p>
          <a:p>
            <a:pPr marL="742950" indent="-742950">
              <a:buAutoNum type="arabicPeriod"/>
            </a:pPr>
            <a:r>
              <a:rPr lang="en-IN" sz="4400" i="1" dirty="0" err="1" smtClean="0">
                <a:solidFill>
                  <a:schemeClr val="bg1"/>
                </a:solidFill>
              </a:rPr>
              <a:t>Samvaad</a:t>
            </a:r>
            <a:r>
              <a:rPr lang="en-IN" sz="4400" i="1" dirty="0" smtClean="0">
                <a:solidFill>
                  <a:schemeClr val="bg1"/>
                </a:solidFill>
              </a:rPr>
              <a:t>, </a:t>
            </a:r>
            <a:r>
              <a:rPr lang="en-IN" sz="4400" dirty="0" smtClean="0">
                <a:solidFill>
                  <a:schemeClr val="bg1"/>
                </a:solidFill>
              </a:rPr>
              <a:t>promotes inter university communication ,collaboration and helps in Nation building, support higher education system.</a:t>
            </a:r>
          </a:p>
          <a:p>
            <a:pPr marL="742950" indent="-742950">
              <a:buAutoNum type="arabicPeriod"/>
            </a:pPr>
            <a:r>
              <a:rPr lang="en-IN" sz="4400" dirty="0" smtClean="0">
                <a:solidFill>
                  <a:schemeClr val="bg1"/>
                </a:solidFill>
              </a:rPr>
              <a:t>Student gets updates of new technologies, research going on in these fields</a:t>
            </a:r>
            <a:r>
              <a:rPr lang="en-IN" sz="4400" dirty="0">
                <a:solidFill>
                  <a:schemeClr val="bg1"/>
                </a:solidFill>
              </a:rPr>
              <a:t>.</a:t>
            </a:r>
            <a:endParaRPr lang="en-IN" sz="4400" dirty="0" smtClean="0">
              <a:solidFill>
                <a:schemeClr val="bg1"/>
              </a:solidFill>
            </a:endParaRPr>
          </a:p>
          <a:p>
            <a:pPr marL="742950" indent="-742950">
              <a:buAutoNum type="arabicPeriod"/>
            </a:pPr>
            <a:r>
              <a:rPr lang="en-IN" sz="4400" dirty="0" smtClean="0">
                <a:solidFill>
                  <a:schemeClr val="bg1"/>
                </a:solidFill>
              </a:rPr>
              <a:t>Users gets newsfeed based on his interests.</a:t>
            </a:r>
          </a:p>
          <a:p>
            <a:pPr marL="742950" indent="-742950">
              <a:buAutoNum type="arabicPeriod"/>
            </a:pPr>
            <a:r>
              <a:rPr lang="en-IN" sz="4400" dirty="0" smtClean="0">
                <a:solidFill>
                  <a:schemeClr val="bg1"/>
                </a:solidFill>
              </a:rPr>
              <a:t>Events got </a:t>
            </a:r>
            <a:r>
              <a:rPr lang="en-IN" sz="4400" dirty="0" err="1" smtClean="0">
                <a:solidFill>
                  <a:schemeClr val="bg1"/>
                </a:solidFill>
              </a:rPr>
              <a:t>publisized</a:t>
            </a:r>
            <a:r>
              <a:rPr lang="en-IN" sz="4400" dirty="0" smtClean="0">
                <a:solidFill>
                  <a:schemeClr val="bg1"/>
                </a:solidFill>
              </a:rPr>
              <a:t> to large audience.</a:t>
            </a:r>
          </a:p>
          <a:p>
            <a:pPr marL="742950" indent="-742950">
              <a:buAutoNum type="arabicPeriod"/>
            </a:pPr>
            <a:r>
              <a:rPr lang="en-IN" sz="4400" dirty="0" err="1" smtClean="0">
                <a:solidFill>
                  <a:schemeClr val="bg1"/>
                </a:solidFill>
              </a:rPr>
              <a:t>Oppurtunitines</a:t>
            </a:r>
            <a:r>
              <a:rPr lang="en-IN" sz="4400" dirty="0" smtClean="0">
                <a:solidFill>
                  <a:schemeClr val="bg1"/>
                </a:solidFill>
              </a:rPr>
              <a:t> by universities go to interested and large mass.</a:t>
            </a:r>
          </a:p>
          <a:p>
            <a:pPr marL="742950" indent="-742950">
              <a:buAutoNum type="arabicPeriod"/>
            </a:pPr>
            <a:r>
              <a:rPr lang="en-IN" sz="4400" dirty="0" smtClean="0">
                <a:solidFill>
                  <a:schemeClr val="bg1"/>
                </a:solidFill>
              </a:rPr>
              <a:t>Every user has his profile </a:t>
            </a:r>
            <a:r>
              <a:rPr lang="en-IN" sz="4400" dirty="0" err="1" smtClean="0">
                <a:solidFill>
                  <a:schemeClr val="bg1"/>
                </a:solidFill>
              </a:rPr>
              <a:t>mainainted</a:t>
            </a:r>
            <a:r>
              <a:rPr lang="en-IN" sz="4400" dirty="0" smtClean="0">
                <a:solidFill>
                  <a:schemeClr val="bg1"/>
                </a:solidFill>
              </a:rPr>
              <a:t>. Potential users can collaborate based on skill set.</a:t>
            </a:r>
          </a:p>
          <a:p>
            <a:pPr marL="742950" indent="-742950">
              <a:buAutoNum type="arabicPeriod"/>
            </a:pPr>
            <a:endParaRPr lang="en-IN" sz="4400" dirty="0" smtClean="0">
              <a:solidFill>
                <a:schemeClr val="bg1"/>
              </a:solidFill>
            </a:endParaRPr>
          </a:p>
          <a:p>
            <a:endParaRPr lang="en-IN" sz="4400" i="1" dirty="0" smtClean="0">
              <a:solidFill>
                <a:schemeClr val="bg1"/>
              </a:solidFill>
            </a:endParaRPr>
          </a:p>
          <a:p>
            <a:endParaRPr lang="en-IN" sz="4400" dirty="0" smtClean="0">
              <a:solidFill>
                <a:schemeClr val="bg1"/>
              </a:solidFill>
            </a:endParaRPr>
          </a:p>
          <a:p>
            <a:endParaRPr lang="en-IN" sz="4400" dirty="0" smtClean="0">
              <a:solidFill>
                <a:schemeClr val="bg1"/>
              </a:solidFill>
            </a:endParaRPr>
          </a:p>
        </p:txBody>
      </p:sp>
      <p:sp>
        <p:nvSpPr>
          <p:cNvPr id="13" name="TextBox 12"/>
          <p:cNvSpPr txBox="1"/>
          <p:nvPr/>
        </p:nvSpPr>
        <p:spPr>
          <a:xfrm>
            <a:off x="8991600" y="1638300"/>
            <a:ext cx="24703086" cy="3280129"/>
          </a:xfrm>
          <a:prstGeom prst="rect">
            <a:avLst/>
          </a:prstGeom>
          <a:noFill/>
        </p:spPr>
        <p:txBody>
          <a:bodyPr wrap="square" rtlCol="0">
            <a:spAutoFit/>
          </a:bodyPr>
          <a:lstStyle/>
          <a:p>
            <a:pPr algn="ctr"/>
            <a:r>
              <a:rPr lang="en-US" b="1" dirty="0" err="1"/>
              <a:t>Samvaad</a:t>
            </a:r>
            <a:r>
              <a:rPr lang="en-US" b="1" dirty="0"/>
              <a:t>: A Platform for Inter-University Collaboration, Communication, and </a:t>
            </a:r>
            <a:r>
              <a:rPr lang="en-US" b="1" dirty="0" smtClean="0"/>
              <a:t>Information </a:t>
            </a:r>
            <a:r>
              <a:rPr lang="en-US" b="1" dirty="0"/>
              <a:t>Sharing</a:t>
            </a:r>
            <a:endParaRPr lang="en-IN" b="1" dirty="0"/>
          </a:p>
          <a:p>
            <a:pPr algn="ctr"/>
            <a:endParaRPr lang="en-IN" dirty="0"/>
          </a:p>
        </p:txBody>
      </p:sp>
      <p:sp>
        <p:nvSpPr>
          <p:cNvPr id="14" name="Rectangle 13"/>
          <p:cNvSpPr/>
          <p:nvPr/>
        </p:nvSpPr>
        <p:spPr>
          <a:xfrm>
            <a:off x="33694686" y="941743"/>
            <a:ext cx="7491414" cy="397668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solidFill>
                  <a:schemeClr val="bg1"/>
                </a:solidFill>
              </a:rPr>
              <a:t>Guided by :-</a:t>
            </a:r>
          </a:p>
          <a:p>
            <a:pPr algn="ctr"/>
            <a:r>
              <a:rPr lang="en-IN" sz="6600" dirty="0" smtClean="0">
                <a:solidFill>
                  <a:schemeClr val="bg1"/>
                </a:solidFill>
              </a:rPr>
              <a:t>Dr </a:t>
            </a:r>
            <a:r>
              <a:rPr lang="en-IN" sz="6600" dirty="0" err="1" smtClean="0">
                <a:solidFill>
                  <a:schemeClr val="bg1"/>
                </a:solidFill>
              </a:rPr>
              <a:t>Kuldeep</a:t>
            </a:r>
            <a:r>
              <a:rPr lang="en-IN" sz="6600" dirty="0" smtClean="0">
                <a:solidFill>
                  <a:schemeClr val="bg1"/>
                </a:solidFill>
              </a:rPr>
              <a:t> Kumar</a:t>
            </a:r>
          </a:p>
          <a:p>
            <a:pPr algn="ctr"/>
            <a:endParaRPr lang="en-IN" sz="6600" dirty="0"/>
          </a:p>
        </p:txBody>
      </p:sp>
      <p:sp>
        <p:nvSpPr>
          <p:cNvPr id="15" name="TextBox 14"/>
          <p:cNvSpPr txBox="1"/>
          <p:nvPr/>
        </p:nvSpPr>
        <p:spPr>
          <a:xfrm>
            <a:off x="9677400" y="5547080"/>
            <a:ext cx="24260172" cy="1446550"/>
          </a:xfrm>
          <a:prstGeom prst="rect">
            <a:avLst/>
          </a:prstGeom>
          <a:noFill/>
        </p:spPr>
        <p:txBody>
          <a:bodyPr wrap="square" rtlCol="0">
            <a:spAutoFit/>
          </a:bodyPr>
          <a:lstStyle/>
          <a:p>
            <a:pPr algn="ctr"/>
            <a:r>
              <a:rPr lang="en-IN" sz="4400" dirty="0" smtClean="0"/>
              <a:t>Nitish Kumar and Harry </a:t>
            </a:r>
            <a:r>
              <a:rPr lang="en-IN" sz="4400" dirty="0" err="1" smtClean="0"/>
              <a:t>Chhabra</a:t>
            </a:r>
            <a:r>
              <a:rPr lang="en-IN" sz="4400" dirty="0" smtClean="0"/>
              <a:t> </a:t>
            </a:r>
          </a:p>
          <a:p>
            <a:pPr algn="ctr"/>
            <a:r>
              <a:rPr lang="en-IN" sz="4400" dirty="0" smtClean="0"/>
              <a:t>Dr B R </a:t>
            </a:r>
            <a:r>
              <a:rPr lang="en-IN" sz="4400" dirty="0" err="1" smtClean="0"/>
              <a:t>Ambedkar</a:t>
            </a:r>
            <a:r>
              <a:rPr lang="en-IN" sz="4400" dirty="0" smtClean="0"/>
              <a:t> National Institute of Technology, Jalandhar </a:t>
            </a:r>
            <a:endParaRPr lang="en-IN" sz="4400"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4" y="941743"/>
            <a:ext cx="3976686" cy="3976686"/>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260" y="8139284"/>
            <a:ext cx="8008530" cy="7395993"/>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781" y="17306935"/>
            <a:ext cx="10932363" cy="7073542"/>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452279" y="16192097"/>
            <a:ext cx="5206022" cy="3986619"/>
          </a:xfrm>
          <a:prstGeom prst="rect">
            <a:avLst/>
          </a:prstGeom>
        </p:spPr>
      </p:pic>
      <p:sp>
        <p:nvSpPr>
          <p:cNvPr id="20" name="Rectangle 6"/>
          <p:cNvSpPr>
            <a:spLocks noChangeArrowheads="1"/>
          </p:cNvSpPr>
          <p:nvPr/>
        </p:nvSpPr>
        <p:spPr bwMode="auto">
          <a:xfrm>
            <a:off x="24917400" y="23441025"/>
            <a:ext cx="42803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Rectangle 20"/>
          <p:cNvSpPr/>
          <p:nvPr/>
        </p:nvSpPr>
        <p:spPr>
          <a:xfrm>
            <a:off x="32994600" y="20671222"/>
            <a:ext cx="8610600" cy="46081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400" i="1" dirty="0" smtClean="0">
                <a:solidFill>
                  <a:schemeClr val="bg1"/>
                </a:solidFill>
              </a:rPr>
              <a:t>Acknowledgements</a:t>
            </a:r>
          </a:p>
          <a:p>
            <a:r>
              <a:rPr lang="en-US" sz="4400" i="1" dirty="0" smtClean="0">
                <a:solidFill>
                  <a:schemeClr val="bg1"/>
                </a:solidFill>
              </a:rPr>
              <a:t> We would like to acknowledge the help provided by </a:t>
            </a:r>
            <a:r>
              <a:rPr lang="en-US" sz="4400" i="1" dirty="0" err="1" smtClean="0">
                <a:solidFill>
                  <a:schemeClr val="bg1"/>
                </a:solidFill>
              </a:rPr>
              <a:t>Dr</a:t>
            </a:r>
            <a:r>
              <a:rPr lang="en-US" sz="4400" i="1" dirty="0" smtClean="0">
                <a:solidFill>
                  <a:schemeClr val="bg1"/>
                </a:solidFill>
              </a:rPr>
              <a:t>, </a:t>
            </a:r>
            <a:r>
              <a:rPr lang="en-US" sz="4400" i="1" dirty="0" err="1" smtClean="0">
                <a:solidFill>
                  <a:schemeClr val="bg1"/>
                </a:solidFill>
              </a:rPr>
              <a:t>Kuldeep</a:t>
            </a:r>
            <a:r>
              <a:rPr lang="en-US" sz="4400" i="1" dirty="0" smtClean="0">
                <a:solidFill>
                  <a:schemeClr val="bg1"/>
                </a:solidFill>
              </a:rPr>
              <a:t> Kumar for his </a:t>
            </a:r>
            <a:r>
              <a:rPr lang="en-US" sz="4400" i="1" dirty="0" err="1" smtClean="0">
                <a:solidFill>
                  <a:schemeClr val="bg1"/>
                </a:solidFill>
              </a:rPr>
              <a:t>valuabe</a:t>
            </a:r>
            <a:r>
              <a:rPr lang="en-US" sz="4400" i="1" dirty="0" smtClean="0">
                <a:solidFill>
                  <a:schemeClr val="bg1"/>
                </a:solidFill>
              </a:rPr>
              <a:t> and constructive suggestions and  Ms. </a:t>
            </a:r>
            <a:r>
              <a:rPr lang="en-US" sz="4400" i="1" dirty="0" err="1" smtClean="0">
                <a:solidFill>
                  <a:schemeClr val="bg1"/>
                </a:solidFill>
              </a:rPr>
              <a:t>Simran</a:t>
            </a:r>
            <a:r>
              <a:rPr lang="en-US" sz="4400" i="1" dirty="0" smtClean="0">
                <a:solidFill>
                  <a:schemeClr val="bg1"/>
                </a:solidFill>
              </a:rPr>
              <a:t> Kaur for her help in integrating front-end and backend.</a:t>
            </a:r>
            <a:endParaRPr lang="en-US" sz="4400" dirty="0" smtClean="0">
              <a:solidFill>
                <a:schemeClr val="bg1"/>
              </a:solidFill>
            </a:endParaRPr>
          </a:p>
        </p:txBody>
      </p:sp>
    </p:spTree>
    <p:extLst>
      <p:ext uri="{BB962C8B-B14F-4D97-AF65-F5344CB8AC3E}">
        <p14:creationId xmlns:p14="http://schemas.microsoft.com/office/powerpoint/2010/main" val="8776107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2883</TotalTime>
  <Words>618</Words>
  <Application>Microsoft Office PowerPoint</Application>
  <PresentationFormat>Custom</PresentationFormat>
  <Paragraphs>134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Nitish Kumar</dc:creator>
  <cp:lastModifiedBy>Nitish Kumar</cp:lastModifiedBy>
  <cp:revision>47</cp:revision>
  <dcterms:created xsi:type="dcterms:W3CDTF">2018-12-04T13:43:10Z</dcterms:created>
  <dcterms:modified xsi:type="dcterms:W3CDTF">2018-12-09T14:06:11Z</dcterms:modified>
</cp:coreProperties>
</file>