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CB6F-A4D3-430F-92BB-65BCEF3D8F1C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9672-8F62-4955-A71E-518746DD9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91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CB6F-A4D3-430F-92BB-65BCEF3D8F1C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9672-8F62-4955-A71E-518746DD9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84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CB6F-A4D3-430F-92BB-65BCEF3D8F1C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9672-8F62-4955-A71E-518746DD9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89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CB6F-A4D3-430F-92BB-65BCEF3D8F1C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9672-8F62-4955-A71E-518746DD9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05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CB6F-A4D3-430F-92BB-65BCEF3D8F1C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9672-8F62-4955-A71E-518746DD9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10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CB6F-A4D3-430F-92BB-65BCEF3D8F1C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9672-8F62-4955-A71E-518746DD9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94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CB6F-A4D3-430F-92BB-65BCEF3D8F1C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9672-8F62-4955-A71E-518746DD9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63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CB6F-A4D3-430F-92BB-65BCEF3D8F1C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9672-8F62-4955-A71E-518746DD9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88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CB6F-A4D3-430F-92BB-65BCEF3D8F1C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9672-8F62-4955-A71E-518746DD9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87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CB6F-A4D3-430F-92BB-65BCEF3D8F1C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9672-8F62-4955-A71E-518746DD9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82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CB6F-A4D3-430F-92BB-65BCEF3D8F1C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9672-8F62-4955-A71E-518746DD9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89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FCB6F-A4D3-430F-92BB-65BCEF3D8F1C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59672-8F62-4955-A71E-518746DD9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44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2013" y="470018"/>
            <a:ext cx="3420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/>
              <a:t>Bit Manipulation</a:t>
            </a:r>
            <a:endParaRPr lang="en-IN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97285" y="1512606"/>
            <a:ext cx="1016949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 smtClean="0">
                <a:solidFill>
                  <a:srgbClr val="FF0000"/>
                </a:solidFill>
              </a:rPr>
              <a:t>What is a Bit?</a:t>
            </a:r>
            <a:endParaRPr lang="en-IN" sz="2800" dirty="0">
              <a:solidFill>
                <a:srgbClr val="FF0000"/>
              </a:solidFill>
            </a:endParaRPr>
          </a:p>
          <a:p>
            <a:r>
              <a:rPr lang="en-IN" sz="2600" dirty="0" smtClean="0"/>
              <a:t>Bit stands for “Binary Digit”. A bit can take only two values 0 and 1. Machine represents numbers in binary form. It is easy to represent binary digits with voltage levels. </a:t>
            </a:r>
          </a:p>
          <a:p>
            <a:endParaRPr lang="en-IN" sz="2600" dirty="0"/>
          </a:p>
          <a:p>
            <a:pPr lvl="2"/>
            <a:r>
              <a:rPr lang="en-IN" sz="2600" dirty="0" smtClean="0">
                <a:solidFill>
                  <a:srgbClr val="0070C0"/>
                </a:solidFill>
              </a:rPr>
              <a:t>High Voltage </a:t>
            </a:r>
            <a:r>
              <a:rPr lang="en-IN" sz="2600" dirty="0" smtClean="0"/>
              <a:t>1 </a:t>
            </a:r>
          </a:p>
          <a:p>
            <a:pPr lvl="2"/>
            <a:r>
              <a:rPr lang="en-IN" sz="2600" dirty="0">
                <a:solidFill>
                  <a:srgbClr val="0070C0"/>
                </a:solidFill>
              </a:rPr>
              <a:t>L</a:t>
            </a:r>
            <a:r>
              <a:rPr lang="en-IN" sz="2600" dirty="0" smtClean="0">
                <a:solidFill>
                  <a:srgbClr val="0070C0"/>
                </a:solidFill>
              </a:rPr>
              <a:t>ow Voltage  </a:t>
            </a:r>
            <a:r>
              <a:rPr lang="en-IN" sz="2600" dirty="0" smtClean="0"/>
              <a:t>0</a:t>
            </a:r>
          </a:p>
          <a:p>
            <a:endParaRPr lang="en-IN" sz="2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600" dirty="0" smtClean="0"/>
              <a:t>Bit operations are faster and optimized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600" dirty="0" smtClean="0"/>
              <a:t>Operations with bits are used in data compression, XOR Encryption.</a:t>
            </a:r>
          </a:p>
          <a:p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2449256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9518" y="692209"/>
            <a:ext cx="578985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Find the one missing number in range</a:t>
            </a:r>
          </a:p>
          <a:p>
            <a:endParaRPr lang="en-IN" sz="2400" b="1" dirty="0"/>
          </a:p>
          <a:p>
            <a:r>
              <a:rPr lang="en-IN" sz="2400" b="1" dirty="0" smtClean="0"/>
              <a:t> 	</a:t>
            </a:r>
            <a:r>
              <a:rPr lang="en-IN" sz="2400" dirty="0" smtClean="0"/>
              <a:t>12  11  10  13  15</a:t>
            </a:r>
          </a:p>
          <a:p>
            <a:pPr marL="514350" indent="-514350">
              <a:buAutoNum type="arabicPlain" startAt="12"/>
            </a:pPr>
            <a:endParaRPr lang="en-IN" sz="2400" dirty="0"/>
          </a:p>
          <a:p>
            <a:endParaRPr lang="en-IN" sz="2400" dirty="0" smtClean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55347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9518" y="692209"/>
            <a:ext cx="6907660" cy="606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Find the one missing number in range</a:t>
            </a:r>
          </a:p>
          <a:p>
            <a:endParaRPr lang="en-IN" sz="2400" b="1" dirty="0"/>
          </a:p>
          <a:p>
            <a:r>
              <a:rPr lang="en-IN" sz="2400" b="1" dirty="0" smtClean="0"/>
              <a:t> 	</a:t>
            </a:r>
            <a:r>
              <a:rPr lang="en-IN" sz="2400" dirty="0" smtClean="0"/>
              <a:t>12  11  10  13  15</a:t>
            </a:r>
          </a:p>
          <a:p>
            <a:pPr marL="514350" indent="-514350">
              <a:buAutoNum type="arabicPlain" startAt="12"/>
            </a:pPr>
            <a:endParaRPr lang="en-IN" sz="2400" dirty="0"/>
          </a:p>
          <a:p>
            <a:r>
              <a:rPr lang="en-IN" sz="2400" dirty="0" smtClean="0"/>
              <a:t>Find min and max number and XOR of all numbers </a:t>
            </a:r>
          </a:p>
          <a:p>
            <a:endParaRPr lang="en-IN" sz="2400" dirty="0"/>
          </a:p>
          <a:p>
            <a:r>
              <a:rPr lang="en-IN" sz="2400" dirty="0" smtClean="0"/>
              <a:t>Min = 10</a:t>
            </a:r>
          </a:p>
          <a:p>
            <a:r>
              <a:rPr lang="en-IN" sz="2400" dirty="0" smtClean="0"/>
              <a:t>Max = 15</a:t>
            </a:r>
          </a:p>
          <a:p>
            <a:r>
              <a:rPr lang="en-IN" sz="2400" dirty="0" smtClean="0"/>
              <a:t>XOR = 12 ^ 11 ^ 10 ^ 13 ^ 15</a:t>
            </a:r>
          </a:p>
          <a:p>
            <a:endParaRPr lang="en-IN" sz="2400" dirty="0"/>
          </a:p>
          <a:p>
            <a:r>
              <a:rPr lang="en-IN" sz="2400" dirty="0" smtClean="0"/>
              <a:t>Traverse from min to max number and take XOR</a:t>
            </a:r>
          </a:p>
          <a:p>
            <a:endParaRPr lang="en-IN" sz="2400" dirty="0"/>
          </a:p>
          <a:p>
            <a:r>
              <a:rPr lang="en-IN" sz="2400" dirty="0" smtClean="0"/>
              <a:t>(12 ^ 11 ^ 10 ^ 13 ^ 15) ^ (10 ^ 11 ^ 12 ^ 13 ^ 14 ^ 15)</a:t>
            </a:r>
          </a:p>
          <a:p>
            <a:endParaRPr lang="en-IN" sz="2400" dirty="0" smtClean="0"/>
          </a:p>
          <a:p>
            <a:r>
              <a:rPr lang="en-IN" sz="2400" dirty="0" smtClean="0"/>
              <a:t>= 14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66868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462" y="213644"/>
            <a:ext cx="11477003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Basic Operations: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sz="2000" dirty="0" smtClean="0"/>
              <a:t>NOT </a:t>
            </a:r>
          </a:p>
          <a:p>
            <a:r>
              <a:rPr lang="en-IN" sz="2000" dirty="0" smtClean="0"/>
              <a:t>	</a:t>
            </a:r>
          </a:p>
          <a:p>
            <a:pPr marL="342900" indent="-342900">
              <a:buAutoNum type="arabicPeriod"/>
            </a:pPr>
            <a:endParaRPr lang="en-IN" sz="2000" dirty="0" smtClean="0"/>
          </a:p>
          <a:p>
            <a:r>
              <a:rPr lang="en-IN" sz="2000" dirty="0" smtClean="0"/>
              <a:t> 	~(0111011) =  1000100</a:t>
            </a:r>
            <a:endParaRPr lang="en-IN" sz="2000" dirty="0"/>
          </a:p>
          <a:p>
            <a:endParaRPr lang="en-IN" sz="2000" dirty="0" smtClean="0"/>
          </a:p>
          <a:p>
            <a:r>
              <a:rPr lang="en-IN" sz="2000" dirty="0" smtClean="0"/>
              <a:t>2. AND </a:t>
            </a:r>
          </a:p>
          <a:p>
            <a:endParaRPr lang="en-IN" sz="2000" dirty="0" smtClean="0"/>
          </a:p>
          <a:p>
            <a:r>
              <a:rPr lang="en-IN" sz="2000" dirty="0" smtClean="0"/>
              <a:t>  	1011010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      &amp;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0110111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0010010</a:t>
            </a:r>
            <a:endParaRPr lang="en-IN" sz="2000" dirty="0"/>
          </a:p>
          <a:p>
            <a:pPr marL="342900" indent="-342900">
              <a:buAutoNum type="arabicPeriod"/>
            </a:pP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3. OR</a:t>
            </a:r>
          </a:p>
          <a:p>
            <a:r>
              <a:rPr lang="en-IN" sz="2000" dirty="0" smtClean="0"/>
              <a:t>	1001010</a:t>
            </a:r>
          </a:p>
          <a:p>
            <a:r>
              <a:rPr lang="en-IN" sz="2000" dirty="0" smtClean="0"/>
              <a:t>	      |</a:t>
            </a:r>
          </a:p>
          <a:p>
            <a:r>
              <a:rPr lang="en-IN" sz="2000" dirty="0" smtClean="0"/>
              <a:t>	0101010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1101010</a:t>
            </a:r>
          </a:p>
          <a:p>
            <a:pPr marL="342900" indent="-342900">
              <a:buAutoNum type="arabicPeriod"/>
            </a:pPr>
            <a:endParaRPr lang="en-I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3" t="27226" r="7850" b="7112"/>
          <a:stretch/>
        </p:blipFill>
        <p:spPr>
          <a:xfrm>
            <a:off x="9306371" y="1002029"/>
            <a:ext cx="2350094" cy="12135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" t="17607" r="1"/>
          <a:stretch/>
        </p:blipFill>
        <p:spPr>
          <a:xfrm>
            <a:off x="8389949" y="2621052"/>
            <a:ext cx="3266516" cy="17932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8" t="23400" r="7064" b="11679"/>
          <a:stretch/>
        </p:blipFill>
        <p:spPr>
          <a:xfrm>
            <a:off x="8272331" y="4939471"/>
            <a:ext cx="3384134" cy="159806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1102407" y="3999431"/>
            <a:ext cx="10767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02407" y="6125909"/>
            <a:ext cx="10767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48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374" y="299103"/>
            <a:ext cx="1136590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4. XOR</a:t>
            </a:r>
          </a:p>
          <a:p>
            <a:r>
              <a:rPr lang="en-IN" sz="2000" dirty="0" smtClean="0"/>
              <a:t>	1011010</a:t>
            </a:r>
          </a:p>
          <a:p>
            <a:r>
              <a:rPr lang="en-IN" sz="2000" dirty="0" smtClean="0"/>
              <a:t>	      ^</a:t>
            </a:r>
          </a:p>
          <a:p>
            <a:r>
              <a:rPr lang="en-IN" sz="2000" dirty="0" smtClean="0"/>
              <a:t>	0110111</a:t>
            </a:r>
          </a:p>
          <a:p>
            <a:r>
              <a:rPr lang="en-IN" sz="2000" dirty="0" smtClean="0"/>
              <a:t>	1101101</a:t>
            </a:r>
          </a:p>
          <a:p>
            <a:endParaRPr lang="en-IN" sz="2000" dirty="0" smtClean="0"/>
          </a:p>
          <a:p>
            <a:r>
              <a:rPr lang="en-IN" sz="2000" dirty="0" smtClean="0"/>
              <a:t> </a:t>
            </a:r>
          </a:p>
          <a:p>
            <a:endParaRPr lang="en-IN" sz="2000" dirty="0" smtClean="0"/>
          </a:p>
          <a:p>
            <a:endParaRPr lang="en-IN" sz="2000" dirty="0"/>
          </a:p>
          <a:p>
            <a:r>
              <a:rPr lang="en-IN" sz="2000" dirty="0" smtClean="0"/>
              <a:t>5. Left Shift</a:t>
            </a:r>
          </a:p>
          <a:p>
            <a:r>
              <a:rPr lang="en-IN" sz="2000" dirty="0" smtClean="0"/>
              <a:t>1011010 &lt;&lt; 2 = 1101000</a:t>
            </a:r>
          </a:p>
          <a:p>
            <a:r>
              <a:rPr lang="en-IN" sz="2000" dirty="0" smtClean="0"/>
              <a:t>	</a:t>
            </a:r>
          </a:p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r>
              <a:rPr lang="en-IN" sz="2000" dirty="0" smtClean="0"/>
              <a:t>6. Right Shift</a:t>
            </a:r>
          </a:p>
          <a:p>
            <a:r>
              <a:rPr lang="en-IN" sz="2000" dirty="0" smtClean="0"/>
              <a:t>1011010 &gt;&gt; 2 = 0010110</a:t>
            </a:r>
          </a:p>
          <a:p>
            <a:r>
              <a:rPr lang="en-IN" dirty="0" smtClean="0"/>
              <a:t>	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179319" y="1555334"/>
            <a:ext cx="10767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" t="18820" r="3741" b="2799"/>
          <a:stretch/>
        </p:blipFill>
        <p:spPr>
          <a:xfrm>
            <a:off x="5247118" y="538386"/>
            <a:ext cx="1794617" cy="135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0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279" y="222190"/>
            <a:ext cx="116374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N-1 representation in binary</a:t>
            </a:r>
          </a:p>
          <a:p>
            <a:endParaRPr lang="en-IN" sz="2800" dirty="0" smtClean="0"/>
          </a:p>
          <a:p>
            <a:r>
              <a:rPr lang="en-IN" sz="2800" dirty="0"/>
              <a:t>B</a:t>
            </a:r>
            <a:r>
              <a:rPr lang="en-IN" sz="2800" dirty="0" smtClean="0"/>
              <a:t>inary representation of (x-1) can be obtained by simply flipping all the bits to the right of rightmost 1 in x and also including the rightmost 1. </a:t>
            </a:r>
          </a:p>
          <a:p>
            <a:endParaRPr lang="en-IN" sz="2800" dirty="0"/>
          </a:p>
          <a:p>
            <a:r>
              <a:rPr lang="da-DK" sz="2800" dirty="0" smtClean="0"/>
              <a:t>Let  x = 4 = (100)</a:t>
            </a:r>
            <a:r>
              <a:rPr lang="da-DK" sz="2800" baseline="-25000" dirty="0" smtClean="0"/>
              <a:t>2</a:t>
            </a:r>
            <a:r>
              <a:rPr lang="da-DK" sz="2800" dirty="0" smtClean="0"/>
              <a:t/>
            </a:r>
            <a:br>
              <a:rPr lang="da-DK" sz="2800" dirty="0" smtClean="0"/>
            </a:br>
            <a:r>
              <a:rPr lang="da-DK" sz="2800" dirty="0" smtClean="0"/>
              <a:t>x - 1 = 3 = (011)</a:t>
            </a:r>
            <a:r>
              <a:rPr lang="da-DK" sz="2800" baseline="-25000" dirty="0" smtClean="0"/>
              <a:t>2</a:t>
            </a:r>
          </a:p>
          <a:p>
            <a:r>
              <a:rPr lang="da-DK" sz="2800" dirty="0" smtClean="0"/>
              <a:t/>
            </a:r>
            <a:br>
              <a:rPr lang="da-DK" sz="2800" dirty="0" smtClean="0"/>
            </a:br>
            <a:r>
              <a:rPr lang="da-DK" sz="2800" dirty="0" smtClean="0"/>
              <a:t>Let  x = 6 = (110)</a:t>
            </a:r>
            <a:r>
              <a:rPr lang="da-DK" sz="2800" baseline="-25000" dirty="0" smtClean="0"/>
              <a:t>2</a:t>
            </a:r>
            <a:r>
              <a:rPr lang="da-DK" sz="2800" dirty="0" smtClean="0"/>
              <a:t> </a:t>
            </a:r>
            <a:br>
              <a:rPr lang="da-DK" sz="2800" dirty="0" smtClean="0"/>
            </a:br>
            <a:r>
              <a:rPr lang="da-DK" sz="2800" dirty="0" smtClean="0"/>
              <a:t>x - 1 = 5 = (101)</a:t>
            </a:r>
            <a:r>
              <a:rPr lang="da-DK" sz="2800" baseline="-25000" dirty="0" smtClean="0"/>
              <a:t>2</a:t>
            </a:r>
            <a:endParaRPr lang="en-IN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239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374" y="350378"/>
            <a:ext cx="115539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Number of set bits</a:t>
            </a:r>
          </a:p>
          <a:p>
            <a:pPr algn="ctr"/>
            <a:endParaRPr lang="en-IN" sz="2800" b="1" dirty="0"/>
          </a:p>
          <a:p>
            <a:r>
              <a:rPr lang="en-IN" sz="2400" dirty="0" smtClean="0"/>
              <a:t>The basic approach to evaluate the binary form of a number is to traverse on it and count the number of ones. But this approach takes log</a:t>
            </a:r>
            <a:r>
              <a:rPr lang="en-IN" sz="2400" baseline="-25000" dirty="0" smtClean="0"/>
              <a:t>2</a:t>
            </a:r>
            <a:r>
              <a:rPr lang="en-IN" sz="2400" dirty="0" smtClean="0"/>
              <a:t>N of time in every case. </a:t>
            </a:r>
          </a:p>
          <a:p>
            <a:r>
              <a:rPr lang="en-IN" sz="2400" b="1" dirty="0" smtClean="0"/>
              <a:t>Why log</a:t>
            </a:r>
            <a:r>
              <a:rPr lang="en-IN" sz="2400" b="1" baseline="-25000" dirty="0" smtClean="0"/>
              <a:t>2</a:t>
            </a:r>
            <a:r>
              <a:rPr lang="en-IN" sz="2400" b="1" dirty="0" smtClean="0"/>
              <a:t>N ?</a:t>
            </a:r>
            <a:br>
              <a:rPr lang="en-IN" sz="2400" b="1" dirty="0" smtClean="0"/>
            </a:br>
            <a:r>
              <a:rPr lang="en-IN" sz="2400" b="1" dirty="0" smtClean="0"/>
              <a:t>	</a:t>
            </a:r>
            <a:r>
              <a:rPr lang="en-IN" sz="2400" dirty="0" smtClean="0"/>
              <a:t>As to get a number in its binary form, we have to divide it by 2, until it gets 0, which will take log</a:t>
            </a:r>
            <a:r>
              <a:rPr lang="en-IN" sz="2400" baseline="-25000" dirty="0" smtClean="0"/>
              <a:t>2</a:t>
            </a:r>
            <a:r>
              <a:rPr lang="en-IN" sz="2400" dirty="0" smtClean="0"/>
              <a:t>N of time. </a:t>
            </a:r>
          </a:p>
          <a:p>
            <a:pPr algn="ctr"/>
            <a:endParaRPr lang="en-IN" sz="2800" b="1" dirty="0" smtClean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79790" y="3112053"/>
            <a:ext cx="297389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count_one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while( n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Arial Unicode MS" panose="020B0604020202020204" pitchFamily="34" charset="-128"/>
              </a:rPr>
              <a:t> </a:t>
            </a:r>
            <a:r>
              <a:rPr lang="en-US" sz="2400" dirty="0" smtClean="0">
                <a:latin typeface="Arial Unicode MS" panose="020B0604020202020204" pitchFamily="34" charset="-128"/>
              </a:rPr>
              <a:t>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Arial Unicode MS" panose="020B0604020202020204" pitchFamily="34" charset="-128"/>
              </a:rPr>
              <a:t> </a:t>
            </a:r>
            <a:r>
              <a:rPr lang="en-US" sz="2400" dirty="0" smtClean="0">
                <a:latin typeface="Arial Unicode MS" panose="020B0604020202020204" pitchFamily="34" charset="-128"/>
              </a:rPr>
              <a:t> 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 = n&amp;(n-1);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Arial Unicode MS" panose="020B0604020202020204" pitchFamily="34" charset="-128"/>
              </a:rPr>
              <a:t> </a:t>
            </a:r>
            <a:r>
              <a:rPr lang="en-US" sz="2400" dirty="0" smtClean="0">
                <a:latin typeface="Arial Unicode MS" panose="020B0604020202020204" pitchFamily="34" charset="-128"/>
              </a:rPr>
              <a:t> 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count++;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Arial Unicode MS" panose="020B0604020202020204" pitchFamily="34" charset="-128"/>
              </a:rPr>
              <a:t> </a:t>
            </a:r>
            <a:r>
              <a:rPr lang="en-US" sz="2400" dirty="0" smtClean="0">
                <a:latin typeface="Arial Unicode MS" panose="020B0604020202020204" pitchFamily="34" charset="-128"/>
              </a:rPr>
              <a:t>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return count;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}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97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2840" y="179462"/>
            <a:ext cx="550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Check if given number is power of 2</a:t>
            </a:r>
            <a:endParaRPr lang="en-IN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373" t="23955" r="1591" b="6701"/>
          <a:stretch/>
        </p:blipFill>
        <p:spPr>
          <a:xfrm>
            <a:off x="1367327" y="4700187"/>
            <a:ext cx="8836352" cy="18031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946" t="5882" r="30082" b="6626"/>
          <a:stretch/>
        </p:blipFill>
        <p:spPr>
          <a:xfrm>
            <a:off x="1666430" y="1057485"/>
            <a:ext cx="6135881" cy="28030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464" y="688153"/>
            <a:ext cx="168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Basic Approach: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049" y="3784226"/>
            <a:ext cx="196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Efficient Approach: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43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85316" y="222683"/>
            <a:ext cx="101096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Check if the </a:t>
            </a:r>
            <a:r>
              <a:rPr lang="en-IN" sz="2800" b="1" dirty="0" err="1" smtClean="0"/>
              <a:t>i</a:t>
            </a:r>
            <a:r>
              <a:rPr lang="en-IN" sz="2800" b="1" baseline="30000" dirty="0" err="1" smtClean="0"/>
              <a:t>th</a:t>
            </a:r>
            <a:r>
              <a:rPr lang="en-IN" sz="2800" b="1" dirty="0" smtClean="0"/>
              <a:t> bit is set in the binary form of the given number</a:t>
            </a:r>
            <a:endParaRPr lang="en-I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16" y="1180699"/>
            <a:ext cx="3860175" cy="19385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5316" y="3554011"/>
            <a:ext cx="1039743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Set the </a:t>
            </a:r>
            <a:r>
              <a:rPr lang="en-IN" sz="2800" b="1" dirty="0" err="1" smtClean="0"/>
              <a:t>i</a:t>
            </a:r>
            <a:r>
              <a:rPr lang="en-IN" sz="2800" b="1" baseline="30000" dirty="0" err="1" smtClean="0"/>
              <a:t>th</a:t>
            </a:r>
            <a:r>
              <a:rPr lang="en-IN" sz="2800" b="1" dirty="0" smtClean="0"/>
              <a:t> bit in a number</a:t>
            </a:r>
          </a:p>
          <a:p>
            <a:endParaRPr lang="en-IN" sz="2800" b="1" dirty="0"/>
          </a:p>
          <a:p>
            <a:r>
              <a:rPr lang="en-IN" sz="2400" dirty="0" smtClean="0"/>
              <a:t>	x | (1 &lt;&lt; </a:t>
            </a:r>
            <a:r>
              <a:rPr lang="en-IN" sz="2400" dirty="0" err="1" smtClean="0"/>
              <a:t>i</a:t>
            </a:r>
            <a:r>
              <a:rPr lang="en-IN" sz="2400" dirty="0" smtClean="0"/>
              <a:t>)</a:t>
            </a:r>
            <a:r>
              <a:rPr lang="en-IN" sz="2400" b="1" dirty="0" smtClean="0"/>
              <a:t> </a:t>
            </a:r>
          </a:p>
          <a:p>
            <a:endParaRPr lang="en-IN" sz="2400" b="1" dirty="0" smtClean="0"/>
          </a:p>
          <a:p>
            <a:r>
              <a:rPr lang="en-IN" sz="2400" dirty="0" smtClean="0"/>
              <a:t>(1 &lt;&lt; </a:t>
            </a:r>
            <a:r>
              <a:rPr lang="en-IN" sz="2400" dirty="0" err="1" smtClean="0"/>
              <a:t>i</a:t>
            </a:r>
            <a:r>
              <a:rPr lang="en-IN" sz="2400" dirty="0" smtClean="0"/>
              <a:t>) will return a number with only </a:t>
            </a:r>
            <a:r>
              <a:rPr lang="en-IN" sz="2400" b="1" dirty="0" err="1" smtClean="0"/>
              <a:t>i</a:t>
            </a:r>
            <a:r>
              <a:rPr lang="en-IN" sz="2400" b="1" baseline="30000" dirty="0" err="1" smtClean="0"/>
              <a:t>th</a:t>
            </a:r>
            <a:r>
              <a:rPr lang="en-IN" sz="2400" dirty="0" smtClean="0"/>
              <a:t> bit set. So if we OR it with x it will set the </a:t>
            </a:r>
            <a:r>
              <a:rPr lang="en-IN" sz="2400" b="1" dirty="0" err="1" smtClean="0"/>
              <a:t>i</a:t>
            </a:r>
            <a:r>
              <a:rPr lang="en-IN" sz="2400" b="1" baseline="30000" dirty="0" err="1" smtClean="0"/>
              <a:t>th</a:t>
            </a:r>
            <a:r>
              <a:rPr lang="en-IN" sz="2400" dirty="0" smtClean="0"/>
              <a:t> bit of x.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6612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9072" y="179462"/>
            <a:ext cx="3129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Swap two numbers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79" t="44633" r="70253" b="10891"/>
          <a:stretch/>
        </p:blipFill>
        <p:spPr>
          <a:xfrm>
            <a:off x="3161944" y="1828736"/>
            <a:ext cx="1307506" cy="8374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89" t="42093" r="65341" b="13501"/>
          <a:stretch/>
        </p:blipFill>
        <p:spPr>
          <a:xfrm>
            <a:off x="3161944" y="3136306"/>
            <a:ext cx="1264778" cy="8203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572" y="1290415"/>
            <a:ext cx="392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Method 1 (Using Arithmetic Operators)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55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9072" y="179462"/>
            <a:ext cx="3129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Swap two numbers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79" t="44633" r="70253" b="10891"/>
          <a:stretch/>
        </p:blipFill>
        <p:spPr>
          <a:xfrm>
            <a:off x="3161944" y="1828736"/>
            <a:ext cx="1307506" cy="8374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89" t="42093" r="65341" b="13501"/>
          <a:stretch/>
        </p:blipFill>
        <p:spPr>
          <a:xfrm>
            <a:off x="3161944" y="3136306"/>
            <a:ext cx="1264778" cy="8203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572" y="1290415"/>
            <a:ext cx="392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Method 1 (Using Arithmetic Operators)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66572" y="4871104"/>
            <a:ext cx="563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Method 2 (Using Bitwise XOR) 	Efficient Approach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944" y="5637509"/>
            <a:ext cx="12382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5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267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Nitish Kumar</dc:creator>
  <cp:lastModifiedBy>Nitish Kumar</cp:lastModifiedBy>
  <cp:revision>17</cp:revision>
  <dcterms:created xsi:type="dcterms:W3CDTF">2018-09-18T11:22:13Z</dcterms:created>
  <dcterms:modified xsi:type="dcterms:W3CDTF">2018-09-18T21:57:18Z</dcterms:modified>
</cp:coreProperties>
</file>