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312" r:id="rId7"/>
    <p:sldId id="315" r:id="rId8"/>
    <p:sldId id="316" r:id="rId9"/>
    <p:sldId id="317" r:id="rId10"/>
    <p:sldId id="313" r:id="rId11"/>
    <p:sldId id="314" r:id="rId12"/>
    <p:sldId id="318" r:id="rId13"/>
    <p:sldId id="319" r:id="rId14"/>
    <p:sldId id="320" r:id="rId15"/>
    <p:sldId id="263" r:id="rId16"/>
    <p:sldId id="321" r:id="rId17"/>
  </p:sldIdLst>
  <p:sldSz cx="9144000" cy="5143500"/>
  <p:notesSz cx="6858000" cy="9144000"/>
  <p:embeddedFontLst>
    <p:embeddedFont>
      <p:font typeface="Rubik Black"/>
      <p:bold r:id="rId21"/>
    </p:embeddedFont>
    <p:embeddedFont>
      <p:font typeface="Darker Grotesque SemiBold"/>
      <p:bold r:id="rId22"/>
    </p:embeddedFont>
    <p:embeddedFont>
      <p:font typeface="Darker Grotesque Black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ede9fda42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ede9fda42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0226c9436_0_295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0226c9436_0_295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ede9fda42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ede9fda42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tBDfr" TargetMode="External"/><Relationship Id="rId7" Type="http://schemas.openxmlformats.org/officeDocument/2006/relationships/hyperlink" Target="http://bit.ly/2TyoMsr" TargetMode="External"/><Relationship Id="rId6" Type="http://schemas.openxmlformats.org/officeDocument/2006/relationships/hyperlink" Target="http://bit.ly/2Tynxth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8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497986">
            <a:off x="-5838930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1" name="Google Shape;11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02608">
            <a:off x="-3260092" y="4315494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1185179">
            <a:off x="958885" y="63138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3017154">
            <a:off x="2040685" y="858652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4" name="Google Shape;14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3256506">
            <a:off x="-4737285" y="4563787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5" name="Google Shape;15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352037">
            <a:off x="-39833" y="4474805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6" name="Google Shape;16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598197">
            <a:off x="-1103383" y="-25532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0053481">
            <a:off x="-5777138" y="1044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777925" y="1063575"/>
            <a:ext cx="5588700" cy="23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 b="0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type="subTitle" idx="1"/>
          </p:nvPr>
        </p:nvSpPr>
        <p:spPr>
          <a:xfrm>
            <a:off x="2332625" y="3574425"/>
            <a:ext cx="44787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 flipH="1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497986">
            <a:off x="-6508270" y="2868811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96" name="Google Shape;96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103368">
            <a:off x="947028" y="413328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97" name="Google Shape;97;p11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711377">
            <a:off x="-3370531" y="3920226"/>
            <a:ext cx="12507380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98" name="Google Shape;98;p11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1185179">
            <a:off x="1080821" y="-1916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99" name="Google Shape;99;p11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3017154">
            <a:off x="2162620" y="79359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00" name="Google Shape;100;p11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4409424">
            <a:off x="-5498390" y="2989659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01" name="Google Shape;101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98197">
            <a:off x="-911347" y="-55077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02" name="Google Shape;102;p1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0053481">
            <a:off x="-5655202" y="209662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03" name="Google Shape;103;p11"/>
          <p:cNvSpPr/>
          <p:nvPr/>
        </p:nvSpPr>
        <p:spPr>
          <a:xfrm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1"/>
          <p:cNvSpPr txBox="1"/>
          <p:nvPr>
            <p:ph type="title" hasCustomPrompt="1"/>
          </p:nvPr>
        </p:nvSpPr>
        <p:spPr>
          <a:xfrm>
            <a:off x="1498200" y="1562263"/>
            <a:ext cx="61476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type="subTitle" idx="1"/>
          </p:nvPr>
        </p:nvSpPr>
        <p:spPr>
          <a:xfrm>
            <a:off x="3244050" y="2842325"/>
            <a:ext cx="2655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10" name="Google Shape;110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11" name="Google Shape;111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78549">
            <a:off x="-3540567" y="4631669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12" name="Google Shape;112;p13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3"/>
          <p:cNvSpPr txBox="1"/>
          <p:nvPr>
            <p:ph type="ctrTitle"/>
          </p:nvPr>
        </p:nvSpPr>
        <p:spPr>
          <a:xfrm>
            <a:off x="2222775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3"/>
          <p:cNvSpPr txBox="1"/>
          <p:nvPr>
            <p:ph type="title" idx="2" hasCustomPrompt="1"/>
          </p:nvPr>
        </p:nvSpPr>
        <p:spPr>
          <a:xfrm>
            <a:off x="713100" y="2028400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type="subTitle" idx="1"/>
          </p:nvPr>
        </p:nvSpPr>
        <p:spPr>
          <a:xfrm>
            <a:off x="1952875" y="2028388"/>
            <a:ext cx="25812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type="subTitle" idx="3"/>
          </p:nvPr>
        </p:nvSpPr>
        <p:spPr>
          <a:xfrm>
            <a:off x="1952875" y="2333788"/>
            <a:ext cx="2581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type="title" idx="4" hasCustomPrompt="1"/>
          </p:nvPr>
        </p:nvSpPr>
        <p:spPr>
          <a:xfrm>
            <a:off x="4575225" y="2028400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type="subTitle" idx="5"/>
          </p:nvPr>
        </p:nvSpPr>
        <p:spPr>
          <a:xfrm>
            <a:off x="5815125" y="2028388"/>
            <a:ext cx="25812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type="subTitle" idx="6"/>
          </p:nvPr>
        </p:nvSpPr>
        <p:spPr>
          <a:xfrm>
            <a:off x="5815125" y="2333788"/>
            <a:ext cx="2581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type="title" idx="7" hasCustomPrompt="1"/>
          </p:nvPr>
        </p:nvSpPr>
        <p:spPr>
          <a:xfrm>
            <a:off x="713100" y="3150275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type="subTitle" idx="8"/>
          </p:nvPr>
        </p:nvSpPr>
        <p:spPr>
          <a:xfrm>
            <a:off x="1952875" y="3150263"/>
            <a:ext cx="25812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type="subTitle" idx="9"/>
          </p:nvPr>
        </p:nvSpPr>
        <p:spPr>
          <a:xfrm>
            <a:off x="1952875" y="3455663"/>
            <a:ext cx="2581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type="title" idx="13" hasCustomPrompt="1"/>
          </p:nvPr>
        </p:nvSpPr>
        <p:spPr>
          <a:xfrm>
            <a:off x="4575225" y="3150275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type="subTitle" idx="14"/>
          </p:nvPr>
        </p:nvSpPr>
        <p:spPr>
          <a:xfrm>
            <a:off x="5815125" y="3150263"/>
            <a:ext cx="25812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type="subTitle" idx="15"/>
          </p:nvPr>
        </p:nvSpPr>
        <p:spPr>
          <a:xfrm>
            <a:off x="5815125" y="3455663"/>
            <a:ext cx="2581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4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256506">
            <a:off x="20532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29" name="Google Shape;129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460576">
            <a:off x="407170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30" name="Google Shape;130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352090">
            <a:off x="-5423022" y="4731438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31" name="Google Shape;131;p1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14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14"/>
          <p:cNvSpPr txBox="1"/>
          <p:nvPr>
            <p:ph type="subTitle" idx="1"/>
          </p:nvPr>
        </p:nvSpPr>
        <p:spPr>
          <a:xfrm>
            <a:off x="1695800" y="3511100"/>
            <a:ext cx="2369700" cy="5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type="subTitle" idx="2"/>
          </p:nvPr>
        </p:nvSpPr>
        <p:spPr>
          <a:xfrm>
            <a:off x="1695800" y="3937800"/>
            <a:ext cx="23697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type="subTitle" idx="3"/>
          </p:nvPr>
        </p:nvSpPr>
        <p:spPr>
          <a:xfrm>
            <a:off x="5078500" y="3511100"/>
            <a:ext cx="2369700" cy="5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type="subTitle" idx="4"/>
          </p:nvPr>
        </p:nvSpPr>
        <p:spPr>
          <a:xfrm>
            <a:off x="5078500" y="3937800"/>
            <a:ext cx="23697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_1_2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40" name="Google Shape;140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41" name="Google Shape;141;p15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5"/>
          <p:cNvSpPr txBox="1"/>
          <p:nvPr>
            <p:ph type="subTitle" idx="1"/>
          </p:nvPr>
        </p:nvSpPr>
        <p:spPr>
          <a:xfrm>
            <a:off x="713100" y="2223025"/>
            <a:ext cx="37761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15"/>
          <p:cNvSpPr txBox="1"/>
          <p:nvPr>
            <p:ph type="subTitle" idx="2"/>
          </p:nvPr>
        </p:nvSpPr>
        <p:spPr>
          <a:xfrm>
            <a:off x="4654498" y="2223025"/>
            <a:ext cx="37761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15"/>
          <p:cNvSpPr txBox="1"/>
          <p:nvPr>
            <p:ph type="ctrTitle"/>
          </p:nvPr>
        </p:nvSpPr>
        <p:spPr>
          <a:xfrm>
            <a:off x="1853425" y="539375"/>
            <a:ext cx="54372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603545">
            <a:off x="34134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48" name="Google Shape;148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16562">
            <a:off x="14057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49" name="Google Shape;149;p16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6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16"/>
          <p:cNvSpPr txBox="1"/>
          <p:nvPr>
            <p:ph type="subTitle" idx="1"/>
          </p:nvPr>
        </p:nvSpPr>
        <p:spPr>
          <a:xfrm>
            <a:off x="713100" y="3060398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type="subTitle" idx="2"/>
          </p:nvPr>
        </p:nvSpPr>
        <p:spPr>
          <a:xfrm>
            <a:off x="713103" y="3365823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type="subTitle" idx="3"/>
          </p:nvPr>
        </p:nvSpPr>
        <p:spPr>
          <a:xfrm>
            <a:off x="3447675" y="3060398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subTitle" idx="4"/>
          </p:nvPr>
        </p:nvSpPr>
        <p:spPr>
          <a:xfrm>
            <a:off x="3447678" y="3365823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type="subTitle" idx="5"/>
          </p:nvPr>
        </p:nvSpPr>
        <p:spPr>
          <a:xfrm>
            <a:off x="6182250" y="3060398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type="subTitle" idx="6"/>
          </p:nvPr>
        </p:nvSpPr>
        <p:spPr>
          <a:xfrm>
            <a:off x="6182253" y="3365823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949038" flipH="1">
            <a:off x="-5331412" y="-3476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60" name="Google Shape;160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016562" flipH="1">
            <a:off x="-4267123" y="-303062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61" name="Google Shape;161;p1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7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" name="Google Shape;163;p17"/>
          <p:cNvSpPr txBox="1"/>
          <p:nvPr>
            <p:ph type="subTitle" idx="1"/>
          </p:nvPr>
        </p:nvSpPr>
        <p:spPr>
          <a:xfrm>
            <a:off x="2320750" y="2105150"/>
            <a:ext cx="21387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subTitle" idx="2"/>
          </p:nvPr>
        </p:nvSpPr>
        <p:spPr>
          <a:xfrm>
            <a:off x="2320750" y="2410575"/>
            <a:ext cx="21387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type="subTitle" idx="3"/>
          </p:nvPr>
        </p:nvSpPr>
        <p:spPr>
          <a:xfrm>
            <a:off x="5862375" y="2105150"/>
            <a:ext cx="21387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type="subTitle" idx="4"/>
          </p:nvPr>
        </p:nvSpPr>
        <p:spPr>
          <a:xfrm>
            <a:off x="5862375" y="2410575"/>
            <a:ext cx="21387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type="subTitle" idx="5"/>
          </p:nvPr>
        </p:nvSpPr>
        <p:spPr>
          <a:xfrm>
            <a:off x="2320750" y="3405875"/>
            <a:ext cx="21387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type="subTitle" idx="6"/>
          </p:nvPr>
        </p:nvSpPr>
        <p:spPr>
          <a:xfrm>
            <a:off x="2320750" y="3711300"/>
            <a:ext cx="21387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type="subTitle" idx="7"/>
          </p:nvPr>
        </p:nvSpPr>
        <p:spPr>
          <a:xfrm>
            <a:off x="5862375" y="3405875"/>
            <a:ext cx="21387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type="subTitle" idx="8"/>
          </p:nvPr>
        </p:nvSpPr>
        <p:spPr>
          <a:xfrm>
            <a:off x="5862375" y="3711300"/>
            <a:ext cx="21387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74" name="Google Shape;174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75" name="Google Shape;175;p18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8"/>
          <p:cNvSpPr txBox="1"/>
          <p:nvPr>
            <p:ph type="ctrTitle"/>
          </p:nvPr>
        </p:nvSpPr>
        <p:spPr>
          <a:xfrm>
            <a:off x="2222775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8"/>
          <p:cNvSpPr txBox="1"/>
          <p:nvPr>
            <p:ph type="subTitle" idx="1"/>
          </p:nvPr>
        </p:nvSpPr>
        <p:spPr>
          <a:xfrm>
            <a:off x="711675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type="subTitle" idx="2"/>
          </p:nvPr>
        </p:nvSpPr>
        <p:spPr>
          <a:xfrm>
            <a:off x="711675" y="3691725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type="subTitle" idx="3"/>
          </p:nvPr>
        </p:nvSpPr>
        <p:spPr>
          <a:xfrm>
            <a:off x="3446250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type="subTitle" idx="4"/>
          </p:nvPr>
        </p:nvSpPr>
        <p:spPr>
          <a:xfrm>
            <a:off x="3446250" y="3691725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type="subTitle" idx="5"/>
          </p:nvPr>
        </p:nvSpPr>
        <p:spPr>
          <a:xfrm>
            <a:off x="6180825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type="subTitle" idx="6"/>
          </p:nvPr>
        </p:nvSpPr>
        <p:spPr>
          <a:xfrm>
            <a:off x="6180825" y="3691725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type="subTitle" idx="7"/>
          </p:nvPr>
        </p:nvSpPr>
        <p:spPr>
          <a:xfrm>
            <a:off x="711675" y="2192625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type="subTitle" idx="8"/>
          </p:nvPr>
        </p:nvSpPr>
        <p:spPr>
          <a:xfrm>
            <a:off x="711675" y="2498050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type="subTitle" idx="9"/>
          </p:nvPr>
        </p:nvSpPr>
        <p:spPr>
          <a:xfrm>
            <a:off x="3446250" y="2192625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type="subTitle" idx="13"/>
          </p:nvPr>
        </p:nvSpPr>
        <p:spPr>
          <a:xfrm>
            <a:off x="3446250" y="2498050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type="subTitle" idx="14"/>
          </p:nvPr>
        </p:nvSpPr>
        <p:spPr>
          <a:xfrm>
            <a:off x="6180825" y="2192625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type="subTitle" idx="15"/>
          </p:nvPr>
        </p:nvSpPr>
        <p:spPr>
          <a:xfrm>
            <a:off x="6180825" y="2498050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9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7105373">
            <a:off x="1638363" y="10912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92" name="Google Shape;192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7789526">
            <a:off x="315560" y="4697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93" name="Google Shape;193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6552449">
            <a:off x="901288" y="30007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94" name="Google Shape;194;p19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746519">
            <a:off x="1549659" y="3736698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95" name="Google Shape;195;p19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19"/>
          <p:cNvSpPr txBox="1"/>
          <p:nvPr>
            <p:ph type="subTitle" idx="1"/>
          </p:nvPr>
        </p:nvSpPr>
        <p:spPr>
          <a:xfrm>
            <a:off x="713100" y="3157572"/>
            <a:ext cx="25812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type="subTitle" idx="2"/>
          </p:nvPr>
        </p:nvSpPr>
        <p:spPr>
          <a:xfrm>
            <a:off x="713100" y="1158225"/>
            <a:ext cx="5163300" cy="19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694627" flipH="1">
            <a:off x="2334938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01" name="Google Shape;201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417496" flipH="1">
            <a:off x="-397714" y="4200433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02" name="Google Shape;202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3235274" flipH="1">
            <a:off x="429084" y="1623464"/>
            <a:ext cx="12356028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03" name="Google Shape;203;p20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4247551" flipH="1">
            <a:off x="1411588" y="1085731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04" name="Google Shape;204;p20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10053481" flipH="1">
            <a:off x="1549659" y="2747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05" name="Google Shape;205;p20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20"/>
          <p:cNvSpPr txBox="1"/>
          <p:nvPr>
            <p:ph type="title" hasCustomPrompt="1"/>
          </p:nvPr>
        </p:nvSpPr>
        <p:spPr>
          <a:xfrm>
            <a:off x="713100" y="877360"/>
            <a:ext cx="1974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7" name="Google Shape;207;p20"/>
          <p:cNvSpPr txBox="1"/>
          <p:nvPr>
            <p:ph type="ctrTitle" idx="2"/>
          </p:nvPr>
        </p:nvSpPr>
        <p:spPr>
          <a:xfrm>
            <a:off x="713100" y="1898725"/>
            <a:ext cx="4369200" cy="1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20"/>
          <p:cNvSpPr txBox="1"/>
          <p:nvPr>
            <p:ph type="subTitle" idx="1"/>
          </p:nvPr>
        </p:nvSpPr>
        <p:spPr>
          <a:xfrm>
            <a:off x="713100" y="3453750"/>
            <a:ext cx="2655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497986" flipH="1">
            <a:off x="2580139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4" name="Google Shape;24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103368" flipH="1">
            <a:off x="-4078912" y="419834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5" name="Google Shape;25;p3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502608" flipH="1">
            <a:off x="3511" y="398823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6" name="Google Shape;26;p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1185179" flipH="1">
            <a:off x="-4296491" y="63138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7" name="Google Shape;27;p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3017154" flipH="1">
            <a:off x="-5378293" y="858652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8" name="Google Shape;28;p3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4409424" flipH="1">
            <a:off x="2619906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9" name="Google Shape;29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98197" flipH="1">
            <a:off x="-2220537" y="-48572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0" name="Google Shape;30;p3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-10053481" flipH="1">
            <a:off x="1549659" y="2747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1" name="Google Shape;31;p3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3"/>
          <p:cNvSpPr txBox="1"/>
          <p:nvPr>
            <p:ph type="title" hasCustomPrompt="1"/>
          </p:nvPr>
        </p:nvSpPr>
        <p:spPr>
          <a:xfrm>
            <a:off x="3584675" y="1248796"/>
            <a:ext cx="1974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type="ctrTitle" idx="2"/>
          </p:nvPr>
        </p:nvSpPr>
        <p:spPr>
          <a:xfrm>
            <a:off x="1292700" y="2243063"/>
            <a:ext cx="6558600" cy="9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3"/>
          <p:cNvSpPr txBox="1"/>
          <p:nvPr>
            <p:ph type="subTitle" idx="1"/>
          </p:nvPr>
        </p:nvSpPr>
        <p:spPr>
          <a:xfrm>
            <a:off x="3244125" y="3082325"/>
            <a:ext cx="2655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497986">
            <a:off x="-3698411" y="3882999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12" name="Google Shape;212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010684">
            <a:off x="-3078914" y="872043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13" name="Google Shape;213;p21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358532">
            <a:off x="-3445921" y="3076290"/>
            <a:ext cx="12356031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14" name="Google Shape;214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798794">
            <a:off x="-3730015" y="263310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15" name="Google Shape;215;p21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1"/>
          <p:cNvSpPr txBox="1"/>
          <p:nvPr>
            <p:ph type="title" hasCustomPrompt="1"/>
          </p:nvPr>
        </p:nvSpPr>
        <p:spPr>
          <a:xfrm>
            <a:off x="6456125" y="877360"/>
            <a:ext cx="1974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7" name="Google Shape;217;p21"/>
          <p:cNvSpPr txBox="1"/>
          <p:nvPr>
            <p:ph type="ctrTitle" idx="2"/>
          </p:nvPr>
        </p:nvSpPr>
        <p:spPr>
          <a:xfrm>
            <a:off x="4061525" y="1898725"/>
            <a:ext cx="4369200" cy="1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21"/>
          <p:cNvSpPr txBox="1"/>
          <p:nvPr>
            <p:ph type="subTitle" idx="1"/>
          </p:nvPr>
        </p:nvSpPr>
        <p:spPr>
          <a:xfrm>
            <a:off x="5774825" y="3453750"/>
            <a:ext cx="2655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9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2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497986" flipH="1">
            <a:off x="2819558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22" name="Google Shape;222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103368" flipH="1">
            <a:off x="-4942867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23" name="Google Shape;223;p2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502608" flipH="1">
            <a:off x="242930" y="411098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24" name="Google Shape;224;p22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1185179" flipH="1">
            <a:off x="-4516409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25" name="Google Shape;225;p22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3017154" flipH="1">
            <a:off x="-5308437" y="40932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26" name="Google Shape;226;p22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4409424" flipH="1">
            <a:off x="2859325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27" name="Google Shape;227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98197" flipH="1">
            <a:off x="-244045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28" name="Google Shape;228;p22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-10053481" flipH="1">
            <a:off x="1789078" y="13496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29" name="Google Shape;229;p22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22"/>
          <p:cNvSpPr txBox="1"/>
          <p:nvPr>
            <p:ph type="title" hasCustomPrompt="1"/>
          </p:nvPr>
        </p:nvSpPr>
        <p:spPr>
          <a:xfrm>
            <a:off x="935700" y="1308400"/>
            <a:ext cx="31011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/>
          <p:nvPr>
            <p:ph type="ctrTitle" idx="2"/>
          </p:nvPr>
        </p:nvSpPr>
        <p:spPr>
          <a:xfrm>
            <a:off x="4036800" y="1308400"/>
            <a:ext cx="4393800" cy="1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2" name="Google Shape;232;p22"/>
          <p:cNvSpPr txBox="1"/>
          <p:nvPr>
            <p:ph type="subTitle" idx="1"/>
          </p:nvPr>
        </p:nvSpPr>
        <p:spPr>
          <a:xfrm>
            <a:off x="3466650" y="2959588"/>
            <a:ext cx="2655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034137">
            <a:off x="2336037" y="1399233"/>
            <a:ext cx="13068488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36" name="Google Shape;236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718291">
            <a:off x="1722540" y="457227"/>
            <a:ext cx="12507381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37" name="Google Shape;237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073093" flipH="1">
            <a:off x="-6294139" y="54721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38" name="Google Shape;238;p2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2864813">
            <a:off x="1807772" y="3667898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39" name="Google Shape;239;p23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6123292" flipH="1">
            <a:off x="-5593846" y="1617529"/>
            <a:ext cx="12356034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40" name="Google Shape;240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6175664" flipH="1">
            <a:off x="-5836429" y="86525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41" name="Google Shape;241;p23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23"/>
          <p:cNvSpPr txBox="1"/>
          <p:nvPr>
            <p:ph type="title" hasCustomPrompt="1"/>
          </p:nvPr>
        </p:nvSpPr>
        <p:spPr>
          <a:xfrm>
            <a:off x="2144700" y="539375"/>
            <a:ext cx="48546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3" name="Google Shape;243;p23"/>
          <p:cNvSpPr txBox="1"/>
          <p:nvPr>
            <p:ph type="subTitle" idx="1"/>
          </p:nvPr>
        </p:nvSpPr>
        <p:spPr>
          <a:xfrm>
            <a:off x="2144700" y="1249525"/>
            <a:ext cx="4854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3"/>
          <p:cNvSpPr txBox="1"/>
          <p:nvPr>
            <p:ph type="title" idx="2" hasCustomPrompt="1"/>
          </p:nvPr>
        </p:nvSpPr>
        <p:spPr>
          <a:xfrm>
            <a:off x="2144700" y="1966580"/>
            <a:ext cx="48546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type="subTitle" idx="3"/>
          </p:nvPr>
        </p:nvSpPr>
        <p:spPr>
          <a:xfrm>
            <a:off x="2144700" y="2676730"/>
            <a:ext cx="4854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6" name="Google Shape;246;p23"/>
          <p:cNvSpPr txBox="1"/>
          <p:nvPr>
            <p:ph type="title" idx="4" hasCustomPrompt="1"/>
          </p:nvPr>
        </p:nvSpPr>
        <p:spPr>
          <a:xfrm>
            <a:off x="2144700" y="3393785"/>
            <a:ext cx="48546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/>
          <p:nvPr>
            <p:ph type="subTitle" idx="5"/>
          </p:nvPr>
        </p:nvSpPr>
        <p:spPr>
          <a:xfrm>
            <a:off x="2144700" y="4103935"/>
            <a:ext cx="4854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4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603545">
            <a:off x="34134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51" name="Google Shape;251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16562">
            <a:off x="14057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52" name="Google Shape;252;p24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24"/>
          <p:cNvSpPr txBox="1"/>
          <p:nvPr>
            <p:ph type="ctrTitle"/>
          </p:nvPr>
        </p:nvSpPr>
        <p:spPr>
          <a:xfrm>
            <a:off x="2558075" y="539375"/>
            <a:ext cx="4027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4" name="Google Shape;254;p24"/>
          <p:cNvSpPr txBox="1"/>
          <p:nvPr>
            <p:ph type="title" idx="2" hasCustomPrompt="1"/>
          </p:nvPr>
        </p:nvSpPr>
        <p:spPr>
          <a:xfrm>
            <a:off x="713100" y="2065084"/>
            <a:ext cx="22515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24"/>
          <p:cNvSpPr txBox="1"/>
          <p:nvPr>
            <p:ph type="subTitle" idx="1"/>
          </p:nvPr>
        </p:nvSpPr>
        <p:spPr>
          <a:xfrm>
            <a:off x="713100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4"/>
          <p:cNvSpPr txBox="1"/>
          <p:nvPr>
            <p:ph type="subTitle" idx="3"/>
          </p:nvPr>
        </p:nvSpPr>
        <p:spPr>
          <a:xfrm>
            <a:off x="713100" y="3691725"/>
            <a:ext cx="22515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type="title" idx="4" hasCustomPrompt="1"/>
          </p:nvPr>
        </p:nvSpPr>
        <p:spPr>
          <a:xfrm>
            <a:off x="3446225" y="2065084"/>
            <a:ext cx="22515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24"/>
          <p:cNvSpPr txBox="1"/>
          <p:nvPr>
            <p:ph type="subTitle" idx="5"/>
          </p:nvPr>
        </p:nvSpPr>
        <p:spPr>
          <a:xfrm>
            <a:off x="3446225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type="subTitle" idx="6"/>
          </p:nvPr>
        </p:nvSpPr>
        <p:spPr>
          <a:xfrm>
            <a:off x="3446225" y="3691725"/>
            <a:ext cx="22515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type="title" idx="7" hasCustomPrompt="1"/>
          </p:nvPr>
        </p:nvSpPr>
        <p:spPr>
          <a:xfrm>
            <a:off x="6179350" y="2065084"/>
            <a:ext cx="22515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24"/>
          <p:cNvSpPr txBox="1"/>
          <p:nvPr>
            <p:ph type="subTitle" idx="8"/>
          </p:nvPr>
        </p:nvSpPr>
        <p:spPr>
          <a:xfrm>
            <a:off x="6179350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type="subTitle" idx="9"/>
          </p:nvPr>
        </p:nvSpPr>
        <p:spPr>
          <a:xfrm>
            <a:off x="6179350" y="3691725"/>
            <a:ext cx="22515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5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086543">
            <a:off x="924653" y="3797508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66" name="Google Shape;266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149322">
            <a:off x="-5855442" y="57308"/>
            <a:ext cx="12507376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67" name="Google Shape;267;p25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25"/>
          <p:cNvSpPr txBox="1"/>
          <p:nvPr>
            <p:ph type="ctrTitle"/>
          </p:nvPr>
        </p:nvSpPr>
        <p:spPr>
          <a:xfrm>
            <a:off x="713100" y="1354736"/>
            <a:ext cx="5400000" cy="14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9" name="Google Shape;269;p25"/>
          <p:cNvSpPr txBox="1"/>
          <p:nvPr>
            <p:ph type="subTitle" idx="1"/>
          </p:nvPr>
        </p:nvSpPr>
        <p:spPr>
          <a:xfrm>
            <a:off x="713100" y="2691063"/>
            <a:ext cx="3857700" cy="10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6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26"/>
          <p:cNvSpPr txBox="1"/>
          <p:nvPr>
            <p:ph type="ctrTitle"/>
          </p:nvPr>
        </p:nvSpPr>
        <p:spPr>
          <a:xfrm>
            <a:off x="713100" y="832650"/>
            <a:ext cx="42834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" name="Google Shape;274;p26"/>
          <p:cNvSpPr txBox="1"/>
          <p:nvPr>
            <p:ph type="body" idx="1"/>
          </p:nvPr>
        </p:nvSpPr>
        <p:spPr>
          <a:xfrm>
            <a:off x="713100" y="2037450"/>
            <a:ext cx="4283400" cy="22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75" name="Google Shape;275;p26"/>
          <p:cNvSpPr/>
          <p:nvPr>
            <p:ph type="pic" idx="2"/>
          </p:nvPr>
        </p:nvSpPr>
        <p:spPr>
          <a:xfrm rot="-390453">
            <a:off x="6285173" y="-305875"/>
            <a:ext cx="3663504" cy="56813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7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16562">
            <a:off x="1314277" y="556563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79" name="Google Shape;279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854221" flipH="1">
            <a:off x="731834" y="4860215"/>
            <a:ext cx="12197165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80" name="Google Shape;280;p27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27"/>
          <p:cNvSpPr txBox="1"/>
          <p:nvPr>
            <p:ph type="ctrTitle"/>
          </p:nvPr>
        </p:nvSpPr>
        <p:spPr>
          <a:xfrm>
            <a:off x="713100" y="1387350"/>
            <a:ext cx="32061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27"/>
          <p:cNvSpPr txBox="1"/>
          <p:nvPr>
            <p:ph type="subTitle" idx="1"/>
          </p:nvPr>
        </p:nvSpPr>
        <p:spPr>
          <a:xfrm>
            <a:off x="713100" y="2609850"/>
            <a:ext cx="28830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8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103368" flipH="1">
            <a:off x="-4942867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86" name="Google Shape;286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185179" flipH="1">
            <a:off x="-3413009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87" name="Google Shape;287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4409424" flipH="1">
            <a:off x="3082225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88" name="Google Shape;288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98197" flipH="1">
            <a:off x="-133705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89" name="Google Shape;289;p28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28"/>
          <p:cNvSpPr txBox="1"/>
          <p:nvPr>
            <p:ph type="ctrTitle"/>
          </p:nvPr>
        </p:nvSpPr>
        <p:spPr>
          <a:xfrm>
            <a:off x="5547725" y="1387350"/>
            <a:ext cx="28830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8"/>
          <p:cNvSpPr txBox="1"/>
          <p:nvPr>
            <p:ph type="subTitle" idx="1"/>
          </p:nvPr>
        </p:nvSpPr>
        <p:spPr>
          <a:xfrm>
            <a:off x="5547725" y="2609850"/>
            <a:ext cx="28830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9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7105373">
            <a:off x="2206788" y="9686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95" name="Google Shape;295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7789526">
            <a:off x="883985" y="3471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96" name="Google Shape;296;p2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6552449">
            <a:off x="1469713" y="28781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97" name="Google Shape;297;p29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29"/>
          <p:cNvSpPr txBox="1"/>
          <p:nvPr>
            <p:ph type="ctrTitle"/>
          </p:nvPr>
        </p:nvSpPr>
        <p:spPr>
          <a:xfrm>
            <a:off x="713100" y="1387350"/>
            <a:ext cx="28830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29"/>
          <p:cNvSpPr txBox="1"/>
          <p:nvPr>
            <p:ph type="subTitle" idx="1"/>
          </p:nvPr>
        </p:nvSpPr>
        <p:spPr>
          <a:xfrm>
            <a:off x="713100" y="2609850"/>
            <a:ext cx="28830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2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8302014">
            <a:off x="1094039" y="1403551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03" name="Google Shape;303;p3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001206">
            <a:off x="1698991" y="2714821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04" name="Google Shape;304;p30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6441468">
            <a:off x="1554007" y="2265180"/>
            <a:ext cx="12356031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05" name="Google Shape;305;p30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30"/>
          <p:cNvSpPr txBox="1"/>
          <p:nvPr>
            <p:ph type="ctrTitle"/>
          </p:nvPr>
        </p:nvSpPr>
        <p:spPr>
          <a:xfrm>
            <a:off x="713100" y="754650"/>
            <a:ext cx="4101600" cy="16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7" name="Google Shape;307;p30"/>
          <p:cNvSpPr txBox="1"/>
          <p:nvPr>
            <p:ph type="subTitle" idx="1"/>
          </p:nvPr>
        </p:nvSpPr>
        <p:spPr>
          <a:xfrm>
            <a:off x="713100" y="2373450"/>
            <a:ext cx="52164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8" name="Google Shape;38;p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9" name="Google Shape;39;p4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4"/>
          <p:cNvSpPr txBox="1"/>
          <p:nvPr>
            <p:ph type="body" idx="1"/>
          </p:nvPr>
        </p:nvSpPr>
        <p:spPr>
          <a:xfrm>
            <a:off x="713225" y="1909050"/>
            <a:ext cx="3718200" cy="26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1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914259" flipH="1">
            <a:off x="-5052832" y="259443"/>
            <a:ext cx="12272244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11" name="Google Shape;311;p31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31"/>
          <p:cNvSpPr txBox="1"/>
          <p:nvPr>
            <p:ph type="ctrTitle"/>
          </p:nvPr>
        </p:nvSpPr>
        <p:spPr>
          <a:xfrm>
            <a:off x="1651075" y="2123575"/>
            <a:ext cx="5841900" cy="1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3" name="Google Shape;313;p31"/>
          <p:cNvSpPr txBox="1"/>
          <p:nvPr>
            <p:ph type="subTitle" idx="1"/>
          </p:nvPr>
        </p:nvSpPr>
        <p:spPr>
          <a:xfrm>
            <a:off x="713250" y="3845100"/>
            <a:ext cx="77175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4" name="Google Shape;314;p31"/>
          <p:cNvSpPr/>
          <p:nvPr>
            <p:ph type="pic" idx="2"/>
          </p:nvPr>
        </p:nvSpPr>
        <p:spPr>
          <a:xfrm rot="145172">
            <a:off x="-55248" y="-309573"/>
            <a:ext cx="9245242" cy="21369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18" name="Google Shape;318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19" name="Google Shape;319;p32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32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3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603545" flipH="1">
            <a:off x="-6406367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24" name="Google Shape;324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016562" flipH="1">
            <a:off x="-431492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25" name="Google Shape;325;p33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33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3420411" flipH="1">
            <a:off x="962013" y="410913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29" name="Google Shape;329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182369" flipH="1">
            <a:off x="1554735" y="1961165"/>
            <a:ext cx="12356026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30" name="Google Shape;330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724677" flipH="1">
            <a:off x="2060563" y="1564981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31" name="Google Shape;331;p34"/>
          <p:cNvPicPr preferRelativeResize="0"/>
          <p:nvPr/>
        </p:nvPicPr>
        <p:blipFill rotWithShape="1">
          <a:blip r:embed="rId5">
            <a:alphaModFix amt="32000"/>
          </a:blip>
          <a:srcRect l="405" t="444" r="702" b="848"/>
          <a:stretch>
            <a:fillRect/>
          </a:stretch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34"/>
          <p:cNvSpPr txBox="1"/>
          <p:nvPr>
            <p:ph type="ctrTitle"/>
          </p:nvPr>
        </p:nvSpPr>
        <p:spPr>
          <a:xfrm>
            <a:off x="713100" y="539375"/>
            <a:ext cx="56976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4" name="Google Shape;334;p34"/>
          <p:cNvSpPr txBox="1"/>
          <p:nvPr>
            <p:ph type="subTitle" idx="1"/>
          </p:nvPr>
        </p:nvSpPr>
        <p:spPr>
          <a:xfrm>
            <a:off x="713100" y="1650800"/>
            <a:ext cx="5697600" cy="1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5" name="Google Shape;335;p34"/>
          <p:cNvSpPr txBox="1"/>
          <p:nvPr/>
        </p:nvSpPr>
        <p:spPr>
          <a:xfrm>
            <a:off x="714000" y="3975600"/>
            <a:ext cx="521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CREDITS: This presentation template was created by </a:t>
            </a:r>
            <a:r>
              <a:rPr lang="en-GB">
                <a:solidFill>
                  <a:schemeClr val="lt1"/>
                </a:solidFill>
                <a:uFill>
                  <a:noFill/>
                </a:uFill>
                <a:latin typeface="Darker Grotesque Black"/>
                <a:ea typeface="Darker Grotesque Black"/>
                <a:cs typeface="Darker Grotesque Black"/>
                <a:sym typeface="Darker Grotesque Black"/>
                <a:hlinkClick r:id="rId6"/>
              </a:rPr>
              <a:t>Slidesgo</a:t>
            </a:r>
            <a:r>
              <a:rPr lang="en-GB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, including icons by </a:t>
            </a:r>
            <a:r>
              <a:rPr lang="en-GB">
                <a:solidFill>
                  <a:schemeClr val="lt1"/>
                </a:solidFill>
                <a:uFill>
                  <a:noFill/>
                </a:uFill>
                <a:latin typeface="Darker Grotesque Black"/>
                <a:ea typeface="Darker Grotesque Black"/>
                <a:cs typeface="Darker Grotesque Black"/>
                <a:sym typeface="Darker Grotesque Black"/>
                <a:hlinkClick r:id="rId7"/>
              </a:rPr>
              <a:t>Flaticon</a:t>
            </a:r>
            <a:r>
              <a:rPr lang="en-GB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 and infographics &amp; images by </a:t>
            </a:r>
            <a:r>
              <a:rPr lang="en-GB">
                <a:solidFill>
                  <a:schemeClr val="lt1"/>
                </a:solidFill>
                <a:uFill>
                  <a:noFill/>
                </a:uFill>
                <a:latin typeface="Darker Grotesque Black"/>
                <a:ea typeface="Darker Grotesque Black"/>
                <a:cs typeface="Darker Grotesque Black"/>
                <a:sym typeface="Darker Grotesque Black"/>
                <a:hlinkClick r:id="rId8"/>
              </a:rPr>
              <a:t>Freepik</a:t>
            </a:r>
            <a:endParaRPr>
              <a:solidFill>
                <a:schemeClr val="lt1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5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7105373" flipH="1">
            <a:off x="-6326410" y="9686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39" name="Google Shape;339;p3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7789526" flipH="1">
            <a:off x="-4442497" y="3471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0" name="Google Shape;340;p3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6552449" flipH="1">
            <a:off x="-4793087" y="28781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41" name="Google Shape;341;p35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3" name="Google Shape;343;p3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6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103368">
            <a:off x="2152096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7" name="Google Shape;347;p3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185179">
            <a:off x="538452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8" name="Google Shape;348;p36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409424">
            <a:off x="-5797922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9" name="Google Shape;349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98197">
            <a:off x="-145371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50" name="Google Shape;350;p36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256506" flipH="1">
            <a:off x="-526005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45" name="Google Shape;45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460576" flipH="1">
            <a:off x="-4485306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46" name="Google Shape;46;p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1016562" flipH="1">
            <a:off x="958598" y="4731438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47" name="Google Shape;47;p5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5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5"/>
          <p:cNvSpPr txBox="1"/>
          <p:nvPr>
            <p:ph type="subTitle" idx="1"/>
          </p:nvPr>
        </p:nvSpPr>
        <p:spPr>
          <a:xfrm>
            <a:off x="1015388" y="3061250"/>
            <a:ext cx="33996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subTitle" idx="2"/>
          </p:nvPr>
        </p:nvSpPr>
        <p:spPr>
          <a:xfrm>
            <a:off x="1015388" y="3366674"/>
            <a:ext cx="3399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subTitle" idx="3"/>
          </p:nvPr>
        </p:nvSpPr>
        <p:spPr>
          <a:xfrm>
            <a:off x="4729413" y="3061250"/>
            <a:ext cx="33996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subTitle" idx="4"/>
          </p:nvPr>
        </p:nvSpPr>
        <p:spPr>
          <a:xfrm>
            <a:off x="4729413" y="3366674"/>
            <a:ext cx="3399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603545" flipH="1">
            <a:off x="-6627417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56" name="Google Shape;56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016562" flipH="1">
            <a:off x="-45359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57" name="Google Shape;57;p6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6"/>
          <p:cNvSpPr txBox="1"/>
          <p:nvPr>
            <p:ph type="ctrTitle"/>
          </p:nvPr>
        </p:nvSpPr>
        <p:spPr>
          <a:xfrm>
            <a:off x="3387825" y="539375"/>
            <a:ext cx="23685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7"/>
          <p:cNvSpPr txBox="1"/>
          <p:nvPr>
            <p:ph type="ctrTitle"/>
          </p:nvPr>
        </p:nvSpPr>
        <p:spPr>
          <a:xfrm>
            <a:off x="4056950" y="894325"/>
            <a:ext cx="4373700" cy="22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63" name="Google Shape;63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99895">
            <a:off x="-4071633" y="4279267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64" name="Google Shape;64;p7"/>
          <p:cNvSpPr txBox="1"/>
          <p:nvPr>
            <p:ph type="subTitle" idx="1"/>
          </p:nvPr>
        </p:nvSpPr>
        <p:spPr>
          <a:xfrm>
            <a:off x="4057025" y="3100175"/>
            <a:ext cx="43737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7"/>
          <p:cNvSpPr/>
          <p:nvPr>
            <p:ph type="pic" idx="2"/>
          </p:nvPr>
        </p:nvSpPr>
        <p:spPr>
          <a:xfrm rot="-390453">
            <a:off x="-591402" y="-305875"/>
            <a:ext cx="3663504" cy="56813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497986">
            <a:off x="-6135530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69" name="Google Shape;69;p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103368">
            <a:off x="1319767" y="419834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0" name="Google Shape;70;p8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502608">
            <a:off x="-2997792" y="418928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1" name="Google Shape;71;p8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4372150">
            <a:off x="2252710" y="1159576"/>
            <a:ext cx="12356029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2" name="Google Shape;72;p8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4409424">
            <a:off x="-5303976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3" name="Google Shape;73;p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245637">
            <a:off x="2593192" y="266968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4" name="Google Shape;74;p8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9793839">
            <a:off x="-7132377" y="529766"/>
            <a:ext cx="13245903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75" name="Google Shape;75;p8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8"/>
          <p:cNvSpPr txBox="1"/>
          <p:nvPr>
            <p:ph type="ctrTitle"/>
          </p:nvPr>
        </p:nvSpPr>
        <p:spPr>
          <a:xfrm>
            <a:off x="1564800" y="1527600"/>
            <a:ext cx="6014400" cy="20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229981" flipH="1">
            <a:off x="2167749" y="2735087"/>
            <a:ext cx="13068491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80" name="Google Shape;80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103368" flipH="1">
            <a:off x="-4123501" y="440078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81" name="Google Shape;81;p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1185179" flipH="1">
            <a:off x="-4385656" y="-1916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82" name="Google Shape;82;p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3017154" flipH="1">
            <a:off x="-5467458" y="79359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83" name="Google Shape;83;p9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4409424" flipH="1">
            <a:off x="2519592" y="2989659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84" name="Google Shape;84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98197" flipH="1">
            <a:off x="-2309702" y="-70680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85" name="Google Shape;85;p9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10053481" flipH="1">
            <a:off x="2965070" y="209662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86" name="Google Shape;86;p9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9"/>
          <p:cNvSpPr txBox="1"/>
          <p:nvPr>
            <p:ph type="ctrTitle"/>
          </p:nvPr>
        </p:nvSpPr>
        <p:spPr>
          <a:xfrm>
            <a:off x="2138400" y="978675"/>
            <a:ext cx="48675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9"/>
          <p:cNvSpPr txBox="1"/>
          <p:nvPr>
            <p:ph type="body" idx="1"/>
          </p:nvPr>
        </p:nvSpPr>
        <p:spPr>
          <a:xfrm>
            <a:off x="2138100" y="2196075"/>
            <a:ext cx="4867500" cy="21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0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>
            <a:fillRect/>
          </a:stretch>
        </p:blipFill>
        <p:spPr>
          <a:xfrm flipH="1">
            <a:off x="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/>
          <p:nvPr/>
        </p:nvSpPr>
        <p:spPr>
          <a:xfrm rot="10800000">
            <a:off x="2145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0"/>
          <p:cNvSpPr txBox="1"/>
          <p:nvPr>
            <p:ph type="ctrTitle"/>
          </p:nvPr>
        </p:nvSpPr>
        <p:spPr>
          <a:xfrm>
            <a:off x="1577900" y="3344925"/>
            <a:ext cx="5988900" cy="1246200"/>
          </a:xfrm>
          <a:prstGeom prst="rect">
            <a:avLst/>
          </a:prstGeom>
          <a:solidFill>
            <a:srgbClr val="252525">
              <a:alpha val="38100"/>
            </a:srgbClr>
          </a:solidFill>
          <a:effectLst>
            <a:outerShdw blurRad="185738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83125"/>
            <a:ext cx="77175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ctrTitle"/>
          </p:nvPr>
        </p:nvSpPr>
        <p:spPr>
          <a:xfrm>
            <a:off x="737235" y="194945"/>
            <a:ext cx="7868285" cy="2307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GB" sz="4000">
                <a:solidFill>
                  <a:schemeClr val="lt1"/>
                </a:solidFill>
              </a:rPr>
              <a:t>Analyzing Micro-Expressions for Lie </a:t>
            </a:r>
            <a:r>
              <a:rPr lang="en-US" altLang="en-GB" sz="4000">
                <a:solidFill>
                  <a:schemeClr val="tx2"/>
                </a:solidFill>
              </a:rPr>
              <a:t>Detection using Computer Vision</a:t>
            </a:r>
            <a:endParaRPr lang="en-US" altLang="en-GB" sz="4000">
              <a:solidFill>
                <a:schemeClr val="tx2"/>
              </a:solidFill>
            </a:endParaRPr>
          </a:p>
        </p:txBody>
      </p:sp>
      <p:sp>
        <p:nvSpPr>
          <p:cNvPr id="2" name="Google Shape;409;p45"/>
          <p:cNvSpPr txBox="1"/>
          <p:nvPr/>
        </p:nvSpPr>
        <p:spPr>
          <a:xfrm>
            <a:off x="2555875" y="3003550"/>
            <a:ext cx="3910330" cy="1846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16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700" b="1" u="sng">
                <a:solidFill>
                  <a:schemeClr val="tx2"/>
                </a:solidFill>
              </a:rPr>
              <a:t> Name   </a:t>
            </a:r>
            <a:r>
              <a:rPr lang="en-US" altLang="en-GB" sz="1700" b="1" i="1"/>
              <a:t>  </a:t>
            </a:r>
            <a:r>
              <a:rPr lang="en-US" altLang="en-GB" sz="1700" b="1"/>
              <a:t>  		              </a:t>
            </a:r>
            <a:r>
              <a:rPr lang="en-US" altLang="en-GB" sz="1700" b="1">
                <a:solidFill>
                  <a:schemeClr val="tx2"/>
                </a:solidFill>
              </a:rPr>
              <a:t>  </a:t>
            </a:r>
            <a:r>
              <a:rPr lang="en-US" altLang="en-GB" sz="1700" b="1" u="sng">
                <a:solidFill>
                  <a:schemeClr val="tx2"/>
                </a:solidFill>
              </a:rPr>
              <a:t>Reg. number</a:t>
            </a:r>
            <a:r>
              <a:rPr lang="en-US" altLang="en-GB" sz="1700" b="1"/>
              <a:t>      </a:t>
            </a:r>
            <a:endParaRPr lang="en-US" altLang="en-GB"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700" b="1"/>
              <a:t>Ujjawal Kumar Verma                2201020428</a:t>
            </a:r>
            <a:endParaRPr lang="en-US" altLang="en-GB"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700" b="1"/>
              <a:t>Abhishek Kumar 	               2201020642</a:t>
            </a:r>
            <a:endParaRPr lang="en-US" altLang="en-GB"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700" b="1"/>
              <a:t>Nitish Paramanik	               2201020433</a:t>
            </a:r>
            <a:endParaRPr lang="en-US" altLang="en-GB"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700" b="1"/>
              <a:t>Ravi Anjan Kumar 	               2201020409</a:t>
            </a:r>
            <a:endParaRPr lang="en-US" altLang="en-GB"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700" b="1"/>
          </a:p>
        </p:txBody>
      </p:sp>
      <p:sp>
        <p:nvSpPr>
          <p:cNvPr id="12" name="Google Shape;386;p42"/>
          <p:cNvSpPr txBox="1"/>
          <p:nvPr/>
        </p:nvSpPr>
        <p:spPr>
          <a:xfrm>
            <a:off x="3172460" y="2499360"/>
            <a:ext cx="2799080" cy="6108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4000" b="0" i="0" u="none" strike="noStrike" cap="none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Group no-11</a:t>
            </a:r>
            <a:endParaRPr lang="en-US" altLang="en-GB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424180" y="195580"/>
            <a:ext cx="8343900" cy="1226820"/>
          </a:xfrm>
        </p:spPr>
        <p:txBody>
          <a:bodyPr/>
          <a:p>
            <a:pPr algn="ctr"/>
            <a:r>
              <a:rPr lang="en-US" altLang="en-GB"/>
              <a:t>Model Evaluation (Confusion Matrix)</a:t>
            </a:r>
            <a:endParaRPr lang="en-US" altLang="en-GB"/>
          </a:p>
        </p:txBody>
      </p:sp>
      <p:sp>
        <p:nvSpPr>
          <p:cNvPr id="6" name="Subtitle 5"/>
          <p:cNvSpPr/>
          <p:nvPr>
            <p:ph type="subTitle" idx="1"/>
          </p:nvPr>
        </p:nvSpPr>
        <p:spPr>
          <a:xfrm>
            <a:off x="323215" y="1275715"/>
            <a:ext cx="4373880" cy="3041015"/>
          </a:xfrm>
        </p:spPr>
        <p:txBody>
          <a:bodyPr/>
          <a:p>
            <a:pPr algn="l"/>
            <a:r>
              <a:rPr lang="en-US" altLang="en-GB">
                <a:solidFill>
                  <a:schemeClr val="tx2"/>
                </a:solidFill>
              </a:rPr>
              <a:t>Performance Insight</a:t>
            </a:r>
            <a:endParaRPr lang="en-US" altLang="en-GB">
              <a:solidFill>
                <a:schemeClr val="tx2"/>
              </a:solidFill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The model is performing quite well overall.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It's slightly better at detecting Lies (high TN) than detecting Truths (slightly more FNs).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To improve: Focus on reducing False Negatives so it doesn’t miss lies.</a:t>
            </a:r>
            <a:endParaRPr lang="en-US" altLang="en-GB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859655" y="1347470"/>
            <a:ext cx="3813810" cy="3041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827405" y="267335"/>
            <a:ext cx="7657465" cy="1000760"/>
          </a:xfrm>
        </p:spPr>
        <p:txBody>
          <a:bodyPr/>
          <a:p>
            <a:pPr algn="ctr"/>
            <a:r>
              <a:rPr lang="en-US" altLang="en-GB"/>
              <a:t>Metrics Summary</a:t>
            </a:r>
            <a:endParaRPr lang="en-US" altLang="en-GB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653415" y="3291840"/>
            <a:ext cx="7831455" cy="1739900"/>
          </a:xfrm>
        </p:spPr>
        <p:txBody>
          <a:bodyPr/>
          <a:p>
            <a:pPr algn="ctr"/>
            <a:r>
              <a:rPr lang="en-US" altLang="en-GB"/>
              <a:t>Shows model performs well on all metrics; borderline cases are the primary error source.</a:t>
            </a:r>
            <a:endParaRPr lang="en-US" alt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1268095"/>
            <a:ext cx="3851275" cy="1906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107315" y="177800"/>
            <a:ext cx="8985885" cy="1243330"/>
          </a:xfrm>
        </p:spPr>
        <p:txBody>
          <a:bodyPr/>
          <a:p>
            <a:pPr algn="ctr"/>
            <a:r>
              <a:rPr lang="en-US" altLang="en-GB"/>
              <a:t> Real-time Lie/Truth prediction using webcam input</a:t>
            </a:r>
            <a:endParaRPr lang="en-US" alt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347470"/>
            <a:ext cx="48768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/>
          <p:nvPr>
            <p:ph type="ctrTitle"/>
          </p:nvPr>
        </p:nvSpPr>
        <p:spPr>
          <a:xfrm>
            <a:off x="1426845" y="339090"/>
            <a:ext cx="6681470" cy="893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GB"/>
              <a:t>Conclusion &amp; Future </a:t>
            </a:r>
            <a:r>
              <a:rPr lang="en-US" altLang="en-GB">
                <a:solidFill>
                  <a:schemeClr val="bg1"/>
                </a:solidFill>
              </a:rPr>
              <a:t>Scope</a:t>
            </a:r>
            <a:endParaRPr lang="en-US" altLang="en-GB">
              <a:solidFill>
                <a:schemeClr val="bg1"/>
              </a:solidFill>
            </a:endParaRPr>
          </a:p>
        </p:txBody>
      </p:sp>
      <p:sp>
        <p:nvSpPr>
          <p:cNvPr id="6" name="Subtitle 5"/>
          <p:cNvSpPr/>
          <p:nvPr>
            <p:ph type="subTitle" idx="2"/>
          </p:nvPr>
        </p:nvSpPr>
        <p:spPr>
          <a:xfrm>
            <a:off x="828675" y="1563370"/>
            <a:ext cx="7591425" cy="3163570"/>
          </a:xfrm>
        </p:spPr>
        <p:txBody>
          <a:bodyPr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 sz="2000"/>
              <a:t>Successfully classifies Lie vs Truth using facial landmarks</a:t>
            </a:r>
            <a:endParaRPr lang="en-US" altLang="en-GB" sz="2000"/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 sz="2000"/>
              <a:t>Simple model with good performance</a:t>
            </a:r>
            <a:endParaRPr lang="en-US" altLang="en-GB" sz="2000"/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 sz="2000"/>
              <a:t>Future: Use video sequences, temporal modeling (e.g., LSTM)</a:t>
            </a:r>
            <a:endParaRPr lang="en-US" altLang="en-GB" sz="2000"/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 sz="2000"/>
              <a:t>Real-time deployment using webcam and OpenCV</a:t>
            </a:r>
            <a:endParaRPr lang="en-US" altLang="en-GB" sz="2000"/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 sz="2000"/>
              <a:t>Summarizes project success and opens doors to advanced model development and real-time systems.</a:t>
            </a:r>
            <a:endParaRPr lang="en-US" altLang="en-GB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1177290" y="2139315"/>
            <a:ext cx="6846570" cy="1083310"/>
          </a:xfrm>
        </p:spPr>
        <p:txBody>
          <a:bodyPr/>
          <a:p>
            <a:r>
              <a:rPr lang="en-US" altLang="en-GB"/>
              <a:t>Thank You!!</a:t>
            </a:r>
            <a:endParaRPr lang="en-US" altLang="en-GB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 idx="2"/>
          </p:nvPr>
        </p:nvSpPr>
        <p:spPr>
          <a:xfrm>
            <a:off x="611505" y="1131570"/>
            <a:ext cx="982980" cy="525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01</a:t>
            </a:r>
            <a:endParaRPr lang="en-GB" sz="3000"/>
          </a:p>
        </p:txBody>
      </p:sp>
      <p:sp>
        <p:nvSpPr>
          <p:cNvPr id="377" name="Google Shape;377;p42"/>
          <p:cNvSpPr txBox="1"/>
          <p:nvPr>
            <p:ph type="subTitle" idx="1"/>
          </p:nvPr>
        </p:nvSpPr>
        <p:spPr>
          <a:xfrm>
            <a:off x="3060315" y="3542863"/>
            <a:ext cx="25812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/>
              <a:t>Model Building</a:t>
            </a:r>
            <a:endParaRPr lang="en-US" altLang="en-GB"/>
          </a:p>
        </p:txBody>
      </p:sp>
      <p:sp>
        <p:nvSpPr>
          <p:cNvPr id="379" name="Google Shape;379;p42"/>
          <p:cNvSpPr txBox="1"/>
          <p:nvPr>
            <p:ph type="ctrTitle"/>
          </p:nvPr>
        </p:nvSpPr>
        <p:spPr>
          <a:xfrm>
            <a:off x="445770" y="194945"/>
            <a:ext cx="8217535" cy="1083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>
                <a:solidFill>
                  <a:schemeClr val="lt1"/>
                </a:solidFill>
              </a:rPr>
              <a:t>TABLE OF</a:t>
            </a:r>
            <a:r>
              <a:rPr lang="en-GB"/>
              <a:t> CONTENTS</a:t>
            </a:r>
            <a:endParaRPr lang="en-GB"/>
          </a:p>
        </p:txBody>
      </p:sp>
      <p:sp>
        <p:nvSpPr>
          <p:cNvPr id="380" name="Google Shape;380;p42"/>
          <p:cNvSpPr txBox="1"/>
          <p:nvPr>
            <p:ph type="title" idx="4"/>
          </p:nvPr>
        </p:nvSpPr>
        <p:spPr>
          <a:xfrm>
            <a:off x="3293745" y="1131570"/>
            <a:ext cx="1240155" cy="4851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02</a:t>
            </a:r>
            <a:endParaRPr lang="en-GB" sz="3000"/>
          </a:p>
        </p:txBody>
      </p:sp>
      <p:sp>
        <p:nvSpPr>
          <p:cNvPr id="381" name="Google Shape;381;p42"/>
          <p:cNvSpPr txBox="1"/>
          <p:nvPr>
            <p:ph type="subTitle" idx="5"/>
          </p:nvPr>
        </p:nvSpPr>
        <p:spPr>
          <a:xfrm>
            <a:off x="5868035" y="3542665"/>
            <a:ext cx="2864485" cy="8147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GB">
                <a:sym typeface="+mn-ea"/>
              </a:rPr>
              <a:t>Conclusion &amp; Future </a:t>
            </a:r>
            <a:r>
              <a:rPr lang="en-US" altLang="en-GB">
                <a:solidFill>
                  <a:schemeClr val="bg1"/>
                </a:solidFill>
                <a:sym typeface="+mn-ea"/>
              </a:rPr>
              <a:t>Scope</a:t>
            </a:r>
            <a:endParaRPr lang="en-US" altLang="en-GB"/>
          </a:p>
        </p:txBody>
      </p:sp>
      <p:sp>
        <p:nvSpPr>
          <p:cNvPr id="383" name="Google Shape;383;p42"/>
          <p:cNvSpPr txBox="1"/>
          <p:nvPr>
            <p:ph type="title" idx="7"/>
          </p:nvPr>
        </p:nvSpPr>
        <p:spPr>
          <a:xfrm>
            <a:off x="6372225" y="1131570"/>
            <a:ext cx="1240155" cy="6070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03</a:t>
            </a:r>
            <a:endParaRPr lang="en-GB" sz="3000"/>
          </a:p>
        </p:txBody>
      </p:sp>
      <p:sp>
        <p:nvSpPr>
          <p:cNvPr id="386" name="Google Shape;386;p42"/>
          <p:cNvSpPr txBox="1"/>
          <p:nvPr>
            <p:ph type="title" idx="13"/>
          </p:nvPr>
        </p:nvSpPr>
        <p:spPr>
          <a:xfrm>
            <a:off x="611505" y="2859405"/>
            <a:ext cx="930275" cy="610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04</a:t>
            </a:r>
            <a:endParaRPr lang="en-GB" sz="3000"/>
          </a:p>
        </p:txBody>
      </p:sp>
      <p:sp>
        <p:nvSpPr>
          <p:cNvPr id="387" name="Google Shape;387;p42"/>
          <p:cNvSpPr txBox="1"/>
          <p:nvPr>
            <p:ph type="subTitle" idx="14"/>
          </p:nvPr>
        </p:nvSpPr>
        <p:spPr>
          <a:xfrm>
            <a:off x="109220" y="3507740"/>
            <a:ext cx="2950845" cy="1154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altLang="en-GB">
                <a:sym typeface="+mn-ea"/>
              </a:rPr>
              <a:t>      Dataset Preprocessing &amp; Splitting</a:t>
            </a:r>
            <a:endParaRPr lang="en-GB"/>
          </a:p>
        </p:txBody>
      </p:sp>
      <p:sp>
        <p:nvSpPr>
          <p:cNvPr id="5" name="Google Shape;377;p42"/>
          <p:cNvSpPr txBox="1"/>
          <p:nvPr/>
        </p:nvSpPr>
        <p:spPr>
          <a:xfrm>
            <a:off x="108835" y="1779468"/>
            <a:ext cx="2581200" cy="44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Distressed"/>
              <a:buNone/>
              <a:defRPr sz="2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>
                <a:sym typeface="+mn-ea"/>
              </a:rPr>
              <a:t>Introduction</a:t>
            </a:r>
            <a:endParaRPr lang="en-GB"/>
          </a:p>
        </p:txBody>
      </p:sp>
      <p:sp>
        <p:nvSpPr>
          <p:cNvPr id="6" name="Google Shape;381;p42"/>
          <p:cNvSpPr txBox="1"/>
          <p:nvPr/>
        </p:nvSpPr>
        <p:spPr>
          <a:xfrm>
            <a:off x="2556510" y="1779270"/>
            <a:ext cx="2864485" cy="443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Distressed"/>
              <a:buNone/>
              <a:defRPr sz="2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>
                <a:sym typeface="+mn-ea"/>
              </a:rPr>
              <a:t>Dataset Overview</a:t>
            </a:r>
            <a:endParaRPr lang="en-GB"/>
          </a:p>
        </p:txBody>
      </p:sp>
      <p:sp>
        <p:nvSpPr>
          <p:cNvPr id="7" name="Google Shape;384;p42"/>
          <p:cNvSpPr txBox="1"/>
          <p:nvPr/>
        </p:nvSpPr>
        <p:spPr>
          <a:xfrm>
            <a:off x="5508625" y="1810385"/>
            <a:ext cx="3529330" cy="701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 Distressed"/>
              <a:buNone/>
              <a:defRPr sz="2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None/>
              <a:defRPr sz="14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pPr algn="ctr"/>
            <a:r>
              <a:rPr lang="en-US" altLang="en-GB">
                <a:sym typeface="+mn-ea"/>
              </a:rPr>
              <a:t>MediaPipe Landmark Extraction</a:t>
            </a:r>
            <a:endParaRPr lang="en-GB"/>
          </a:p>
        </p:txBody>
      </p:sp>
      <p:sp>
        <p:nvSpPr>
          <p:cNvPr id="9" name="Google Shape;386;p42"/>
          <p:cNvSpPr txBox="1"/>
          <p:nvPr/>
        </p:nvSpPr>
        <p:spPr>
          <a:xfrm>
            <a:off x="3523615" y="2859405"/>
            <a:ext cx="930275" cy="6108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4000" b="0" i="0" u="none" strike="noStrike" cap="none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US" altLang="en-GB" sz="3000"/>
              <a:t>5</a:t>
            </a:r>
            <a:endParaRPr lang="en-US" altLang="en-GB" sz="3000"/>
          </a:p>
        </p:txBody>
      </p:sp>
      <p:sp>
        <p:nvSpPr>
          <p:cNvPr id="12" name="Google Shape;386;p42"/>
          <p:cNvSpPr txBox="1"/>
          <p:nvPr/>
        </p:nvSpPr>
        <p:spPr>
          <a:xfrm>
            <a:off x="6689725" y="2859405"/>
            <a:ext cx="930275" cy="6108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4000" b="0" i="0" u="none" strike="noStrike" cap="none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US" altLang="en-GB" sz="3000"/>
              <a:t>6</a:t>
            </a:r>
            <a:endParaRPr lang="en-US" altLang="en-GB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type="subTitle" idx="1"/>
          </p:nvPr>
        </p:nvSpPr>
        <p:spPr>
          <a:xfrm>
            <a:off x="323850" y="1779270"/>
            <a:ext cx="8536940" cy="2361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 Traditional lie detection methods like polygraphs are intrusive and often unreliable.  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2. Micro-expressions are brief, involuntary facial movements that can reveal hidden emotions.  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3. These expressions are hard to fake and offer valuable cues for detecting deception.  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4. Manual detection of micro-expressions is difficult due to their fleeting nature.  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5. This project uses computer vision and deep learning to automatically detect lies from facial micro-expression sequences.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6. The system uses facial landmark tracking and temporal dynamics to understand subtle muscle movements.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7. A combination of CNN and RNN models helps capture both spatial and time-based expression patterns for accurate classification.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411" name="Google Shape;411;p45"/>
          <p:cNvSpPr txBox="1"/>
          <p:nvPr>
            <p:ph type="ctrTitle"/>
          </p:nvPr>
        </p:nvSpPr>
        <p:spPr>
          <a:xfrm>
            <a:off x="1619745" y="555885"/>
            <a:ext cx="54372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372745" y="1563370"/>
            <a:ext cx="4087495" cy="2851785"/>
          </a:xfrm>
        </p:spPr>
        <p:txBody>
          <a:bodyPr/>
          <a:p>
            <a:pPr marL="482600" indent="-342900" algn="l">
              <a:buAutoNum type="arabicPeriod"/>
            </a:pPr>
            <a:r>
              <a:rPr lang="en-US" altLang="en-GB"/>
              <a:t>The dataset is sourced from Kaggle and contains facial image sequences labeled as 'Lie' or 'Truth'.</a:t>
            </a:r>
            <a:endParaRPr lang="en-US" altLang="en-GB"/>
          </a:p>
          <a:p>
            <a:pPr marL="482600" indent="-342900" algn="l">
              <a:buAutoNum type="arabicPeriod"/>
            </a:pPr>
            <a:endParaRPr lang="en-US" altLang="en-GB"/>
          </a:p>
          <a:p>
            <a:pPr marL="482600" indent="-342900" algn="l">
              <a:buAutoNum type="arabicPeriod"/>
            </a:pPr>
            <a:r>
              <a:rPr lang="en-US" altLang="en-GB"/>
              <a:t>Each subject responds to questions like "What is your name?" or "What is your profession?" captured as frame sequences.</a:t>
            </a:r>
            <a:endParaRPr lang="en-US" altLang="en-GB"/>
          </a:p>
          <a:p>
            <a:pPr marL="482600" indent="-342900" algn="l">
              <a:buAutoNum type="arabicPeriod"/>
            </a:pPr>
            <a:endParaRPr lang="en-US" altLang="en-GB"/>
          </a:p>
          <a:p>
            <a:pPr marL="482600" indent="-342900" algn="l">
              <a:buAutoNum type="arabicPeriod"/>
            </a:pPr>
            <a:r>
              <a:rPr lang="en-US" altLang="en-GB"/>
              <a:t>The folder structure is organized into Train and Test sets, each with separate folders for 'Lie' and 'Truth' responses.</a:t>
            </a:r>
            <a:endParaRPr lang="en-US" altLang="en-GB"/>
          </a:p>
        </p:txBody>
      </p:sp>
      <p:sp>
        <p:nvSpPr>
          <p:cNvPr id="3" name="Subtitle 2"/>
          <p:cNvSpPr/>
          <p:nvPr>
            <p:ph type="subTitle" idx="2"/>
          </p:nvPr>
        </p:nvSpPr>
        <p:spPr>
          <a:xfrm>
            <a:off x="4644390" y="1623695"/>
            <a:ext cx="3776345" cy="2790825"/>
          </a:xfrm>
        </p:spPr>
        <p:txBody>
          <a:bodyPr/>
          <a:p>
            <a:r>
              <a:rPr lang="en-US" altLang="en-GB">
                <a:solidFill>
                  <a:schemeClr val="tx2"/>
                </a:solidFill>
              </a:rPr>
              <a:t>Structure:</a:t>
            </a:r>
            <a:endParaRPr lang="en-US" altLang="en-GB">
              <a:solidFill>
                <a:schemeClr val="tx2"/>
              </a:solidFill>
            </a:endParaRPr>
          </a:p>
          <a:p>
            <a:r>
              <a:rPr lang="en-US" altLang="en-GB"/>
              <a:t>Micro_Expression_Dataset/</a:t>
            </a:r>
            <a:endParaRPr lang="en-US" altLang="en-GB"/>
          </a:p>
          <a:p>
            <a:r>
              <a:rPr lang="en-US" altLang="en-US"/>
              <a:t>├──</a:t>
            </a:r>
            <a:r>
              <a:rPr lang="en-US" altLang="en-GB"/>
              <a:t> metadata/</a:t>
            </a:r>
            <a:endParaRPr lang="en-US" altLang="en-GB"/>
          </a:p>
          <a:p>
            <a:r>
              <a:rPr lang="en-US" altLang="en-US"/>
              <a:t>├──</a:t>
            </a:r>
            <a:r>
              <a:rPr lang="en-US" altLang="en-GB"/>
              <a:t> Train/</a:t>
            </a:r>
            <a:endParaRPr lang="en-US" altLang="en-GB"/>
          </a:p>
          <a:p>
            <a:r>
              <a:rPr lang="en-US" altLang="en-US"/>
              <a:t>│</a:t>
            </a:r>
            <a:r>
              <a:rPr lang="en-US" altLang="en-GB"/>
              <a:t>   </a:t>
            </a:r>
            <a:r>
              <a:rPr lang="en-US" altLang="en-US"/>
              <a:t>├──</a:t>
            </a:r>
            <a:r>
              <a:rPr lang="en-US" altLang="en-GB"/>
              <a:t> Lie/</a:t>
            </a:r>
            <a:endParaRPr lang="en-US" altLang="en-GB"/>
          </a:p>
          <a:p>
            <a:r>
              <a:rPr lang="en-US" altLang="en-US"/>
              <a:t>│</a:t>
            </a:r>
            <a:r>
              <a:rPr lang="en-US" altLang="en-GB"/>
              <a:t>   </a:t>
            </a:r>
            <a:r>
              <a:rPr lang="en-US" altLang="en-US"/>
              <a:t>└──</a:t>
            </a:r>
            <a:r>
              <a:rPr lang="en-US" altLang="en-GB"/>
              <a:t> Truth/</a:t>
            </a:r>
            <a:endParaRPr lang="en-US" altLang="en-GB"/>
          </a:p>
          <a:p>
            <a:r>
              <a:rPr lang="en-US" altLang="en-US"/>
              <a:t>└──</a:t>
            </a:r>
            <a:r>
              <a:rPr lang="en-US" altLang="en-GB"/>
              <a:t> Test/</a:t>
            </a:r>
            <a:endParaRPr lang="en-US" altLang="en-GB"/>
          </a:p>
          <a:p>
            <a:endParaRPr lang="en-US" altLang="en-GB"/>
          </a:p>
        </p:txBody>
      </p:sp>
      <p:sp>
        <p:nvSpPr>
          <p:cNvPr id="4" name="Title 3"/>
          <p:cNvSpPr/>
          <p:nvPr>
            <p:ph type="ctrTitle"/>
          </p:nvPr>
        </p:nvSpPr>
        <p:spPr/>
        <p:txBody>
          <a:bodyPr/>
          <a:p>
            <a:r>
              <a:rPr lang="en-US" altLang="en-GB"/>
              <a:t>Dataset Overview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290830" y="195580"/>
            <a:ext cx="8520430" cy="1096645"/>
          </a:xfrm>
        </p:spPr>
        <p:txBody>
          <a:bodyPr/>
          <a:p>
            <a:pPr algn="ctr"/>
            <a:r>
              <a:rPr lang="en-US" altLang="en-GB"/>
              <a:t>MediaPipe Landmark Extraction</a:t>
            </a:r>
            <a:endParaRPr lang="en-US" altLang="en-GB"/>
          </a:p>
        </p:txBody>
      </p:sp>
      <p:sp>
        <p:nvSpPr>
          <p:cNvPr id="6" name="Subtitle 5"/>
          <p:cNvSpPr/>
          <p:nvPr>
            <p:ph type="subTitle" idx="1"/>
          </p:nvPr>
        </p:nvSpPr>
        <p:spPr>
          <a:xfrm>
            <a:off x="190500" y="1216025"/>
            <a:ext cx="4455160" cy="3354070"/>
          </a:xfrm>
        </p:spPr>
        <p:txBody>
          <a:bodyPr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Initializes MediaPipe’s face mesh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Processes one frame and extracts 468 face landmarks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Each landmark contains x, y, z coordinates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Useful for spatial and temporal pattern detection</a:t>
            </a:r>
            <a:endParaRPr lang="en-US" altLang="en-GB"/>
          </a:p>
          <a:p>
            <a:pPr marL="139700" indent="0" algn="l">
              <a:buFont typeface="Arial" panose="020B0604020202020204" pitchFamily="34" charset="0"/>
            </a:pPr>
            <a:r>
              <a:rPr lang="en-US" altLang="en-GB">
                <a:solidFill>
                  <a:schemeClr val="tx2"/>
                </a:solidFill>
              </a:rPr>
              <a:t>Output Explanation:</a:t>
            </a:r>
            <a:endParaRPr lang="en-US" altLang="en-GB">
              <a:solidFill>
                <a:schemeClr val="tx2"/>
              </a:solidFill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face_mesh is ready to detect facial landmarks from static images.</a:t>
            </a:r>
            <a:endParaRPr lang="en-US" altLang="en-GB"/>
          </a:p>
          <a:p>
            <a:pPr marL="139700" indent="0" algn="l">
              <a:buFont typeface="Arial" panose="020B0604020202020204" pitchFamily="34" charset="0"/>
            </a:pPr>
            <a:endParaRPr lang="en-US" altLang="en-GB"/>
          </a:p>
          <a:p>
            <a:pPr marL="139700" indent="0" algn="l">
              <a:buFont typeface="Arial" panose="020B0604020202020204" pitchFamily="34" charset="0"/>
            </a:pPr>
            <a:endParaRPr lang="en-US" altLang="en-GB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860290" y="1129665"/>
            <a:ext cx="3951605" cy="3662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1290955" y="267335"/>
            <a:ext cx="6842125" cy="1332865"/>
          </a:xfrm>
        </p:spPr>
        <p:txBody>
          <a:bodyPr/>
          <a:p>
            <a:pPr algn="ctr"/>
            <a:r>
              <a:rPr lang="en-US" altLang="en-GB"/>
              <a:t>Landmark Coordinates Extraction</a:t>
            </a:r>
            <a:endParaRPr lang="en-US" altLang="en-GB"/>
          </a:p>
        </p:txBody>
      </p:sp>
      <p:sp>
        <p:nvSpPr>
          <p:cNvPr id="6" name="Subtitle 5"/>
          <p:cNvSpPr/>
          <p:nvPr>
            <p:ph type="subTitle" idx="1"/>
          </p:nvPr>
        </p:nvSpPr>
        <p:spPr>
          <a:xfrm>
            <a:off x="4643755" y="1753235"/>
            <a:ext cx="4373880" cy="2936240"/>
          </a:xfrm>
        </p:spPr>
        <p:txBody>
          <a:bodyPr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Reads the image from the given path.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Converts it from BGR (OpenCV default) to RGB (required by MediaPipe.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Processes the image using face_mesh.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Extracts x, y, z coordinates from the first detected face's 468 landmarks.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Returns a flattened list of coordinates (total of 1404 values per image).</a:t>
            </a:r>
            <a:endParaRPr lang="en-US" altLang="en-GB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23215" y="1753235"/>
            <a:ext cx="3983355" cy="2525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181610" y="267335"/>
            <a:ext cx="8782050" cy="1118870"/>
          </a:xfrm>
        </p:spPr>
        <p:txBody>
          <a:bodyPr/>
          <a:p>
            <a:pPr algn="ctr"/>
            <a:r>
              <a:rPr lang="en-US" altLang="en-GB"/>
              <a:t>Dataset Summary &amp; Visualization</a:t>
            </a:r>
            <a:endParaRPr lang="en-US" altLang="en-GB"/>
          </a:p>
        </p:txBody>
      </p:sp>
      <p:sp>
        <p:nvSpPr>
          <p:cNvPr id="8" name="Subtitle 7"/>
          <p:cNvSpPr/>
          <p:nvPr>
            <p:ph type="subTitle" idx="1"/>
          </p:nvPr>
        </p:nvSpPr>
        <p:spPr>
          <a:xfrm>
            <a:off x="4643755" y="1551305"/>
            <a:ext cx="3918585" cy="3012440"/>
          </a:xfrm>
        </p:spPr>
        <p:txBody>
          <a:bodyPr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Loads the previously saved landmarks.csv file into a DataFrame.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Uses Seaborn to create a count plot that shows the distribution of the label column (0 = Lie, 1 = Truth).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Displays the plot with matplotlib.</a:t>
            </a:r>
            <a:endParaRPr lang="en-US" altLang="en-GB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95605" y="2139950"/>
            <a:ext cx="3663315" cy="821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ctrTitle"/>
          </p:nvPr>
        </p:nvSpPr>
        <p:spPr>
          <a:xfrm>
            <a:off x="482600" y="123190"/>
            <a:ext cx="8266430" cy="1179195"/>
          </a:xfrm>
        </p:spPr>
        <p:txBody>
          <a:bodyPr/>
          <a:p>
            <a:pPr algn="ctr"/>
            <a:r>
              <a:rPr lang="en-US" altLang="en-GB"/>
              <a:t>Dataset Preprocessing &amp; Splitting</a:t>
            </a:r>
            <a:endParaRPr lang="en-US" altLang="en-GB"/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107315" y="1203960"/>
            <a:ext cx="4373880" cy="3093720"/>
          </a:xfrm>
        </p:spPr>
        <p:txBody>
          <a:bodyPr/>
          <a:p>
            <a:pPr algn="l">
              <a:buFont typeface="Arial" panose="020B0604020202020204" pitchFamily="34" charset="0"/>
              <a:buChar char="•"/>
            </a:pPr>
            <a:r>
              <a:rPr lang="en-US" altLang="en-GB" sz="1600"/>
              <a:t>Loads landmark features and labels from train_landmarks.csv.</a:t>
            </a:r>
            <a:endParaRPr lang="en-US" altLang="en-GB" sz="16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GB" sz="1600"/>
              <a:t>Drops the image_path column as it is not needed for model training.</a:t>
            </a:r>
            <a:endParaRPr lang="en-US" altLang="en-GB" sz="16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GB" sz="1600"/>
              <a:t>Separates input features X and target labels y.</a:t>
            </a:r>
            <a:endParaRPr lang="en-US" altLang="en-GB" sz="16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GB" sz="1600"/>
              <a:t>Splits the dataset into training (80%) and validation (20%) sets.</a:t>
            </a:r>
            <a:endParaRPr lang="en-US" altLang="en-GB" sz="16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GB" sz="1600"/>
              <a:t>Normalizes the data using StandardScaler for better model convergence.</a:t>
            </a:r>
            <a:endParaRPr lang="en-US" altLang="en-GB" sz="1600"/>
          </a:p>
          <a:p>
            <a:pPr marL="139700" indent="0" algn="l">
              <a:buFont typeface="Arial" panose="020B0604020202020204" pitchFamily="34" charset="0"/>
            </a:pPr>
            <a:r>
              <a:rPr lang="en-US" altLang="en-GB" sz="1600">
                <a:solidFill>
                  <a:schemeClr val="tx2"/>
                </a:solidFill>
              </a:rPr>
              <a:t>Output</a:t>
            </a:r>
            <a:endParaRPr lang="en-US" altLang="en-GB" sz="1600">
              <a:solidFill>
                <a:schemeClr val="tx2"/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altLang="en-GB" sz="1600">
                <a:solidFill>
                  <a:schemeClr val="bg1"/>
                </a:solidFill>
              </a:rPr>
              <a:t>Successfully created normalized training and validation datasets ready for model training.</a:t>
            </a:r>
            <a:endParaRPr lang="en-US" altLang="en-GB" sz="1600">
              <a:solidFill>
                <a:schemeClr val="bg1"/>
              </a:solidFill>
            </a:endParaRPr>
          </a:p>
        </p:txBody>
      </p:sp>
      <p:pic>
        <p:nvPicPr>
          <p:cNvPr id="12" name="Picture Placeholder 1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787900" y="1275715"/>
            <a:ext cx="4034155" cy="3150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443865" y="165735"/>
            <a:ext cx="8255635" cy="770255"/>
          </a:xfrm>
        </p:spPr>
        <p:txBody>
          <a:bodyPr/>
          <a:p>
            <a:pPr algn="ctr"/>
            <a:r>
              <a:rPr lang="en-US" altLang="en-GB"/>
              <a:t>Model Building</a:t>
            </a:r>
            <a:endParaRPr lang="en-US" altLang="en-GB"/>
          </a:p>
        </p:txBody>
      </p:sp>
      <p:sp>
        <p:nvSpPr>
          <p:cNvPr id="6" name="Subtitle 5"/>
          <p:cNvSpPr/>
          <p:nvPr>
            <p:ph type="subTitle" idx="1"/>
          </p:nvPr>
        </p:nvSpPr>
        <p:spPr>
          <a:xfrm>
            <a:off x="107315" y="771525"/>
            <a:ext cx="4828540" cy="2375535"/>
          </a:xfrm>
        </p:spPr>
        <p:txBody>
          <a:bodyPr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A LogisticRegression model is created with max_iter=1000 to ensure it converges during training.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The model is trained on the scaled training data (X_train_scaled, y_train).</a:t>
            </a:r>
            <a:endParaRPr lang="en-US" altLang="en-GB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Predictions are made on the validation set (X_val_scaled) using the trained model.</a:t>
            </a:r>
            <a:endParaRPr lang="en-US" altLang="en-GB"/>
          </a:p>
          <a:p>
            <a:pPr marL="139700" indent="0" algn="l">
              <a:buFont typeface="Arial" panose="020B0604020202020204" pitchFamily="34" charset="0"/>
            </a:pPr>
            <a:endParaRPr lang="en-US" alt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555" y="935990"/>
            <a:ext cx="3693795" cy="1760220"/>
          </a:xfrm>
          <a:prstGeom prst="rect">
            <a:avLst/>
          </a:prstGeom>
        </p:spPr>
      </p:pic>
      <p:sp>
        <p:nvSpPr>
          <p:cNvPr id="14" name="Subtitle 5"/>
          <p:cNvSpPr/>
          <p:nvPr/>
        </p:nvSpPr>
        <p:spPr>
          <a:xfrm>
            <a:off x="179070" y="3017520"/>
            <a:ext cx="4828540" cy="21259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0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SemiBold"/>
              <a:buNone/>
              <a:defRPr sz="2800" b="0" i="0" u="none" strike="noStrike" cap="none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pPr marL="139700" indent="0" algn="l">
              <a:buFont typeface="Arial" panose="020B0604020202020204" pitchFamily="34" charset="0"/>
            </a:pPr>
            <a:r>
              <a:rPr lang="en-US" altLang="en-GB">
                <a:solidFill>
                  <a:schemeClr val="tx2"/>
                </a:solidFill>
              </a:rPr>
              <a:t>Output</a:t>
            </a:r>
            <a:endParaRPr lang="en-US" altLang="en-GB">
              <a:solidFill>
                <a:schemeClr val="tx2"/>
              </a:solidFill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The model achieved 77% accuracy with balanced performance, showing precision and recall around 75–79% for both classes.</a:t>
            </a:r>
            <a:endParaRPr lang="en-US" alt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3075940"/>
            <a:ext cx="3648075" cy="152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rning Yellow Tape Crime Scene Investigation for College by Slidesgo">
  <a:themeElements>
    <a:clrScheme name="Simple Light">
      <a:dk1>
        <a:srgbClr val="252525"/>
      </a:dk1>
      <a:lt1>
        <a:srgbClr val="FFFFFF"/>
      </a:lt1>
      <a:dk2>
        <a:srgbClr val="E94003"/>
      </a:dk2>
      <a:lt2>
        <a:srgbClr val="FDE3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4040</Words>
  <Application>WPS Slides</Application>
  <PresentationFormat/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9" baseType="lpstr">
      <vt:lpstr>Arial</vt:lpstr>
      <vt:lpstr>SimSun</vt:lpstr>
      <vt:lpstr>Wingdings</vt:lpstr>
      <vt:lpstr>Arial</vt:lpstr>
      <vt:lpstr>Rubik Black</vt:lpstr>
      <vt:lpstr>Darker Grotesque SemiBold</vt:lpstr>
      <vt:lpstr>Rubik Distressed</vt:lpstr>
      <vt:lpstr>Segoe Print</vt:lpstr>
      <vt:lpstr>Nunito Light</vt:lpstr>
      <vt:lpstr>Darker Grotesque Black</vt:lpstr>
      <vt:lpstr>Proxima Nova</vt:lpstr>
      <vt:lpstr>Darker Grotesque</vt:lpstr>
      <vt:lpstr>Microsoft YaHei</vt:lpstr>
      <vt:lpstr>Arial Unicode MS</vt:lpstr>
      <vt:lpstr>Arvo</vt:lpstr>
      <vt:lpstr>Calibri</vt:lpstr>
      <vt:lpstr>Amatic SC</vt:lpstr>
      <vt:lpstr>Roboto Medium</vt:lpstr>
      <vt:lpstr>Bahnschrift SemiBold</vt:lpstr>
      <vt:lpstr>Rockwell Extra Bold</vt:lpstr>
      <vt:lpstr>Pristina</vt:lpstr>
      <vt:lpstr>Broadway</vt:lpstr>
      <vt:lpstr>Franklin Gothic Heavy</vt:lpstr>
      <vt:lpstr>Bahnschrift SemiBold SemiCondensed</vt:lpstr>
      <vt:lpstr>Warning Yellow Tape Crime Scene Investigation for College by Slidesgo</vt:lpstr>
      <vt:lpstr>WARNING YELLOW TAPE CRIME SCENE INVESTIGATION  FOR COLLEGE</vt:lpstr>
      <vt:lpstr>04</vt:lpstr>
      <vt:lpstr>PRINCIPAL SIGNS OF MURDER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CHECK IT OUT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Micro-Expressions for Lie Detection using Computer Vision</dc:title>
  <dc:creator/>
  <cp:lastModifiedBy>Hollow Purple</cp:lastModifiedBy>
  <cp:revision>5</cp:revision>
  <dcterms:created xsi:type="dcterms:W3CDTF">2025-04-20T19:07:59Z</dcterms:created>
  <dcterms:modified xsi:type="dcterms:W3CDTF">2025-04-20T19:31:58Z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DC019BE791524BA791ECC6BB3E4BDD01_13</vt:lpwstr>
  </property>
  <property fmtid="{D5CDD505-2E9C-101B-9397-08002B2CF9AE}" pid="3" name="KSOProductBuildVer">
    <vt:lpwstr>2057-12.2.0.20796</vt:lpwstr>
  </property>
</Properties>
</file>