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AAD0B2-C44C-4A3A-AD35-96D6CF1902B8}" type="datetimeFigureOut">
              <a:rPr lang="en-US" smtClean="0"/>
              <a:t>17-Apr-16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4122E-1C64-4186-AC3B-02DD80528EA9}" type="slidenum">
              <a:rPr lang="en-US" smtClean="0"/>
              <a:t>‹#›</a:t>
            </a:fld>
            <a:endParaRPr lang="en-US"/>
          </a:p>
        </p:txBody>
      </p:sp>
    </p:spTree>
    <p:extLst>
      <p:ext uri="{BB962C8B-B14F-4D97-AF65-F5344CB8AC3E}">
        <p14:creationId xmlns:p14="http://schemas.microsoft.com/office/powerpoint/2010/main" val="4149605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AAD0B2-C44C-4A3A-AD35-96D6CF1902B8}" type="datetimeFigureOut">
              <a:rPr lang="en-US" smtClean="0"/>
              <a:t>17-Apr-16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4122E-1C64-4186-AC3B-02DD80528EA9}" type="slidenum">
              <a:rPr lang="en-US" smtClean="0"/>
              <a:t>‹#›</a:t>
            </a:fld>
            <a:endParaRPr lang="en-US"/>
          </a:p>
        </p:txBody>
      </p:sp>
    </p:spTree>
    <p:extLst>
      <p:ext uri="{BB962C8B-B14F-4D97-AF65-F5344CB8AC3E}">
        <p14:creationId xmlns:p14="http://schemas.microsoft.com/office/powerpoint/2010/main" val="1914364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AAD0B2-C44C-4A3A-AD35-96D6CF1902B8}" type="datetimeFigureOut">
              <a:rPr lang="en-US" smtClean="0"/>
              <a:t>17-Apr-16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4122E-1C64-4186-AC3B-02DD80528EA9}" type="slidenum">
              <a:rPr lang="en-US" smtClean="0"/>
              <a:t>‹#›</a:t>
            </a:fld>
            <a:endParaRPr lang="en-US"/>
          </a:p>
        </p:txBody>
      </p:sp>
    </p:spTree>
    <p:extLst>
      <p:ext uri="{BB962C8B-B14F-4D97-AF65-F5344CB8AC3E}">
        <p14:creationId xmlns:p14="http://schemas.microsoft.com/office/powerpoint/2010/main" val="2397183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AAD0B2-C44C-4A3A-AD35-96D6CF1902B8}" type="datetimeFigureOut">
              <a:rPr lang="en-US" smtClean="0"/>
              <a:t>17-Apr-16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4122E-1C64-4186-AC3B-02DD80528EA9}" type="slidenum">
              <a:rPr lang="en-US" smtClean="0"/>
              <a:t>‹#›</a:t>
            </a:fld>
            <a:endParaRPr lang="en-US"/>
          </a:p>
        </p:txBody>
      </p:sp>
    </p:spTree>
    <p:extLst>
      <p:ext uri="{BB962C8B-B14F-4D97-AF65-F5344CB8AC3E}">
        <p14:creationId xmlns:p14="http://schemas.microsoft.com/office/powerpoint/2010/main" val="2609402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AAD0B2-C44C-4A3A-AD35-96D6CF1902B8}" type="datetimeFigureOut">
              <a:rPr lang="en-US" smtClean="0"/>
              <a:t>17-Apr-16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4122E-1C64-4186-AC3B-02DD80528EA9}" type="slidenum">
              <a:rPr lang="en-US" smtClean="0"/>
              <a:t>‹#›</a:t>
            </a:fld>
            <a:endParaRPr lang="en-US"/>
          </a:p>
        </p:txBody>
      </p:sp>
    </p:spTree>
    <p:extLst>
      <p:ext uri="{BB962C8B-B14F-4D97-AF65-F5344CB8AC3E}">
        <p14:creationId xmlns:p14="http://schemas.microsoft.com/office/powerpoint/2010/main" val="614490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AAD0B2-C44C-4A3A-AD35-96D6CF1902B8}" type="datetimeFigureOut">
              <a:rPr lang="en-US" smtClean="0"/>
              <a:t>17-Apr-16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4122E-1C64-4186-AC3B-02DD80528EA9}" type="slidenum">
              <a:rPr lang="en-US" smtClean="0"/>
              <a:t>‹#›</a:t>
            </a:fld>
            <a:endParaRPr lang="en-US"/>
          </a:p>
        </p:txBody>
      </p:sp>
    </p:spTree>
    <p:extLst>
      <p:ext uri="{BB962C8B-B14F-4D97-AF65-F5344CB8AC3E}">
        <p14:creationId xmlns:p14="http://schemas.microsoft.com/office/powerpoint/2010/main" val="2015497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AAD0B2-C44C-4A3A-AD35-96D6CF1902B8}" type="datetimeFigureOut">
              <a:rPr lang="en-US" smtClean="0"/>
              <a:t>17-Apr-16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04122E-1C64-4186-AC3B-02DD80528EA9}" type="slidenum">
              <a:rPr lang="en-US" smtClean="0"/>
              <a:t>‹#›</a:t>
            </a:fld>
            <a:endParaRPr lang="en-US"/>
          </a:p>
        </p:txBody>
      </p:sp>
    </p:spTree>
    <p:extLst>
      <p:ext uri="{BB962C8B-B14F-4D97-AF65-F5344CB8AC3E}">
        <p14:creationId xmlns:p14="http://schemas.microsoft.com/office/powerpoint/2010/main" val="249215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AAD0B2-C44C-4A3A-AD35-96D6CF1902B8}" type="datetimeFigureOut">
              <a:rPr lang="en-US" smtClean="0"/>
              <a:t>17-Apr-16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04122E-1C64-4186-AC3B-02DD80528EA9}" type="slidenum">
              <a:rPr lang="en-US" smtClean="0"/>
              <a:t>‹#›</a:t>
            </a:fld>
            <a:endParaRPr lang="en-US"/>
          </a:p>
        </p:txBody>
      </p:sp>
    </p:spTree>
    <p:extLst>
      <p:ext uri="{BB962C8B-B14F-4D97-AF65-F5344CB8AC3E}">
        <p14:creationId xmlns:p14="http://schemas.microsoft.com/office/powerpoint/2010/main" val="1279665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AD0B2-C44C-4A3A-AD35-96D6CF1902B8}" type="datetimeFigureOut">
              <a:rPr lang="en-US" smtClean="0"/>
              <a:t>17-Apr-16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04122E-1C64-4186-AC3B-02DD80528EA9}" type="slidenum">
              <a:rPr lang="en-US" smtClean="0"/>
              <a:t>‹#›</a:t>
            </a:fld>
            <a:endParaRPr lang="en-US"/>
          </a:p>
        </p:txBody>
      </p:sp>
    </p:spTree>
    <p:extLst>
      <p:ext uri="{BB962C8B-B14F-4D97-AF65-F5344CB8AC3E}">
        <p14:creationId xmlns:p14="http://schemas.microsoft.com/office/powerpoint/2010/main" val="3990511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AD0B2-C44C-4A3A-AD35-96D6CF1902B8}" type="datetimeFigureOut">
              <a:rPr lang="en-US" smtClean="0"/>
              <a:t>17-Apr-16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4122E-1C64-4186-AC3B-02DD80528EA9}" type="slidenum">
              <a:rPr lang="en-US" smtClean="0"/>
              <a:t>‹#›</a:t>
            </a:fld>
            <a:endParaRPr lang="en-US"/>
          </a:p>
        </p:txBody>
      </p:sp>
    </p:spTree>
    <p:extLst>
      <p:ext uri="{BB962C8B-B14F-4D97-AF65-F5344CB8AC3E}">
        <p14:creationId xmlns:p14="http://schemas.microsoft.com/office/powerpoint/2010/main" val="2663268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AD0B2-C44C-4A3A-AD35-96D6CF1902B8}" type="datetimeFigureOut">
              <a:rPr lang="en-US" smtClean="0"/>
              <a:t>17-Apr-16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4122E-1C64-4186-AC3B-02DD80528EA9}" type="slidenum">
              <a:rPr lang="en-US" smtClean="0"/>
              <a:t>‹#›</a:t>
            </a:fld>
            <a:endParaRPr lang="en-US"/>
          </a:p>
        </p:txBody>
      </p:sp>
    </p:spTree>
    <p:extLst>
      <p:ext uri="{BB962C8B-B14F-4D97-AF65-F5344CB8AC3E}">
        <p14:creationId xmlns:p14="http://schemas.microsoft.com/office/powerpoint/2010/main" val="1500483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AD0B2-C44C-4A3A-AD35-96D6CF1902B8}" type="datetimeFigureOut">
              <a:rPr lang="en-US" smtClean="0"/>
              <a:t>17-Apr-16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04122E-1C64-4186-AC3B-02DD80528EA9}" type="slidenum">
              <a:rPr lang="en-US" smtClean="0"/>
              <a:t>‹#›</a:t>
            </a:fld>
            <a:endParaRPr lang="en-US"/>
          </a:p>
        </p:txBody>
      </p:sp>
    </p:spTree>
    <p:extLst>
      <p:ext uri="{BB962C8B-B14F-4D97-AF65-F5344CB8AC3E}">
        <p14:creationId xmlns:p14="http://schemas.microsoft.com/office/powerpoint/2010/main" val="3331458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Math" panose="02040503050406030204" pitchFamily="18" charset="0"/>
                <a:ea typeface="Cambria Math" panose="02040503050406030204" pitchFamily="18" charset="0"/>
              </a:rPr>
              <a:t>OLA Structure And Business Model</a:t>
            </a:r>
            <a:endParaRPr lang="en-US" dirty="0">
              <a:latin typeface="Cambria Math" panose="02040503050406030204" pitchFamily="18" charset="0"/>
              <a:ea typeface="Cambria Math" panose="02040503050406030204" pitchFamily="18" charset="0"/>
            </a:endParaRPr>
          </a:p>
        </p:txBody>
      </p:sp>
      <p:sp>
        <p:nvSpPr>
          <p:cNvPr id="3" name="Subtitle 2"/>
          <p:cNvSpPr>
            <a:spLocks noGrp="1"/>
          </p:cNvSpPr>
          <p:nvPr>
            <p:ph type="subTitle" idx="1"/>
          </p:nvPr>
        </p:nvSpPr>
        <p:spPr>
          <a:xfrm>
            <a:off x="2258096" y="4632348"/>
            <a:ext cx="9144000" cy="1655762"/>
          </a:xfrm>
        </p:spPr>
        <p:txBody>
          <a:bodyPr/>
          <a:lstStyle/>
          <a:p>
            <a:r>
              <a:rPr lang="en-US" dirty="0" smtClean="0"/>
              <a:t>                                                                                           																		         Vishal babu</a:t>
            </a:r>
          </a:p>
          <a:p>
            <a:r>
              <a:rPr lang="en-US" dirty="0"/>
              <a:t> </a:t>
            </a:r>
            <a:r>
              <a:rPr lang="en-US" dirty="0" smtClean="0"/>
              <a:t>                                                                                               +91-9985648700</a:t>
            </a:r>
            <a:endParaRPr lang="en-US" dirty="0"/>
          </a:p>
        </p:txBody>
      </p:sp>
    </p:spTree>
    <p:extLst>
      <p:ext uri="{BB962C8B-B14F-4D97-AF65-F5344CB8AC3E}">
        <p14:creationId xmlns:p14="http://schemas.microsoft.com/office/powerpoint/2010/main" val="18882518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Math" panose="02040503050406030204" pitchFamily="18" charset="0"/>
                <a:ea typeface="Cambria Math" panose="02040503050406030204" pitchFamily="18" charset="0"/>
              </a:rPr>
              <a:t>Cost Structure</a:t>
            </a:r>
            <a:endParaRPr lang="en-US" dirty="0">
              <a:latin typeface="Cambria Math" panose="02040503050406030204" pitchFamily="18" charset="0"/>
              <a:ea typeface="Cambria Math" panose="02040503050406030204" pitchFamily="18" charset="0"/>
            </a:endParaRPr>
          </a:p>
        </p:txBody>
      </p:sp>
      <p:sp>
        <p:nvSpPr>
          <p:cNvPr id="3" name="Content Placeholder 2"/>
          <p:cNvSpPr>
            <a:spLocks noGrp="1"/>
          </p:cNvSpPr>
          <p:nvPr>
            <p:ph idx="1"/>
          </p:nvPr>
        </p:nvSpPr>
        <p:spPr/>
        <p:txBody>
          <a:bodyPr/>
          <a:lstStyle/>
          <a:p>
            <a:r>
              <a:rPr lang="en-US" dirty="0" smtClean="0">
                <a:effectLst/>
                <a:latin typeface="Cambria Math" panose="02040503050406030204" pitchFamily="18" charset="0"/>
                <a:ea typeface="Cambria Math" panose="02040503050406030204" pitchFamily="18" charset="0"/>
              </a:rPr>
              <a:t>Marketing, Branding. promotion deals</a:t>
            </a:r>
          </a:p>
          <a:p>
            <a:r>
              <a:rPr lang="en-US" dirty="0" smtClean="0">
                <a:effectLst/>
                <a:latin typeface="Cambria Math" panose="02040503050406030204" pitchFamily="18" charset="0"/>
                <a:ea typeface="Cambria Math" panose="02040503050406030204" pitchFamily="18" charset="0"/>
              </a:rPr>
              <a:t>Technical &amp; non-technical infrastructure, assets (cellphones, </a:t>
            </a:r>
            <a:r>
              <a:rPr lang="en-US" dirty="0" err="1" smtClean="0">
                <a:effectLst/>
                <a:latin typeface="Cambria Math" panose="02040503050406030204" pitchFamily="18" charset="0"/>
                <a:ea typeface="Cambria Math" panose="02040503050406030204" pitchFamily="18" charset="0"/>
              </a:rPr>
              <a:t>etc</a:t>
            </a:r>
            <a:r>
              <a:rPr lang="en-US" dirty="0" smtClean="0">
                <a:effectLst/>
                <a:latin typeface="Cambria Math" panose="02040503050406030204" pitchFamily="18" charset="0"/>
                <a:ea typeface="Cambria Math" panose="02040503050406030204" pitchFamily="18" charset="0"/>
              </a:rPr>
              <a:t>)</a:t>
            </a:r>
          </a:p>
          <a:p>
            <a:r>
              <a:rPr lang="en-US" dirty="0" smtClean="0">
                <a:effectLst/>
                <a:latin typeface="Cambria Math" panose="02040503050406030204" pitchFamily="18" charset="0"/>
                <a:ea typeface="Cambria Math" panose="02040503050406030204" pitchFamily="18" charset="0"/>
              </a:rPr>
              <a:t>Office space, office resources</a:t>
            </a:r>
          </a:p>
          <a:p>
            <a:r>
              <a:rPr lang="en-US" dirty="0" smtClean="0">
                <a:effectLst/>
                <a:latin typeface="Cambria Math" panose="02040503050406030204" pitchFamily="18" charset="0"/>
                <a:ea typeface="Cambria Math" panose="02040503050406030204" pitchFamily="18" charset="0"/>
              </a:rPr>
              <a:t>Staff salaries, commissions, utility and other regular expenses  </a:t>
            </a:r>
          </a:p>
          <a:p>
            <a:r>
              <a:rPr lang="en-US" dirty="0" smtClean="0">
                <a:effectLst/>
                <a:latin typeface="Cambria Math" panose="02040503050406030204" pitchFamily="18" charset="0"/>
                <a:ea typeface="Cambria Math" panose="02040503050406030204" pitchFamily="18" charset="0"/>
              </a:rPr>
              <a:t>Legal Costs​</a:t>
            </a:r>
          </a:p>
          <a:p>
            <a:endParaRPr lang="en-US"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066028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Math" panose="02040503050406030204" pitchFamily="18" charset="0"/>
                <a:ea typeface="Cambria Math" panose="02040503050406030204" pitchFamily="18" charset="0"/>
              </a:rPr>
              <a:t>Revenue Streams</a:t>
            </a:r>
            <a:br>
              <a:rPr lang="en-US" dirty="0" smtClean="0">
                <a:latin typeface="Cambria Math" panose="02040503050406030204" pitchFamily="18" charset="0"/>
                <a:ea typeface="Cambria Math" panose="02040503050406030204" pitchFamily="18" charset="0"/>
              </a:rPr>
            </a:br>
            <a:endParaRPr lang="en-US" dirty="0">
              <a:latin typeface="Cambria Math" panose="02040503050406030204" pitchFamily="18" charset="0"/>
              <a:ea typeface="Cambria Math" panose="02040503050406030204" pitchFamily="18" charset="0"/>
            </a:endParaRPr>
          </a:p>
        </p:txBody>
      </p:sp>
      <p:sp>
        <p:nvSpPr>
          <p:cNvPr id="3" name="Content Placeholder 2"/>
          <p:cNvSpPr>
            <a:spLocks noGrp="1"/>
          </p:cNvSpPr>
          <p:nvPr>
            <p:ph idx="1"/>
          </p:nvPr>
        </p:nvSpPr>
        <p:spPr/>
        <p:txBody>
          <a:bodyPr/>
          <a:lstStyle/>
          <a:p>
            <a:r>
              <a:rPr lang="en-US" dirty="0" smtClean="0">
                <a:effectLst/>
                <a:latin typeface="Cambria Math" panose="02040503050406030204" pitchFamily="18" charset="0"/>
                <a:ea typeface="Cambria Math" panose="02040503050406030204" pitchFamily="18" charset="0"/>
              </a:rPr>
              <a:t>Sales commissions​ </a:t>
            </a:r>
            <a:r>
              <a:rPr lang="en-US" dirty="0" err="1" smtClean="0">
                <a:effectLst/>
                <a:latin typeface="Cambria Math" panose="02040503050406030204" pitchFamily="18" charset="0"/>
                <a:ea typeface="Cambria Math" panose="02040503050406030204" pitchFamily="18" charset="0"/>
              </a:rPr>
              <a:t>i.e</a:t>
            </a:r>
            <a:r>
              <a:rPr lang="en-US" dirty="0" smtClean="0">
                <a:effectLst/>
                <a:latin typeface="Cambria Math" panose="02040503050406030204" pitchFamily="18" charset="0"/>
                <a:ea typeface="Cambria Math" panose="02040503050406030204" pitchFamily="18" charset="0"/>
              </a:rPr>
              <a:t> Ride based commission</a:t>
            </a:r>
          </a:p>
          <a:p>
            <a:r>
              <a:rPr lang="en-US" dirty="0" smtClean="0">
                <a:effectLst/>
                <a:latin typeface="Cambria Math" panose="02040503050406030204" pitchFamily="18" charset="0"/>
                <a:ea typeface="Cambria Math" panose="02040503050406030204" pitchFamily="18" charset="0"/>
              </a:rPr>
              <a:t>​Small fee to taxi drivers to access technology platform</a:t>
            </a:r>
          </a:p>
          <a:p>
            <a:r>
              <a:rPr lang="en-US" dirty="0" smtClean="0">
                <a:effectLst/>
                <a:latin typeface="Cambria Math" panose="02040503050406030204" pitchFamily="18" charset="0"/>
                <a:ea typeface="Cambria Math" panose="02040503050406030204" pitchFamily="18" charset="0"/>
              </a:rPr>
              <a:t>In car Advertisements​</a:t>
            </a:r>
          </a:p>
          <a:p>
            <a:r>
              <a:rPr lang="en-US" dirty="0" smtClean="0">
                <a:effectLst/>
                <a:latin typeface="Cambria Math" panose="02040503050406030204" pitchFamily="18" charset="0"/>
                <a:ea typeface="Cambria Math" panose="02040503050406030204" pitchFamily="18" charset="0"/>
              </a:rPr>
              <a:t>More commissions on peak time &amp; season time​</a:t>
            </a:r>
          </a:p>
          <a:p>
            <a:r>
              <a:rPr lang="en-US" dirty="0" smtClean="0">
                <a:effectLst/>
                <a:latin typeface="Cambria Math" panose="02040503050406030204" pitchFamily="18" charset="0"/>
                <a:ea typeface="Cambria Math" panose="02040503050406030204" pitchFamily="18" charset="0"/>
              </a:rPr>
              <a:t>Corporate retainer Tie-ups​</a:t>
            </a:r>
          </a:p>
          <a:p>
            <a:r>
              <a:rPr lang="en-US" dirty="0" smtClean="0">
                <a:effectLst/>
                <a:latin typeface="Cambria Math" panose="02040503050406030204" pitchFamily="18" charset="0"/>
                <a:ea typeface="Cambria Math" panose="02040503050406030204" pitchFamily="18" charset="0"/>
              </a:rPr>
              <a:t>Commission for Deliverable's</a:t>
            </a:r>
          </a:p>
          <a:p>
            <a:r>
              <a:rPr lang="en-US" dirty="0" smtClean="0">
                <a:effectLst/>
                <a:latin typeface="Cambria Math" panose="02040503050406030204" pitchFamily="18" charset="0"/>
                <a:ea typeface="Cambria Math" panose="02040503050406030204" pitchFamily="18" charset="0"/>
              </a:rPr>
              <a:t> like grocery , courier etc.​</a:t>
            </a:r>
          </a:p>
          <a:p>
            <a:endParaRPr lang="en-US"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347693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Math" panose="02040503050406030204" pitchFamily="18" charset="0"/>
                <a:ea typeface="Cambria Math" panose="02040503050406030204" pitchFamily="18" charset="0"/>
              </a:rPr>
              <a:t>History</a:t>
            </a:r>
            <a:endParaRPr lang="en-US" dirty="0">
              <a:latin typeface="Cambria Math" panose="02040503050406030204" pitchFamily="18" charset="0"/>
              <a:ea typeface="Cambria Math" panose="02040503050406030204" pitchFamily="18" charset="0"/>
            </a:endParaRPr>
          </a:p>
        </p:txBody>
      </p:sp>
      <p:sp>
        <p:nvSpPr>
          <p:cNvPr id="3" name="Content Placeholder 2"/>
          <p:cNvSpPr>
            <a:spLocks noGrp="1"/>
          </p:cNvSpPr>
          <p:nvPr>
            <p:ph idx="1"/>
          </p:nvPr>
        </p:nvSpPr>
        <p:spPr/>
        <p:txBody>
          <a:bodyPr>
            <a:normAutofit lnSpcReduction="10000"/>
          </a:bodyPr>
          <a:lstStyle/>
          <a:p>
            <a:r>
              <a:rPr lang="en-US" b="1" dirty="0" err="1" smtClean="0">
                <a:latin typeface="Cambria Math" panose="02040503050406030204" pitchFamily="18" charset="0"/>
                <a:ea typeface="Cambria Math" panose="02040503050406030204" pitchFamily="18" charset="0"/>
              </a:rPr>
              <a:t>OlaCabs</a:t>
            </a:r>
            <a:r>
              <a:rPr lang="en-US" dirty="0" smtClean="0">
                <a:latin typeface="Cambria Math" panose="02040503050406030204" pitchFamily="18" charset="0"/>
                <a:ea typeface="Cambria Math" panose="02040503050406030204" pitchFamily="18" charset="0"/>
              </a:rPr>
              <a:t>, commonly known as </a:t>
            </a:r>
            <a:r>
              <a:rPr lang="en-US" b="1" dirty="0" smtClean="0">
                <a:latin typeface="Cambria Math" panose="02040503050406030204" pitchFamily="18" charset="0"/>
                <a:ea typeface="Cambria Math" panose="02040503050406030204" pitchFamily="18" charset="0"/>
              </a:rPr>
              <a:t>Ola</a:t>
            </a:r>
            <a:r>
              <a:rPr lang="en-US" dirty="0" smtClean="0">
                <a:latin typeface="Cambria Math" panose="02040503050406030204" pitchFamily="18" charset="0"/>
                <a:ea typeface="Cambria Math" panose="02040503050406030204" pitchFamily="18" charset="0"/>
              </a:rPr>
              <a:t>, is an Indian online transportation network company . Ola started as an online cab aggregator in Mumbai, now based out in Bangalore.</a:t>
            </a:r>
            <a:endParaRPr lang="en-US" dirty="0">
              <a:latin typeface="Cambria Math" panose="02040503050406030204" pitchFamily="18" charset="0"/>
              <a:ea typeface="Cambria Math" panose="02040503050406030204" pitchFamily="18" charset="0"/>
            </a:endParaRPr>
          </a:p>
          <a:p>
            <a:r>
              <a:rPr lang="en-US" dirty="0" smtClean="0">
                <a:latin typeface="Cambria Math" panose="02040503050406030204" pitchFamily="18" charset="0"/>
                <a:ea typeface="Cambria Math" panose="02040503050406030204" pitchFamily="18" charset="0"/>
              </a:rPr>
              <a:t>It was founded on 3 December 2010 by </a:t>
            </a:r>
            <a:r>
              <a:rPr lang="en-US" dirty="0" err="1" smtClean="0">
                <a:latin typeface="Cambria Math" panose="02040503050406030204" pitchFamily="18" charset="0"/>
                <a:ea typeface="Cambria Math" panose="02040503050406030204" pitchFamily="18" charset="0"/>
              </a:rPr>
              <a:t>Bhavish</a:t>
            </a:r>
            <a:r>
              <a:rPr lang="en-US" dirty="0" smtClean="0">
                <a:latin typeface="Cambria Math" panose="02040503050406030204" pitchFamily="18" charset="0"/>
                <a:ea typeface="Cambria Math" panose="02040503050406030204" pitchFamily="18" charset="0"/>
              </a:rPr>
              <a:t> Aggarwal (currently CEO) and Ankit </a:t>
            </a:r>
            <a:r>
              <a:rPr lang="en-US" dirty="0" err="1" smtClean="0">
                <a:latin typeface="Cambria Math" panose="02040503050406030204" pitchFamily="18" charset="0"/>
                <a:ea typeface="Cambria Math" panose="02040503050406030204" pitchFamily="18" charset="0"/>
              </a:rPr>
              <a:t>Bhati</a:t>
            </a:r>
            <a:r>
              <a:rPr lang="en-US" dirty="0" smtClean="0">
                <a:latin typeface="Cambria Math" panose="02040503050406030204" pitchFamily="18" charset="0"/>
                <a:ea typeface="Cambria Math" panose="02040503050406030204" pitchFamily="18" charset="0"/>
              </a:rPr>
              <a:t>. By 2014, the company has expanded to a network of more than 200,000 cars across 85 cities.</a:t>
            </a:r>
          </a:p>
          <a:p>
            <a:r>
              <a:rPr lang="en-US" dirty="0">
                <a:latin typeface="Cambria Math" panose="02040503050406030204" pitchFamily="18" charset="0"/>
                <a:ea typeface="Cambria Math" panose="02040503050406030204" pitchFamily="18" charset="0"/>
              </a:rPr>
              <a:t> </a:t>
            </a:r>
            <a:r>
              <a:rPr lang="en-US" dirty="0" smtClean="0">
                <a:latin typeface="Cambria Math" panose="02040503050406030204" pitchFamily="18" charset="0"/>
                <a:ea typeface="Cambria Math" panose="02040503050406030204" pitchFamily="18" charset="0"/>
              </a:rPr>
              <a:t>In November 2014, Ola expanded to incorporate autos on-trial basis in Bangalore. Post the trial phase, Ola Auto expanded to other cities like Delhi, Pune  and Chennai starting December 2014. In December 2015, Ola expanded it's auto services in Chandigarh, Indore &amp; Jaipur. Ola was valued at $5 billion as of September 2015.</a:t>
            </a:r>
          </a:p>
        </p:txBody>
      </p:sp>
    </p:spTree>
    <p:extLst>
      <p:ext uri="{BB962C8B-B14F-4D97-AF65-F5344CB8AC3E}">
        <p14:creationId xmlns:p14="http://schemas.microsoft.com/office/powerpoint/2010/main" val="39509763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Math" panose="02040503050406030204" pitchFamily="18" charset="0"/>
                <a:ea typeface="Cambria Math" panose="02040503050406030204" pitchFamily="18" charset="0"/>
              </a:rPr>
              <a:t>Key Partners</a:t>
            </a:r>
            <a:endParaRPr lang="en-US" dirty="0">
              <a:latin typeface="Cambria Math" panose="02040503050406030204" pitchFamily="18" charset="0"/>
              <a:ea typeface="Cambria Math" panose="02040503050406030204" pitchFamily="18" charset="0"/>
            </a:endParaRPr>
          </a:p>
        </p:txBody>
      </p:sp>
      <p:sp>
        <p:nvSpPr>
          <p:cNvPr id="3" name="Content Placeholder 2"/>
          <p:cNvSpPr>
            <a:spLocks noGrp="1"/>
          </p:cNvSpPr>
          <p:nvPr>
            <p:ph idx="1"/>
          </p:nvPr>
        </p:nvSpPr>
        <p:spPr/>
        <p:txBody>
          <a:bodyPr>
            <a:normAutofit lnSpcReduction="10000"/>
          </a:bodyPr>
          <a:lstStyle/>
          <a:p>
            <a:r>
              <a:rPr lang="en-US" dirty="0" smtClean="0">
                <a:effectLst/>
                <a:latin typeface="Cambria Math" panose="02040503050406030204" pitchFamily="18" charset="0"/>
                <a:ea typeface="Cambria Math" panose="02040503050406030204" pitchFamily="18" charset="0"/>
              </a:rPr>
              <a:t>Private taxi owners</a:t>
            </a:r>
          </a:p>
          <a:p>
            <a:r>
              <a:rPr lang="en-US" dirty="0" smtClean="0">
                <a:effectLst/>
                <a:latin typeface="Cambria Math" panose="02040503050406030204" pitchFamily="18" charset="0"/>
                <a:ea typeface="Cambria Math" panose="02040503050406030204" pitchFamily="18" charset="0"/>
              </a:rPr>
              <a:t>Car Distributors or Car companies </a:t>
            </a:r>
          </a:p>
          <a:p>
            <a:r>
              <a:rPr lang="en-US" dirty="0" smtClean="0">
                <a:effectLst/>
                <a:latin typeface="Cambria Math" panose="02040503050406030204" pitchFamily="18" charset="0"/>
                <a:ea typeface="Cambria Math" panose="02040503050406030204" pitchFamily="18" charset="0"/>
              </a:rPr>
              <a:t>Mobile Wallet Companies</a:t>
            </a:r>
          </a:p>
          <a:p>
            <a:r>
              <a:rPr lang="en-US" dirty="0" smtClean="0">
                <a:effectLst/>
                <a:latin typeface="Cambria Math" panose="02040503050406030204" pitchFamily="18" charset="0"/>
                <a:ea typeface="Cambria Math" panose="02040503050406030204" pitchFamily="18" charset="0"/>
              </a:rPr>
              <a:t>Branded Cellphone &amp; ISP companies</a:t>
            </a:r>
          </a:p>
          <a:p>
            <a:r>
              <a:rPr lang="en-US" dirty="0" smtClean="0">
                <a:effectLst/>
                <a:latin typeface="Cambria Math" panose="02040503050406030204" pitchFamily="18" charset="0"/>
                <a:ea typeface="Cambria Math" panose="02040503050406030204" pitchFamily="18" charset="0"/>
              </a:rPr>
              <a:t>Servicing Garage &amp; Mechanics</a:t>
            </a:r>
          </a:p>
          <a:p>
            <a:r>
              <a:rPr lang="en-US" dirty="0" smtClean="0">
                <a:effectLst/>
                <a:latin typeface="Cambria Math" panose="02040503050406030204" pitchFamily="18" charset="0"/>
                <a:ea typeface="Cambria Math" panose="02040503050406030204" pitchFamily="18" charset="0"/>
              </a:rPr>
              <a:t>Events organizers, Hotels, Large </a:t>
            </a:r>
            <a:r>
              <a:rPr lang="en-US" dirty="0" err="1" smtClean="0">
                <a:effectLst/>
                <a:latin typeface="Cambria Math" panose="02040503050406030204" pitchFamily="18" charset="0"/>
                <a:ea typeface="Cambria Math" panose="02040503050406030204" pitchFamily="18" charset="0"/>
              </a:rPr>
              <a:t>organisations</a:t>
            </a:r>
            <a:r>
              <a:rPr lang="en-US" dirty="0" smtClean="0">
                <a:effectLst/>
                <a:latin typeface="Cambria Math" panose="02040503050406030204" pitchFamily="18" charset="0"/>
                <a:ea typeface="Cambria Math" panose="02040503050406030204" pitchFamily="18" charset="0"/>
              </a:rPr>
              <a:t>, for bulk customer base </a:t>
            </a:r>
            <a:r>
              <a:rPr lang="en-US" dirty="0" err="1" smtClean="0">
                <a:effectLst/>
                <a:latin typeface="Cambria Math" panose="02040503050406030204" pitchFamily="18" charset="0"/>
                <a:ea typeface="Cambria Math" panose="02040503050406030204" pitchFamily="18" charset="0"/>
              </a:rPr>
              <a:t>etc</a:t>
            </a:r>
            <a:r>
              <a:rPr lang="en-US" dirty="0" smtClean="0">
                <a:effectLst/>
                <a:latin typeface="Cambria Math" panose="02040503050406030204" pitchFamily="18" charset="0"/>
                <a:ea typeface="Cambria Math" panose="02040503050406030204" pitchFamily="18" charset="0"/>
              </a:rPr>
              <a:t>​</a:t>
            </a:r>
          </a:p>
          <a:p>
            <a:r>
              <a:rPr lang="en-US" dirty="0" smtClean="0">
                <a:effectLst/>
                <a:latin typeface="Cambria Math" panose="02040503050406030204" pitchFamily="18" charset="0"/>
                <a:ea typeface="Cambria Math" panose="02040503050406030204" pitchFamily="18" charset="0"/>
              </a:rPr>
              <a:t>Tie up's with Hotels </a:t>
            </a:r>
            <a:r>
              <a:rPr lang="en-US" dirty="0" err="1" smtClean="0">
                <a:effectLst/>
                <a:latin typeface="Cambria Math" panose="02040503050406030204" pitchFamily="18" charset="0"/>
                <a:ea typeface="Cambria Math" panose="02040503050406030204" pitchFamily="18" charset="0"/>
              </a:rPr>
              <a:t>etc</a:t>
            </a:r>
            <a:r>
              <a:rPr lang="en-US" dirty="0" smtClean="0">
                <a:effectLst/>
                <a:latin typeface="Cambria Math" panose="02040503050406030204" pitchFamily="18" charset="0"/>
                <a:ea typeface="Cambria Math" panose="02040503050406030204" pitchFamily="18" charset="0"/>
              </a:rPr>
              <a:t>​</a:t>
            </a:r>
          </a:p>
          <a:p>
            <a:r>
              <a:rPr lang="en-US" dirty="0" smtClean="0">
                <a:effectLst/>
                <a:latin typeface="Cambria Math" panose="02040503050406030204" pitchFamily="18" charset="0"/>
                <a:ea typeface="Cambria Math" panose="02040503050406030204" pitchFamily="18" charset="0"/>
              </a:rPr>
              <a:t>Motor training / Driving schools to provide proper training.</a:t>
            </a:r>
            <a:endParaRPr lang="en-US" dirty="0">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4658593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Math" panose="02040503050406030204" pitchFamily="18" charset="0"/>
                <a:ea typeface="Cambria Math" panose="02040503050406030204" pitchFamily="18" charset="0"/>
              </a:rPr>
              <a:t>Key Activities</a:t>
            </a:r>
            <a:endParaRPr lang="en-US" dirty="0">
              <a:latin typeface="Cambria Math" panose="02040503050406030204" pitchFamily="18" charset="0"/>
              <a:ea typeface="Cambria Math" panose="02040503050406030204" pitchFamily="18" charset="0"/>
            </a:endParaRPr>
          </a:p>
        </p:txBody>
      </p:sp>
      <p:sp>
        <p:nvSpPr>
          <p:cNvPr id="3" name="Content Placeholder 2"/>
          <p:cNvSpPr>
            <a:spLocks noGrp="1"/>
          </p:cNvSpPr>
          <p:nvPr>
            <p:ph idx="1"/>
          </p:nvPr>
        </p:nvSpPr>
        <p:spPr/>
        <p:txBody>
          <a:bodyPr/>
          <a:lstStyle/>
          <a:p>
            <a:r>
              <a:rPr lang="en-US" dirty="0" smtClean="0">
                <a:effectLst/>
                <a:latin typeface="Cambria Math" panose="02040503050406030204" pitchFamily="18" charset="0"/>
                <a:ea typeface="Cambria Math" panose="02040503050406030204" pitchFamily="18" charset="0"/>
              </a:rPr>
              <a:t>Verification &amp; Training of Drivers​</a:t>
            </a:r>
          </a:p>
          <a:p>
            <a:r>
              <a:rPr lang="en-US" dirty="0" smtClean="0">
                <a:effectLst/>
                <a:latin typeface="Cambria Math" panose="02040503050406030204" pitchFamily="18" charset="0"/>
                <a:ea typeface="Cambria Math" panose="02040503050406030204" pitchFamily="18" charset="0"/>
              </a:rPr>
              <a:t>Online &amp; Offline marketing</a:t>
            </a:r>
          </a:p>
          <a:p>
            <a:r>
              <a:rPr lang="en-US" dirty="0" smtClean="0">
                <a:effectLst/>
                <a:latin typeface="Cambria Math" panose="02040503050406030204" pitchFamily="18" charset="0"/>
                <a:ea typeface="Cambria Math" panose="02040503050406030204" pitchFamily="18" charset="0"/>
              </a:rPr>
              <a:t>​Ensuring rides were safe and on-time &amp; hassle free</a:t>
            </a:r>
          </a:p>
          <a:p>
            <a:r>
              <a:rPr lang="en-US" dirty="0" smtClean="0">
                <a:effectLst/>
                <a:latin typeface="Cambria Math" panose="02040503050406030204" pitchFamily="18" charset="0"/>
                <a:ea typeface="Cambria Math" panose="02040503050406030204" pitchFamily="18" charset="0"/>
              </a:rPr>
              <a:t>​Understand &amp; imply government / RTO norms</a:t>
            </a:r>
          </a:p>
          <a:p>
            <a:endParaRPr lang="en-US"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870595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Math" panose="02040503050406030204" pitchFamily="18" charset="0"/>
                <a:ea typeface="Cambria Math" panose="02040503050406030204" pitchFamily="18" charset="0"/>
              </a:rPr>
              <a:t>Key Resources</a:t>
            </a:r>
            <a:endParaRPr lang="en-US" dirty="0">
              <a:latin typeface="Cambria Math" panose="02040503050406030204" pitchFamily="18" charset="0"/>
              <a:ea typeface="Cambria Math" panose="02040503050406030204" pitchFamily="18" charset="0"/>
            </a:endParaRPr>
          </a:p>
        </p:txBody>
      </p:sp>
      <p:sp>
        <p:nvSpPr>
          <p:cNvPr id="3" name="Content Placeholder 2"/>
          <p:cNvSpPr>
            <a:spLocks noGrp="1"/>
          </p:cNvSpPr>
          <p:nvPr>
            <p:ph idx="1"/>
          </p:nvPr>
        </p:nvSpPr>
        <p:spPr/>
        <p:txBody>
          <a:bodyPr/>
          <a:lstStyle/>
          <a:p>
            <a:r>
              <a:rPr lang="en-US" dirty="0" smtClean="0">
                <a:effectLst/>
                <a:latin typeface="Cambria Math" panose="02040503050406030204" pitchFamily="18" charset="0"/>
                <a:ea typeface="Cambria Math" panose="02040503050406030204" pitchFamily="18" charset="0"/>
              </a:rPr>
              <a:t>Cabs with well trained drivers​</a:t>
            </a:r>
          </a:p>
          <a:p>
            <a:r>
              <a:rPr lang="en-US" dirty="0" smtClean="0">
                <a:effectLst/>
                <a:latin typeface="Cambria Math" panose="02040503050406030204" pitchFamily="18" charset="0"/>
                <a:ea typeface="Cambria Math" panose="02040503050406030204" pitchFamily="18" charset="0"/>
              </a:rPr>
              <a:t>Technology platform for accurate vehicle booking​</a:t>
            </a:r>
          </a:p>
          <a:p>
            <a:r>
              <a:rPr lang="en-US" dirty="0" smtClean="0">
                <a:effectLst/>
                <a:latin typeface="Cambria Math" panose="02040503050406030204" pitchFamily="18" charset="0"/>
                <a:ea typeface="Cambria Math" panose="02040503050406030204" pitchFamily="18" charset="0"/>
              </a:rPr>
              <a:t>Key Staff: Sales, Marketing, Technology developers, Customer </a:t>
            </a:r>
          </a:p>
          <a:p>
            <a:endParaRPr lang="en-US"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770111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Math" panose="02040503050406030204" pitchFamily="18" charset="0"/>
                <a:ea typeface="Cambria Math" panose="02040503050406030204" pitchFamily="18" charset="0"/>
              </a:rPr>
              <a:t>Value Propositions</a:t>
            </a:r>
            <a:endParaRPr lang="en-US" dirty="0">
              <a:latin typeface="Cambria Math" panose="02040503050406030204" pitchFamily="18" charset="0"/>
              <a:ea typeface="Cambria Math" panose="02040503050406030204" pitchFamily="18" charset="0"/>
            </a:endParaRPr>
          </a:p>
        </p:txBody>
      </p:sp>
      <p:sp>
        <p:nvSpPr>
          <p:cNvPr id="3" name="Content Placeholder 2"/>
          <p:cNvSpPr>
            <a:spLocks noGrp="1"/>
          </p:cNvSpPr>
          <p:nvPr>
            <p:ph idx="1"/>
          </p:nvPr>
        </p:nvSpPr>
        <p:spPr/>
        <p:txBody>
          <a:bodyPr>
            <a:normAutofit/>
          </a:bodyPr>
          <a:lstStyle/>
          <a:p>
            <a:r>
              <a:rPr lang="en-US" b="1" dirty="0" smtClean="0">
                <a:effectLst/>
                <a:latin typeface="Cambria Math" panose="02040503050406030204" pitchFamily="18" charset="0"/>
                <a:ea typeface="Cambria Math" panose="02040503050406030204" pitchFamily="18" charset="0"/>
              </a:rPr>
              <a:t>For End Users:</a:t>
            </a:r>
            <a:endParaRPr lang="en-US" dirty="0" smtClean="0">
              <a:effectLst/>
              <a:latin typeface="Cambria Math" panose="02040503050406030204" pitchFamily="18" charset="0"/>
              <a:ea typeface="Cambria Math" panose="02040503050406030204" pitchFamily="18" charset="0"/>
            </a:endParaRPr>
          </a:p>
          <a:p>
            <a:r>
              <a:rPr lang="en-US" dirty="0" smtClean="0">
                <a:effectLst/>
                <a:latin typeface="Cambria Math" panose="02040503050406030204" pitchFamily="18" charset="0"/>
                <a:ea typeface="Cambria Math" panose="02040503050406030204" pitchFamily="18" charset="0"/>
              </a:rPr>
              <a:t>1) Safety Rides on Accurate Time with advance bookings scheduling</a:t>
            </a:r>
          </a:p>
          <a:p>
            <a:r>
              <a:rPr lang="en-US" dirty="0" smtClean="0">
                <a:effectLst/>
                <a:latin typeface="Cambria Math" panose="02040503050406030204" pitchFamily="18" charset="0"/>
                <a:ea typeface="Cambria Math" panose="02040503050406030204" pitchFamily="18" charset="0"/>
              </a:rPr>
              <a:t>2) Cashless rides</a:t>
            </a:r>
          </a:p>
          <a:p>
            <a:endParaRPr lang="en-US" dirty="0" smtClean="0">
              <a:latin typeface="Cambria Math" panose="02040503050406030204" pitchFamily="18" charset="0"/>
              <a:ea typeface="Cambria Math" panose="02040503050406030204" pitchFamily="18" charset="0"/>
            </a:endParaRPr>
          </a:p>
          <a:p>
            <a:r>
              <a:rPr lang="en-US" b="1" dirty="0" smtClean="0">
                <a:latin typeface="Cambria Math" panose="02040503050406030204" pitchFamily="18" charset="0"/>
                <a:ea typeface="Cambria Math" panose="02040503050406030204" pitchFamily="18" charset="0"/>
              </a:rPr>
              <a:t>For Cab Drivers / Owners:</a:t>
            </a:r>
            <a:endParaRPr lang="en-US" dirty="0" smtClean="0">
              <a:latin typeface="Cambria Math" panose="02040503050406030204" pitchFamily="18" charset="0"/>
              <a:ea typeface="Cambria Math" panose="02040503050406030204" pitchFamily="18" charset="0"/>
            </a:endParaRPr>
          </a:p>
          <a:p>
            <a:r>
              <a:rPr lang="en-US" dirty="0" smtClean="0">
                <a:latin typeface="Cambria Math" panose="02040503050406030204" pitchFamily="18" charset="0"/>
                <a:ea typeface="Cambria Math" panose="02040503050406030204" pitchFamily="18" charset="0"/>
              </a:rPr>
              <a:t>1) Can get assured bookings instantly &amp; earn more</a:t>
            </a:r>
            <a:endParaRPr lang="en-US" dirty="0">
              <a:latin typeface="Cambria Math" panose="02040503050406030204" pitchFamily="18" charset="0"/>
              <a:ea typeface="Cambria Math" panose="02040503050406030204" pitchFamily="18" charset="0"/>
            </a:endParaRPr>
          </a:p>
          <a:p>
            <a:r>
              <a:rPr lang="en-US" dirty="0" smtClean="0">
                <a:latin typeface="Cambria Math" panose="02040503050406030204" pitchFamily="18" charset="0"/>
                <a:ea typeface="Cambria Math" panose="02040503050406030204" pitchFamily="18" charset="0"/>
              </a:rPr>
              <a:t>2) Worry free maintenance for cabs</a:t>
            </a:r>
          </a:p>
          <a:p>
            <a:endParaRPr lang="en-US"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423144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Cambria Math" panose="02040503050406030204" pitchFamily="18" charset="0"/>
                <a:ea typeface="Cambria Math" panose="02040503050406030204" pitchFamily="18" charset="0"/>
              </a:rPr>
              <a:t>Customer Relationship</a:t>
            </a:r>
            <a:endParaRPr lang="en-US">
              <a:latin typeface="Cambria Math" panose="02040503050406030204" pitchFamily="18" charset="0"/>
              <a:ea typeface="Cambria Math" panose="02040503050406030204" pitchFamily="18" charset="0"/>
            </a:endParaRPr>
          </a:p>
        </p:txBody>
      </p:sp>
      <p:sp>
        <p:nvSpPr>
          <p:cNvPr id="3" name="Content Placeholder 2"/>
          <p:cNvSpPr>
            <a:spLocks noGrp="1"/>
          </p:cNvSpPr>
          <p:nvPr>
            <p:ph idx="1"/>
          </p:nvPr>
        </p:nvSpPr>
        <p:spPr/>
        <p:txBody>
          <a:bodyPr/>
          <a:lstStyle/>
          <a:p>
            <a:r>
              <a:rPr lang="en-US" dirty="0" smtClean="0">
                <a:effectLst/>
                <a:latin typeface="Cambria Math" panose="02040503050406030204" pitchFamily="18" charset="0"/>
                <a:ea typeface="Cambria Math" panose="02040503050406030204" pitchFamily="18" charset="0"/>
              </a:rPr>
              <a:t>Referrals credit points</a:t>
            </a:r>
          </a:p>
          <a:p>
            <a:r>
              <a:rPr lang="en-US" dirty="0" smtClean="0">
                <a:effectLst/>
                <a:latin typeface="Cambria Math" panose="02040503050406030204" pitchFamily="18" charset="0"/>
                <a:ea typeface="Cambria Math" panose="02040503050406030204" pitchFamily="18" charset="0"/>
              </a:rPr>
              <a:t>​Offers for first ride</a:t>
            </a:r>
          </a:p>
          <a:p>
            <a:r>
              <a:rPr lang="en-US" dirty="0" smtClean="0">
                <a:effectLst/>
                <a:latin typeface="Cambria Math" panose="02040503050406030204" pitchFamily="18" charset="0"/>
                <a:ea typeface="Cambria Math" panose="02040503050406030204" pitchFamily="18" charset="0"/>
              </a:rPr>
              <a:t>​Credit points in case of delay in service or cancellation of ride</a:t>
            </a:r>
          </a:p>
          <a:p>
            <a:r>
              <a:rPr lang="en-US" dirty="0" smtClean="0">
                <a:effectLst/>
                <a:latin typeface="Cambria Math" panose="02040503050406030204" pitchFamily="18" charset="0"/>
                <a:ea typeface="Cambria Math" panose="02040503050406030204" pitchFamily="18" charset="0"/>
              </a:rPr>
              <a:t>Promotions &amp; offers​</a:t>
            </a:r>
          </a:p>
          <a:p>
            <a:r>
              <a:rPr lang="en-US" dirty="0" smtClean="0">
                <a:effectLst/>
                <a:latin typeface="Cambria Math" panose="02040503050406030204" pitchFamily="18" charset="0"/>
                <a:ea typeface="Cambria Math" panose="02040503050406030204" pitchFamily="18" charset="0"/>
              </a:rPr>
              <a:t>Manage social media communications and customer support.</a:t>
            </a:r>
          </a:p>
          <a:p>
            <a:r>
              <a:rPr lang="en-US" dirty="0" smtClean="0">
                <a:effectLst/>
                <a:latin typeface="Cambria Math" panose="02040503050406030204" pitchFamily="18" charset="0"/>
                <a:ea typeface="Cambria Math" panose="02040503050406030204" pitchFamily="18" charset="0"/>
              </a:rPr>
              <a:t>Always ask for customer feedback to improve the experience.</a:t>
            </a:r>
          </a:p>
          <a:p>
            <a:endParaRPr lang="en-US"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236263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Math" panose="02040503050406030204" pitchFamily="18" charset="0"/>
                <a:ea typeface="Cambria Math" panose="02040503050406030204" pitchFamily="18" charset="0"/>
              </a:rPr>
              <a:t>Delivery Channel</a:t>
            </a:r>
            <a:endParaRPr lang="en-US" dirty="0">
              <a:latin typeface="Cambria Math" panose="02040503050406030204" pitchFamily="18" charset="0"/>
              <a:ea typeface="Cambria Math" panose="02040503050406030204" pitchFamily="18" charset="0"/>
            </a:endParaRPr>
          </a:p>
        </p:txBody>
      </p:sp>
      <p:sp>
        <p:nvSpPr>
          <p:cNvPr id="3" name="Content Placeholder 2"/>
          <p:cNvSpPr>
            <a:spLocks noGrp="1"/>
          </p:cNvSpPr>
          <p:nvPr>
            <p:ph idx="1"/>
          </p:nvPr>
        </p:nvSpPr>
        <p:spPr/>
        <p:txBody>
          <a:bodyPr/>
          <a:lstStyle/>
          <a:p>
            <a:r>
              <a:rPr lang="en-US" dirty="0" smtClean="0">
                <a:effectLst/>
                <a:latin typeface="Cambria Math" panose="02040503050406030204" pitchFamily="18" charset="0"/>
                <a:ea typeface="Cambria Math" panose="02040503050406030204" pitchFamily="18" charset="0"/>
              </a:rPr>
              <a:t>Mobile application​ + SMS Service</a:t>
            </a:r>
          </a:p>
          <a:p>
            <a:r>
              <a:rPr lang="en-US" b="1" dirty="0" err="1" smtClean="0">
                <a:effectLst/>
                <a:latin typeface="Cambria Math" panose="02040503050406030204" pitchFamily="18" charset="0"/>
                <a:ea typeface="Cambria Math" panose="02040503050406030204" pitchFamily="18" charset="0"/>
              </a:rPr>
              <a:t>Eg</a:t>
            </a:r>
            <a:r>
              <a:rPr lang="en-US" b="1" dirty="0" smtClean="0">
                <a:effectLst/>
                <a:latin typeface="Cambria Math" panose="02040503050406030204" pitchFamily="18" charset="0"/>
                <a:ea typeface="Cambria Math" panose="02040503050406030204" pitchFamily="18" charset="0"/>
              </a:rPr>
              <a:t>:</a:t>
            </a:r>
            <a:r>
              <a:rPr lang="en-US" dirty="0" smtClean="0">
                <a:effectLst/>
                <a:latin typeface="Cambria Math" panose="02040503050406030204" pitchFamily="18" charset="0"/>
                <a:ea typeface="Cambria Math" panose="02040503050406030204" pitchFamily="18" charset="0"/>
              </a:rPr>
              <a:t> </a:t>
            </a:r>
            <a:r>
              <a:rPr lang="en-US" dirty="0" err="1" smtClean="0">
                <a:effectLst/>
                <a:latin typeface="Cambria Math" panose="02040503050406030204" pitchFamily="18" charset="0"/>
                <a:ea typeface="Cambria Math" panose="02040503050406030204" pitchFamily="18" charset="0"/>
              </a:rPr>
              <a:t>Iphone</a:t>
            </a:r>
            <a:r>
              <a:rPr lang="en-US" dirty="0" smtClean="0">
                <a:effectLst/>
                <a:latin typeface="Cambria Math" panose="02040503050406030204" pitchFamily="18" charset="0"/>
                <a:ea typeface="Cambria Math" panose="02040503050406030204" pitchFamily="18" charset="0"/>
              </a:rPr>
              <a:t>, Android, Windows App</a:t>
            </a:r>
          </a:p>
          <a:p>
            <a:r>
              <a:rPr lang="en-US" dirty="0" smtClean="0">
                <a:effectLst/>
                <a:latin typeface="Cambria Math" panose="02040503050406030204" pitchFamily="18" charset="0"/>
                <a:ea typeface="Cambria Math" panose="02040503050406030204" pitchFamily="18" charset="0"/>
              </a:rPr>
              <a:t>​Web Application and email notifications</a:t>
            </a:r>
          </a:p>
          <a:p>
            <a:r>
              <a:rPr lang="en-US" dirty="0" smtClean="0">
                <a:effectLst/>
                <a:latin typeface="Cambria Math" panose="02040503050406030204" pitchFamily="18" charset="0"/>
                <a:ea typeface="Cambria Math" panose="02040503050406030204" pitchFamily="18" charset="0"/>
              </a:rPr>
              <a:t>Cabs , Autos </a:t>
            </a:r>
            <a:r>
              <a:rPr lang="en-US" dirty="0" err="1" smtClean="0">
                <a:effectLst/>
                <a:latin typeface="Cambria Math" panose="02040503050406030204" pitchFamily="18" charset="0"/>
                <a:ea typeface="Cambria Math" panose="02040503050406030204" pitchFamily="18" charset="0"/>
              </a:rPr>
              <a:t>etc</a:t>
            </a:r>
            <a:r>
              <a:rPr lang="en-US" dirty="0" smtClean="0">
                <a:effectLst/>
                <a:latin typeface="Cambria Math" panose="02040503050406030204" pitchFamily="18" charset="0"/>
                <a:ea typeface="Cambria Math" panose="02040503050406030204" pitchFamily="18" charset="0"/>
              </a:rPr>
              <a:t> </a:t>
            </a:r>
          </a:p>
          <a:p>
            <a:r>
              <a:rPr lang="en-US" dirty="0" smtClean="0">
                <a:effectLst/>
                <a:latin typeface="Cambria Math" panose="02040503050406030204" pitchFamily="18" charset="0"/>
                <a:ea typeface="Cambria Math" panose="02040503050406030204" pitchFamily="18" charset="0"/>
              </a:rPr>
              <a:t>(vehicles which are into service )​</a:t>
            </a:r>
          </a:p>
          <a:p>
            <a:endParaRPr lang="en-US"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23102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Math" panose="02040503050406030204" pitchFamily="18" charset="0"/>
                <a:ea typeface="Cambria Math" panose="02040503050406030204" pitchFamily="18" charset="0"/>
              </a:rPr>
              <a:t>Customer Segments</a:t>
            </a:r>
            <a:endParaRPr lang="en-US" dirty="0">
              <a:latin typeface="Cambria Math" panose="02040503050406030204" pitchFamily="18" charset="0"/>
              <a:ea typeface="Cambria Math" panose="02040503050406030204" pitchFamily="18" charset="0"/>
            </a:endParaRPr>
          </a:p>
        </p:txBody>
      </p:sp>
      <p:sp>
        <p:nvSpPr>
          <p:cNvPr id="3" name="Content Placeholder 2"/>
          <p:cNvSpPr>
            <a:spLocks noGrp="1"/>
          </p:cNvSpPr>
          <p:nvPr>
            <p:ph idx="1"/>
          </p:nvPr>
        </p:nvSpPr>
        <p:spPr/>
        <p:txBody>
          <a:bodyPr>
            <a:normAutofit fontScale="92500" lnSpcReduction="10000"/>
          </a:bodyPr>
          <a:lstStyle/>
          <a:p>
            <a:r>
              <a:rPr lang="en-US" dirty="0" smtClean="0">
                <a:effectLst/>
                <a:latin typeface="Cambria Math" panose="02040503050406030204" pitchFamily="18" charset="0"/>
                <a:ea typeface="Cambria Math" panose="02040503050406030204" pitchFamily="18" charset="0"/>
              </a:rPr>
              <a:t>Regular ​commuters to/from specific locations</a:t>
            </a:r>
            <a:br>
              <a:rPr lang="en-US" dirty="0" smtClean="0">
                <a:effectLst/>
                <a:latin typeface="Cambria Math" panose="02040503050406030204" pitchFamily="18" charset="0"/>
                <a:ea typeface="Cambria Math" panose="02040503050406030204" pitchFamily="18" charset="0"/>
              </a:rPr>
            </a:br>
            <a:r>
              <a:rPr lang="en-US" dirty="0" smtClean="0">
                <a:effectLst/>
                <a:latin typeface="Cambria Math" panose="02040503050406030204" pitchFamily="18" charset="0"/>
                <a:ea typeface="Cambria Math" panose="02040503050406030204" pitchFamily="18" charset="0"/>
              </a:rPr>
              <a:t>(Using Ola shuttle service)</a:t>
            </a:r>
          </a:p>
          <a:p>
            <a:r>
              <a:rPr lang="en-US" dirty="0" smtClean="0">
                <a:effectLst/>
                <a:latin typeface="Cambria Math" panose="02040503050406030204" pitchFamily="18" charset="0"/>
                <a:ea typeface="Cambria Math" panose="02040503050406030204" pitchFamily="18" charset="0"/>
              </a:rPr>
              <a:t>​Families to travel together</a:t>
            </a:r>
          </a:p>
          <a:p>
            <a:r>
              <a:rPr lang="en-US" dirty="0" smtClean="0">
                <a:effectLst/>
                <a:latin typeface="Cambria Math" panose="02040503050406030204" pitchFamily="18" charset="0"/>
                <a:ea typeface="Cambria Math" panose="02040503050406030204" pitchFamily="18" charset="0"/>
              </a:rPr>
              <a:t>at some place for some time</a:t>
            </a:r>
          </a:p>
          <a:p>
            <a:r>
              <a:rPr lang="en-US" dirty="0" smtClean="0">
                <a:effectLst/>
                <a:latin typeface="Cambria Math" panose="02040503050406030204" pitchFamily="18" charset="0"/>
                <a:ea typeface="Cambria Math" panose="02040503050406030204" pitchFamily="18" charset="0"/>
              </a:rPr>
              <a:t>​Business people who don't want to drive &amp; save time for working while travelling</a:t>
            </a:r>
          </a:p>
          <a:p>
            <a:r>
              <a:rPr lang="en-US" dirty="0" smtClean="0">
                <a:effectLst/>
                <a:latin typeface="Cambria Math" panose="02040503050406030204" pitchFamily="18" charset="0"/>
                <a:ea typeface="Cambria Math" panose="02040503050406030204" pitchFamily="18" charset="0"/>
              </a:rPr>
              <a:t>Corporates​ offering pickup/drop facility to employees</a:t>
            </a:r>
          </a:p>
          <a:p>
            <a:r>
              <a:rPr lang="en-US" dirty="0" smtClean="0">
                <a:effectLst/>
                <a:latin typeface="Cambria Math" panose="02040503050406030204" pitchFamily="18" charset="0"/>
                <a:ea typeface="Cambria Math" panose="02040503050406030204" pitchFamily="18" charset="0"/>
              </a:rPr>
              <a:t>Office going people​</a:t>
            </a:r>
          </a:p>
          <a:p>
            <a:r>
              <a:rPr lang="en-US" dirty="0" smtClean="0">
                <a:effectLst/>
                <a:latin typeface="Cambria Math" panose="02040503050406030204" pitchFamily="18" charset="0"/>
                <a:ea typeface="Cambria Math" panose="02040503050406030204" pitchFamily="18" charset="0"/>
              </a:rPr>
              <a:t>(Can share a cab using Ola sharing cab option)</a:t>
            </a:r>
          </a:p>
          <a:p>
            <a:r>
              <a:rPr lang="en-US" dirty="0" smtClean="0">
                <a:effectLst/>
                <a:latin typeface="Cambria Math" panose="02040503050406030204" pitchFamily="18" charset="0"/>
                <a:ea typeface="Cambria Math" panose="02040503050406030204" pitchFamily="18" charset="0"/>
              </a:rPr>
              <a:t>Any one who wants to travel within city limits​ at comfort</a:t>
            </a:r>
            <a:endParaRPr lang="en-US" dirty="0">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290986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400</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OLA Structure And Business Model</vt:lpstr>
      <vt:lpstr>History</vt:lpstr>
      <vt:lpstr>Key Partners</vt:lpstr>
      <vt:lpstr>Key Activities</vt:lpstr>
      <vt:lpstr>Key Resources</vt:lpstr>
      <vt:lpstr>Value Propositions</vt:lpstr>
      <vt:lpstr>Customer Relationship</vt:lpstr>
      <vt:lpstr>Delivery Channel</vt:lpstr>
      <vt:lpstr>Customer Segments</vt:lpstr>
      <vt:lpstr>Cost Structure</vt:lpstr>
      <vt:lpstr>Revenue Streams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OLA Structure And Business Model</dc:title>
  <dc:creator>Vishal Babu</dc:creator>
  <cp:lastModifiedBy>Vishal Babu</cp:lastModifiedBy>
  <cp:revision>4</cp:revision>
  <dcterms:created xsi:type="dcterms:W3CDTF">2016-04-17T10:16:09Z</dcterms:created>
  <dcterms:modified xsi:type="dcterms:W3CDTF">2016-04-17T12:22:02Z</dcterms:modified>
</cp:coreProperties>
</file>