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Raleway"/>
      <p:regular r:id="rId63"/>
      <p:bold r:id="rId64"/>
      <p:italic r:id="rId65"/>
      <p:boldItalic r:id="rId66"/>
    </p:embeddedFont>
    <p:embeddedFont>
      <p:font typeface="Lat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Lat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aleway-bold.fntdata"/><Relationship Id="rId63" Type="http://schemas.openxmlformats.org/officeDocument/2006/relationships/font" Target="fonts/Raleway-regular.fntdata"/><Relationship Id="rId22" Type="http://schemas.openxmlformats.org/officeDocument/2006/relationships/slide" Target="slides/slide17.xml"/><Relationship Id="rId66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65" Type="http://schemas.openxmlformats.org/officeDocument/2006/relationships/font" Target="fonts/Raleway-italic.fntdata"/><Relationship Id="rId24" Type="http://schemas.openxmlformats.org/officeDocument/2006/relationships/slide" Target="slides/slide19.xml"/><Relationship Id="rId68" Type="http://schemas.openxmlformats.org/officeDocument/2006/relationships/font" Target="fonts/Lato-bold.fntdata"/><Relationship Id="rId23" Type="http://schemas.openxmlformats.org/officeDocument/2006/relationships/slide" Target="slides/slide18.xml"/><Relationship Id="rId67" Type="http://schemas.openxmlformats.org/officeDocument/2006/relationships/font" Target="fonts/Lato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azemnejad.com/blog/transformer_architecture_positional_encoding/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316250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316250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7bbdebb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7bbdebb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3dcccf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3dcccf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3dcccf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3dcccf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587bb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587bb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f9ba01e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f9ba01e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316250d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1316250d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9e6b76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9e6b76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a39f45d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a39f45d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e6b76f2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e6b76f2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e92f2e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e92f2e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a170d14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a170d14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9e6b76f2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9e6b76f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964c42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964c42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64c42b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964c42b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22d9c06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22d9c06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22d9c06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22d9c06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22d9c06e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22d9c06e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22d9c06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22d9c06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a170d14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a170d14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08f6530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08f6530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3dcccf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3dcccf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a170d14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a170d14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964c42b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964c42b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a170d1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a170d1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964c42b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964c42b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22d9c06e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22d9c06e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9e6b76f2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9e6b76f2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0117801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0117801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d790476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d790476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dd6bd5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dd6bd5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dd6bd56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dd6bd56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170d14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170d1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d547188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d547188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cbad7c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cbad7c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d64c6f2b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d64c6f2b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d64c6f2b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d64c6f2b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d6e408f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d6e408f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d6e408f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d6e408f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in-depth explanation of the original fixed positional encoding (used in ‘Attention is all you need’), see this resource: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https://kazemnejad.com/blog/transformer_architecture_positional_encoding/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d6e408f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d6e408f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1d6e408f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1d6e408f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d6e408f7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d6e408f7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d6e408f7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1d6e408f7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naturally incorporates bidirectional context, via the MLM task and bidirectionality of self-attention.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3dcccf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3dcccf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d6e408f7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d6e408f7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d6e408f7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d6e408f7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d6e408f7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d6e408f7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d6e408f7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d6e408f7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d6e408f75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1d6e408f7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24dd150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24dd150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07bbdeb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07bbdeb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28593f5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28593f5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316250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316250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316250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316250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316250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316250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7bbdeb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7bbdeb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98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680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5876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425200" y="45876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1"/>
          <p:cNvCxnSpPr/>
          <p:nvPr/>
        </p:nvCxnSpPr>
        <p:spPr>
          <a:xfrm>
            <a:off x="425200" y="5680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9600"/>
              <a:buFont typeface="Lato"/>
              <a:buNone/>
              <a:defRPr sz="9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8145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8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680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5876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680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5876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290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8145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5680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5876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00303" y="129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650572" y="129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8145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7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9500" y="16944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8145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600"/>
              <a:buNone/>
              <a:defRPr sz="3600">
                <a:solidFill>
                  <a:srgbClr val="98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0"/>
          <p:cNvCxnSpPr/>
          <p:nvPr/>
        </p:nvCxnSpPr>
        <p:spPr>
          <a:xfrm>
            <a:off x="425200" y="45876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0"/>
          <p:cNvCxnSpPr/>
          <p:nvPr/>
        </p:nvCxnSpPr>
        <p:spPr>
          <a:xfrm>
            <a:off x="425198" y="5680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859" y="76200"/>
            <a:ext cx="81459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abs/1301.3781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hyperlink" Target="http://web.stanford.edu/class/cs224n/slides/cs224n-2019-lecture01-wordvecs1.pdf" TargetMode="External"/><Relationship Id="rId5" Type="http://schemas.openxmlformats.org/officeDocument/2006/relationships/hyperlink" Target="http://web.stanford.edu/class/cs224n/slides/cs224n-2019-lecture01-wordvecs1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hyperlink" Target="http://web.stanford.edu/class/cs224n/slides/cs224n-2019-lecture01-wordvecs1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web.stanford.edu/~jurafsky/slp3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hyperlink" Target="http://jalammar.github.io/illustrated-transformer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hyperlink" Target="http://jalammar.github.io/illustrated-ber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arxiv.org/pdf/1907.11692.pdf" TargetMode="External"/><Relationship Id="rId4" Type="http://schemas.openxmlformats.org/officeDocument/2006/relationships/image" Target="../media/image34.png"/><Relationship Id="rId5" Type="http://schemas.openxmlformats.org/officeDocument/2006/relationships/hyperlink" Target="http://web.stanford.edu/class/cs224n/slides/Jacob_Devlin_BERT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arxiv.org/abs/1909.11942" TargetMode="External"/><Relationship Id="rId4" Type="http://schemas.openxmlformats.org/officeDocument/2006/relationships/hyperlink" Target="https://arxiv.org/abs/1910.01108" TargetMode="External"/><Relationship Id="rId11" Type="http://schemas.openxmlformats.org/officeDocument/2006/relationships/hyperlink" Target="https://arxiv.org/abs/1908.02265" TargetMode="External"/><Relationship Id="rId10" Type="http://schemas.openxmlformats.org/officeDocument/2006/relationships/hyperlink" Target="https://arxiv.org/pdf/1904.01766.pdf" TargetMode="External"/><Relationship Id="rId9" Type="http://schemas.openxmlformats.org/officeDocument/2006/relationships/hyperlink" Target="http://ceur-ws.org/Vol-2481/paper57.pdf" TargetMode="External"/><Relationship Id="rId5" Type="http://schemas.openxmlformats.org/officeDocument/2006/relationships/hyperlink" Target="https://watermark.silverchair.com/btz682.pdf?token=AQECAHi208BE49Ooan9kkhW_Ercy7Dm3ZL_9Cf3qfKAc485ysgAAAnUwggJxBgkqhkiG9w0BBwagggJiMIICXgIBADCCAlcGCSqGSIb3DQEHATAeBglghkgBZQMEAS4wEQQMYLiV_6V1eRTpcWGtAgEQgIICKJ0Xv-YZYwOqfeSR38YkPsFjzDR6W0GPd3J9m_oGJFVOHznhFnEDyPo6Lg9tzWKU_ywqu1hd_zovT2rcIRW5_i_7X-bGdfACobCAS90D0eXP0Jhx_CkLXddZgZS5TxjYtbFv-lJmYXtAhyCOl5slIGgIlM5g7SW2OR58J-kRP0_-ihamOKfu_gys5sNWDCiYvmEBc9Kt3bMyXhslNPYMHGoEUbSphyx6yPLYKOixI2kwvIRgonwUpj2VreHJTuFSmNkLWwTk-kOBWGZRcKnpxyj2vfhQvVJH7q33mpQcJcmxp2M0GTfl28E67vMyrvYqUpsENHQmgSD0ypNLHTpzQPdYpe3sGD-6Aw-Kn8lhMkSqppZ0vBA0M36aV4CIc9NMaZY6Vj7qhHCG__n85nuyHpuqz7XJ8qwUEhBH1sNzOiGGaVdaGX3B5tExWMYCa6bseFGwVB8e9C3CBMLebxDm5iqcpQTu8UaET0KlM5PD3WIA_Ei326fVocCE21pYnkQQAZpKrhwN4IhhRZRLSJSi79fiY1XBYvr13XZel0-yqvU--KSUKcUfVBZMTWQXKyA7V_OQCJLyMX4jBsvVqmj0JqmIjiMF4oKGcoU5-DJObGbsj0e8OfRY8iilHCIggiYss8VJpg6JUA1C7CvbiUMeOu0gazBQangY_rtXcXfJSrN99BHtS56JREv4VXE4CC4ZrbpqJwzP6c5DyFu4pPvQlXMrkdGJsyKQ3w" TargetMode="External"/><Relationship Id="rId6" Type="http://schemas.openxmlformats.org/officeDocument/2006/relationships/hyperlink" Target="https://arxiv.org/pdf/1903.10676.pdf" TargetMode="External"/><Relationship Id="rId7" Type="http://schemas.openxmlformats.org/officeDocument/2006/relationships/image" Target="../media/image36.png"/><Relationship Id="rId8" Type="http://schemas.openxmlformats.org/officeDocument/2006/relationships/hyperlink" Target="https://camembert-model.fr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arxiv.org/pdf/1511.07916.pdf" TargetMode="External"/><Relationship Id="rId4" Type="http://schemas.openxmlformats.org/officeDocument/2006/relationships/hyperlink" Target="https://web.stanford.edu/~jurafsky/slp3/" TargetMode="External"/><Relationship Id="rId5" Type="http://schemas.openxmlformats.org/officeDocument/2006/relationships/hyperlink" Target="http://web.stanford.edu/class/cs224n/" TargetMode="External"/><Relationship Id="rId6" Type="http://schemas.openxmlformats.org/officeDocument/2006/relationships/hyperlink" Target="http://www.phontron.com/class/nn4nlp2020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arxiv.org/abs/1802.05365" TargetMode="External"/><Relationship Id="rId4" Type="http://schemas.openxmlformats.org/officeDocument/2006/relationships/hyperlink" Target="https://arxiv.org/abs/1706.03762" TargetMode="External"/><Relationship Id="rId5" Type="http://schemas.openxmlformats.org/officeDocument/2006/relationships/hyperlink" Target="https://cdn.openai.com/research-covers/language-unsupervised/language_understanding_paper.pdf" TargetMode="External"/><Relationship Id="rId6" Type="http://schemas.openxmlformats.org/officeDocument/2006/relationships/hyperlink" Target="https://arxiv.org/abs/1810.04805v2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docs.google.com/presentation/d/1MIHl7TCnDo221jbP3ND3DUNvwaygu0hrmrvcxayS2Cg/edit?usp=sharing" TargetMode="External"/><Relationship Id="rId4" Type="http://schemas.openxmlformats.org/officeDocument/2006/relationships/hyperlink" Target="https://jalammar.github.io/illustrated-transformer/" TargetMode="External"/><Relationship Id="rId5" Type="http://schemas.openxmlformats.org/officeDocument/2006/relationships/hyperlink" Target="https://jalammar.github.io/illustrated-bert/" TargetMode="External"/><Relationship Id="rId6" Type="http://schemas.openxmlformats.org/officeDocument/2006/relationships/hyperlink" Target="https://ruder.io/nlp-image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stackoverflow.com/questions/55382596/how-is-wordpiece-tokenization-helpful-to-effectively-deal-with-rare-words-proble/55416944#5541694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and Transformers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Andrei Manolache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amanolache@bitdefender.com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Special thanks to Florin Brad for the slides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split text into words, how do we encode them</a:t>
            </a:r>
            <a:r>
              <a:rPr lang="en"/>
              <a:t>?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5" y="2010425"/>
            <a:ext cx="4992025" cy="176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87" name="Google Shape;187;p22"/>
          <p:cNvSpPr/>
          <p:nvPr/>
        </p:nvSpPr>
        <p:spPr>
          <a:xfrm>
            <a:off x="324225" y="2010425"/>
            <a:ext cx="673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5933150" y="2098900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‘Happy’, ‘New’, ‘Year’, ‘to’, ‘all’, ‘,’, ‘including’, ..., ‘Love’,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095325" y="2010425"/>
            <a:ext cx="4653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606900" y="2010425"/>
            <a:ext cx="5169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170075" y="2010425"/>
            <a:ext cx="230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2"/>
          <p:cNvCxnSpPr>
            <a:stCxn id="186" idx="3"/>
            <a:endCxn id="188" idx="1"/>
          </p:cNvCxnSpPr>
          <p:nvPr/>
        </p:nvCxnSpPr>
        <p:spPr>
          <a:xfrm flipH="1" rot="10800000">
            <a:off x="5204150" y="2467450"/>
            <a:ext cx="729000" cy="42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 txBox="1"/>
          <p:nvPr/>
        </p:nvSpPr>
        <p:spPr>
          <a:xfrm>
            <a:off x="5988325" y="1727525"/>
            <a:ext cx="23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tokenize text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446450" y="2010425"/>
            <a:ext cx="230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676550" y="2010425"/>
            <a:ext cx="112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839600" y="2010425"/>
            <a:ext cx="9834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5933150" y="3527600"/>
            <a:ext cx="2696400" cy="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‘Happy’ = 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‘New’ = 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…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‘!’ = ?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6025275" y="2863950"/>
            <a:ext cx="983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encode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words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22"/>
          <p:cNvCxnSpPr>
            <a:stCxn id="188" idx="2"/>
            <a:endCxn id="197" idx="0"/>
          </p:cNvCxnSpPr>
          <p:nvPr/>
        </p:nvCxnSpPr>
        <p:spPr>
          <a:xfrm>
            <a:off x="7281350" y="2835700"/>
            <a:ext cx="0" cy="69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993225" y="1290975"/>
            <a:ext cx="67386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car</a:t>
            </a:r>
            <a:r>
              <a:rPr lang="en">
                <a:solidFill>
                  <a:schemeClr val="dk2"/>
                </a:solidFill>
              </a:rPr>
              <a:t> = [0 0 0 0 0 </a:t>
            </a:r>
            <a:r>
              <a:rPr b="1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0 0 0 0 0 0 0 0 0 0 0 0 0 0 0 …  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vocabulary	…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bus</a:t>
            </a:r>
            <a:r>
              <a:rPr lang="en"/>
              <a:t> = [0 0 0 0 0 0 0 0 0 0 0 0 0 0 </a:t>
            </a:r>
            <a:r>
              <a:rPr b="1" lang="en"/>
              <a:t>1</a:t>
            </a:r>
            <a:r>
              <a:rPr lang="en"/>
              <a:t> 0 0 0 0 0 0 … ]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representation (makes no assumptions)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vectors are o</a:t>
            </a:r>
            <a:r>
              <a:rPr lang="en"/>
              <a:t>rthogonal (don’t capture similarity)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representation for words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281325" y="1529775"/>
            <a:ext cx="103800" cy="217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7" name="Google Shape;207;p23"/>
          <p:cNvSpPr/>
          <p:nvPr/>
        </p:nvSpPr>
        <p:spPr>
          <a:xfrm rot="5400000">
            <a:off x="5993650" y="1312150"/>
            <a:ext cx="146700" cy="406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4910100" y="3438550"/>
            <a:ext cx="3372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size = number of words in vocabulary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993225" y="1290975"/>
            <a:ext cx="67386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car</a:t>
            </a:r>
            <a:r>
              <a:rPr lang="en">
                <a:solidFill>
                  <a:schemeClr val="dk2"/>
                </a:solidFill>
              </a:rPr>
              <a:t> = [0</a:t>
            </a:r>
            <a:r>
              <a:rPr lang="en"/>
              <a:t>.12 0.17 0.93 </a:t>
            </a:r>
            <a:r>
              <a:rPr lang="en">
                <a:solidFill>
                  <a:schemeClr val="dk2"/>
                </a:solidFill>
              </a:rPr>
              <a:t>…  0.</a:t>
            </a:r>
            <a:r>
              <a:rPr lang="en"/>
              <a:t>10</a:t>
            </a:r>
            <a:r>
              <a:rPr lang="en">
                <a:solidFill>
                  <a:schemeClr val="dk2"/>
                </a:solidFill>
              </a:rPr>
              <a:t> 0</a:t>
            </a:r>
            <a:r>
              <a:rPr lang="en"/>
              <a:t>.98</a:t>
            </a:r>
            <a:r>
              <a:rPr lang="en">
                <a:solidFill>
                  <a:schemeClr val="dk2"/>
                </a:solidFill>
              </a:rPr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vocabulary	…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bus</a:t>
            </a:r>
            <a:r>
              <a:rPr lang="en"/>
              <a:t> = [0.64 0.07 0.86 … 0.23 0.56]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word is represented by a dense feature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vectors are not handcrafted, but learned by a network</a:t>
            </a:r>
            <a:endParaRPr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2340375" y="575950"/>
            <a:ext cx="6995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Dense representation for words (</a:t>
            </a:r>
            <a:r>
              <a:rPr i="1" lang="en" sz="2400"/>
              <a:t>embeddings</a:t>
            </a:r>
            <a:r>
              <a:rPr lang="en" sz="2400"/>
              <a:t>)</a:t>
            </a:r>
            <a:endParaRPr sz="2400"/>
          </a:p>
        </p:txBody>
      </p:sp>
      <p:sp>
        <p:nvSpPr>
          <p:cNvPr id="215" name="Google Shape;215;p24"/>
          <p:cNvSpPr/>
          <p:nvPr/>
        </p:nvSpPr>
        <p:spPr>
          <a:xfrm>
            <a:off x="3281325" y="1529775"/>
            <a:ext cx="103800" cy="217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6" name="Google Shape;216;p24"/>
          <p:cNvSpPr/>
          <p:nvPr/>
        </p:nvSpPr>
        <p:spPr>
          <a:xfrm rot="5400000">
            <a:off x="5374350" y="1931200"/>
            <a:ext cx="146700" cy="282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524475" y="3438550"/>
            <a:ext cx="2406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size </a:t>
            </a:r>
            <a:r>
              <a:rPr lang="en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[50, 1000]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993225" y="1290975"/>
            <a:ext cx="67386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car</a:t>
            </a:r>
            <a:r>
              <a:rPr lang="en">
                <a:solidFill>
                  <a:schemeClr val="dk2"/>
                </a:solidFill>
              </a:rPr>
              <a:t> = [0</a:t>
            </a:r>
            <a:r>
              <a:rPr lang="en"/>
              <a:t>.12 0.17  </a:t>
            </a:r>
            <a:r>
              <a:rPr b="1" lang="en"/>
              <a:t>0.93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… 0.</a:t>
            </a:r>
            <a:r>
              <a:rPr lang="en"/>
              <a:t>10</a:t>
            </a:r>
            <a:r>
              <a:rPr lang="en">
                <a:solidFill>
                  <a:schemeClr val="dk2"/>
                </a:solidFill>
              </a:rPr>
              <a:t> 0</a:t>
            </a:r>
            <a:r>
              <a:rPr lang="en"/>
              <a:t>.98</a:t>
            </a:r>
            <a:r>
              <a:rPr lang="en">
                <a:solidFill>
                  <a:schemeClr val="dk2"/>
                </a:solidFill>
              </a:rPr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vocabulary	cat = </a:t>
            </a:r>
            <a:r>
              <a:rPr lang="en"/>
              <a:t>[0.41 0.15  0.17 … 0.81 0.20]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bus</a:t>
            </a:r>
            <a:r>
              <a:rPr lang="en"/>
              <a:t> = [</a:t>
            </a:r>
            <a:r>
              <a:rPr lang="en"/>
              <a:t>0.64 0.07 </a:t>
            </a:r>
            <a:r>
              <a:rPr b="1" lang="en"/>
              <a:t>0.86</a:t>
            </a:r>
            <a:r>
              <a:rPr lang="en"/>
              <a:t> … 0.23 0.56</a:t>
            </a:r>
            <a:r>
              <a:rPr lang="en"/>
              <a:t>]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dimensions could encode different properties (not always interpretable)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r>
              <a:rPr lang="en"/>
              <a:t> representation for words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3281325" y="1529775"/>
            <a:ext cx="103800" cy="217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5" name="Google Shape;225;p25"/>
          <p:cNvSpPr/>
          <p:nvPr/>
        </p:nvSpPr>
        <p:spPr>
          <a:xfrm rot="5400000">
            <a:off x="5374350" y="1931200"/>
            <a:ext cx="146700" cy="282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524475" y="3438550"/>
            <a:ext cx="2406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size </a:t>
            </a:r>
            <a:r>
              <a:rPr lang="en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[50, 1000]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5067625" y="1725775"/>
            <a:ext cx="488700" cy="1526100"/>
          </a:xfrm>
          <a:prstGeom prst="roundRect">
            <a:avLst>
              <a:gd fmla="val 16667" name="adj"/>
            </a:avLst>
          </a:prstGeom>
          <a:solidFill>
            <a:srgbClr val="E78888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4662925" y="1182275"/>
            <a:ext cx="12981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‘vehicleness’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5"/>
          <p:cNvCxnSpPr>
            <a:stCxn id="228" idx="2"/>
            <a:endCxn id="227" idx="0"/>
          </p:cNvCxnSpPr>
          <p:nvPr/>
        </p:nvCxnSpPr>
        <p:spPr>
          <a:xfrm>
            <a:off x="5311975" y="1502675"/>
            <a:ext cx="0" cy="2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993225" y="1290975"/>
            <a:ext cx="67386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car</a:t>
            </a:r>
            <a:r>
              <a:rPr lang="en">
                <a:solidFill>
                  <a:schemeClr val="dk2"/>
                </a:solidFill>
              </a:rPr>
              <a:t> = [0</a:t>
            </a:r>
            <a:r>
              <a:rPr lang="en"/>
              <a:t>.12 0.17  </a:t>
            </a:r>
            <a:r>
              <a:rPr b="1" lang="en"/>
              <a:t>0.93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… 0.</a:t>
            </a:r>
            <a:r>
              <a:rPr lang="en"/>
              <a:t>10</a:t>
            </a:r>
            <a:r>
              <a:rPr lang="en">
                <a:solidFill>
                  <a:schemeClr val="dk2"/>
                </a:solidFill>
              </a:rPr>
              <a:t> 0</a:t>
            </a:r>
            <a:r>
              <a:rPr lang="en"/>
              <a:t>.98</a:t>
            </a:r>
            <a:r>
              <a:rPr lang="en">
                <a:solidFill>
                  <a:schemeClr val="dk2"/>
                </a:solidFill>
              </a:rPr>
              <a:t>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vocabulary	cat = [0.41 0.15  0.17 … </a:t>
            </a:r>
            <a:r>
              <a:rPr b="1" lang="en"/>
              <a:t>0.81</a:t>
            </a:r>
            <a:r>
              <a:rPr lang="en"/>
              <a:t> 0.20]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bus</a:t>
            </a:r>
            <a:r>
              <a:rPr lang="en"/>
              <a:t> = [0.64 0.07 </a:t>
            </a:r>
            <a:r>
              <a:rPr b="1" lang="en"/>
              <a:t>0.86</a:t>
            </a:r>
            <a:r>
              <a:rPr lang="en"/>
              <a:t> … 0.23 0.56]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dimensions could encode different properties (not always interpretable)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representation for words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3281325" y="1529775"/>
            <a:ext cx="103800" cy="2178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7" name="Google Shape;237;p26"/>
          <p:cNvSpPr/>
          <p:nvPr/>
        </p:nvSpPr>
        <p:spPr>
          <a:xfrm rot="5400000">
            <a:off x="5374350" y="1931200"/>
            <a:ext cx="146700" cy="282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4524475" y="3438550"/>
            <a:ext cx="2406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size </a:t>
            </a:r>
            <a:r>
              <a:rPr lang="en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[50, 1000]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062225" y="1743938"/>
            <a:ext cx="488700" cy="1526100"/>
          </a:xfrm>
          <a:prstGeom prst="roundRect">
            <a:avLst>
              <a:gd fmla="val 16667" name="adj"/>
            </a:avLst>
          </a:prstGeom>
          <a:solidFill>
            <a:srgbClr val="E78888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4524475" y="1182275"/>
            <a:ext cx="1436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‘vehicleness’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26"/>
          <p:cNvCxnSpPr/>
          <p:nvPr/>
        </p:nvCxnSpPr>
        <p:spPr>
          <a:xfrm>
            <a:off x="5306575" y="1502700"/>
            <a:ext cx="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/>
          <p:nvPr/>
        </p:nvSpPr>
        <p:spPr>
          <a:xfrm>
            <a:off x="5763725" y="1743975"/>
            <a:ext cx="488700" cy="1526100"/>
          </a:xfrm>
          <a:prstGeom prst="roundRect">
            <a:avLst>
              <a:gd fmla="val 16667" name="adj"/>
            </a:avLst>
          </a:prstGeom>
          <a:solidFill>
            <a:srgbClr val="E7C888">
              <a:alpha val="564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5723325" y="1182275"/>
            <a:ext cx="823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‘animal’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26"/>
          <p:cNvCxnSpPr/>
          <p:nvPr/>
        </p:nvCxnSpPr>
        <p:spPr>
          <a:xfrm>
            <a:off x="6008075" y="1502675"/>
            <a:ext cx="0" cy="2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vs dense vectors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-83925" y="1355150"/>
            <a:ext cx="29376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/>
              <a:t>one-hot vectors: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words are equally distant in vector space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dense vectors (</a:t>
            </a:r>
            <a:r>
              <a:rPr b="1" lang="en" sz="1600"/>
              <a:t>embeddings</a:t>
            </a:r>
            <a:r>
              <a:rPr lang="en" sz="1600"/>
              <a:t>):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similar words have similar vectors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525" y="1355150"/>
            <a:ext cx="6150324" cy="29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/>
          <p:nvPr/>
        </p:nvSpPr>
        <p:spPr>
          <a:xfrm>
            <a:off x="5300625" y="2499400"/>
            <a:ext cx="720300" cy="5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1800"/>
              <a:t>vs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word vectors is nice, but how do we obtain them?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25" y="1736900"/>
            <a:ext cx="5536025" cy="269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8"/>
          <p:cNvCxnSpPr/>
          <p:nvPr/>
        </p:nvCxnSpPr>
        <p:spPr>
          <a:xfrm flipH="1">
            <a:off x="6270200" y="1552225"/>
            <a:ext cx="129300" cy="6555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>
            <a:off x="6427200" y="1543000"/>
            <a:ext cx="1218900" cy="1856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word vectors is nice, but how do we obtain them?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25" y="1736900"/>
            <a:ext cx="5536025" cy="269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9"/>
          <p:cNvCxnSpPr/>
          <p:nvPr/>
        </p:nvCxnSpPr>
        <p:spPr>
          <a:xfrm flipH="1" rot="10800000">
            <a:off x="2408050" y="2604575"/>
            <a:ext cx="2815500" cy="269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2378950" y="2960975"/>
            <a:ext cx="2844600" cy="509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9"/>
          <p:cNvSpPr txBox="1"/>
          <p:nvPr/>
        </p:nvSpPr>
        <p:spPr>
          <a:xfrm>
            <a:off x="276450" y="2207725"/>
            <a:ext cx="245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word vectors are  just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parameters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      that the network      will adjust during training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194450" y="1138500"/>
            <a:ext cx="8817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</a:t>
            </a:r>
            <a:r>
              <a:rPr b="1" lang="en"/>
              <a:t>word embeddings</a:t>
            </a:r>
            <a:r>
              <a:rPr lang="en"/>
              <a:t> in a matrix </a:t>
            </a:r>
            <a:r>
              <a:rPr b="1" lang="en" sz="1600"/>
              <a:t>E</a:t>
            </a: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∈</a:t>
            </a:r>
            <a:r>
              <a:rPr b="1" baseline="30000" lang="en" sz="1600">
                <a:solidFill>
                  <a:srgbClr val="222222"/>
                </a:solidFill>
                <a:highlight>
                  <a:schemeClr val="lt1"/>
                </a:highlight>
              </a:rPr>
              <a:t>|V| x d  </a:t>
            </a:r>
            <a:endParaRPr/>
          </a:p>
          <a:p>
            <a:pPr indent="-330200" lvl="0" marL="2286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row in </a:t>
            </a:r>
            <a:r>
              <a:rPr b="1" lang="en" sz="1600"/>
              <a:t>E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is a word embedding associated with a given word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22860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matrix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E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is fully learnable!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</a:t>
            </a:r>
            <a:endParaRPr baseline="30000"/>
          </a:p>
        </p:txBody>
      </p:sp>
      <p:sp>
        <p:nvSpPr>
          <p:cNvPr id="275" name="Google Shape;275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layer</a:t>
            </a:r>
            <a:endParaRPr/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" y="2115300"/>
            <a:ext cx="8219149" cy="25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/>
        </p:nvSpPr>
        <p:spPr>
          <a:xfrm>
            <a:off x="334650" y="3332000"/>
            <a:ext cx="19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can think of it as a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fully-connected layer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applied to            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one-hot vectors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30"/>
          <p:cNvCxnSpPr/>
          <p:nvPr/>
        </p:nvCxnSpPr>
        <p:spPr>
          <a:xfrm flipH="1" rot="10800000">
            <a:off x="1978825" y="3441125"/>
            <a:ext cx="5820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250592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69825" y="542700"/>
            <a:ext cx="45279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Model learns </a:t>
            </a:r>
            <a:r>
              <a:rPr lang="en" sz="1600" u="sng">
                <a:solidFill>
                  <a:srgbClr val="666666"/>
                </a:solidFill>
              </a:rPr>
              <a:t>word embeddings/features</a:t>
            </a:r>
            <a:r>
              <a:rPr lang="en" sz="1600">
                <a:solidFill>
                  <a:srgbClr val="666666"/>
                </a:solidFill>
              </a:rPr>
              <a:t> and how to combine these features for classification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BC7D"/>
                </a:solidFill>
              </a:rPr>
              <a:t>neural network layers</a:t>
            </a:r>
            <a:endParaRPr b="1">
              <a:solidFill>
                <a:srgbClr val="DBBC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</a:rPr>
              <a:t>word embedding layer  </a:t>
            </a:r>
            <a:endParaRPr b="1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(randomly initialized)</a:t>
            </a:r>
            <a:endParaRPr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000000"/>
              </a:solidFill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00" y="838775"/>
            <a:ext cx="15144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 txBox="1"/>
          <p:nvPr/>
        </p:nvSpPr>
        <p:spPr>
          <a:xfrm>
            <a:off x="6377000" y="1071750"/>
            <a:ext cx="92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  ...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5197875" y="542700"/>
            <a:ext cx="10158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students</a:t>
            </a:r>
            <a:endParaRPr i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31"/>
          <p:cNvCxnSpPr>
            <a:endCxn id="285" idx="2"/>
          </p:cNvCxnSpPr>
          <p:nvPr/>
        </p:nvCxnSpPr>
        <p:spPr>
          <a:xfrm rot="10800000">
            <a:off x="5902238" y="1410275"/>
            <a:ext cx="0" cy="750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1"/>
          <p:cNvSpPr/>
          <p:nvPr/>
        </p:nvSpPr>
        <p:spPr>
          <a:xfrm>
            <a:off x="5902325" y="619850"/>
            <a:ext cx="282900" cy="3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7507850" y="619850"/>
            <a:ext cx="2829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2393825" y="4436825"/>
            <a:ext cx="6433800" cy="20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4597875" y="676575"/>
            <a:ext cx="4423200" cy="13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1"/>
          <p:cNvCxnSpPr/>
          <p:nvPr/>
        </p:nvCxnSpPr>
        <p:spPr>
          <a:xfrm>
            <a:off x="3899450" y="2277100"/>
            <a:ext cx="17532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4" name="Google Shape;2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200" y="1713650"/>
            <a:ext cx="5158326" cy="264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1"/>
          <p:cNvCxnSpPr/>
          <p:nvPr/>
        </p:nvCxnSpPr>
        <p:spPr>
          <a:xfrm>
            <a:off x="0" y="3242513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/>
          <p:nvPr/>
        </p:nvCxnSpPr>
        <p:spPr>
          <a:xfrm>
            <a:off x="11250" y="4147275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1"/>
          <p:cNvCxnSpPr/>
          <p:nvPr/>
        </p:nvCxnSpPr>
        <p:spPr>
          <a:xfrm>
            <a:off x="0" y="1739350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/>
          <p:nvPr/>
        </p:nvCxnSpPr>
        <p:spPr>
          <a:xfrm flipH="1">
            <a:off x="2457150" y="991425"/>
            <a:ext cx="107700" cy="25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816550" y="1238450"/>
            <a:ext cx="342000" cy="12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2410100" y="1290975"/>
            <a:ext cx="65139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Static Word Embeddings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tokenization (aka how to split text)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word embeddings (aka how to represent words with vectors)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word2vec (aka how to compute such vectors)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transfer learning with word2vec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Contextual Word Embeddings</a:t>
            </a:r>
            <a:r>
              <a:rPr lang="en">
                <a:solidFill>
                  <a:srgbClr val="666666"/>
                </a:solidFill>
              </a:rPr>
              <a:t>: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the </a:t>
            </a:r>
            <a:r>
              <a:rPr lang="en" sz="1600">
                <a:solidFill>
                  <a:srgbClr val="666666"/>
                </a:solidFill>
              </a:rPr>
              <a:t>Transformer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BERT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title"/>
          </p:nvPr>
        </p:nvSpPr>
        <p:spPr>
          <a:xfrm>
            <a:off x="250592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69825" y="542700"/>
            <a:ext cx="45279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Model learns </a:t>
            </a:r>
            <a:r>
              <a:rPr lang="en" sz="1600" u="sng">
                <a:solidFill>
                  <a:srgbClr val="666666"/>
                </a:solidFill>
              </a:rPr>
              <a:t>word embeddings/features</a:t>
            </a:r>
            <a:r>
              <a:rPr lang="en" sz="1600">
                <a:solidFill>
                  <a:srgbClr val="666666"/>
                </a:solidFill>
              </a:rPr>
              <a:t> and how to combine these features for classification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BC7D"/>
                </a:solidFill>
              </a:rPr>
              <a:t>neural network layers</a:t>
            </a:r>
            <a:endParaRPr b="1">
              <a:solidFill>
                <a:srgbClr val="DBBC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</a:rPr>
              <a:t>word embedding layer </a:t>
            </a:r>
            <a:endParaRPr b="1"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000000"/>
              </a:solidFill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00" y="838775"/>
            <a:ext cx="15144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/>
        </p:nvSpPr>
        <p:spPr>
          <a:xfrm>
            <a:off x="6377000" y="1071750"/>
            <a:ext cx="92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  ...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5197875" y="542700"/>
            <a:ext cx="10158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students</a:t>
            </a:r>
            <a:endParaRPr i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2"/>
          <p:cNvCxnSpPr>
            <a:endCxn id="306" idx="2"/>
          </p:cNvCxnSpPr>
          <p:nvPr/>
        </p:nvCxnSpPr>
        <p:spPr>
          <a:xfrm rot="10800000">
            <a:off x="5902238" y="1410275"/>
            <a:ext cx="0" cy="750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2"/>
          <p:cNvSpPr/>
          <p:nvPr/>
        </p:nvSpPr>
        <p:spPr>
          <a:xfrm>
            <a:off x="5902325" y="619850"/>
            <a:ext cx="282900" cy="3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7507850" y="619850"/>
            <a:ext cx="2829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2393825" y="4436825"/>
            <a:ext cx="6433800" cy="20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4597875" y="676575"/>
            <a:ext cx="4423200" cy="13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2"/>
          <p:cNvCxnSpPr/>
          <p:nvPr/>
        </p:nvCxnSpPr>
        <p:spPr>
          <a:xfrm>
            <a:off x="3899450" y="2277100"/>
            <a:ext cx="17532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5" name="Google Shape;3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200" y="1713650"/>
            <a:ext cx="5158326" cy="264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2"/>
          <p:cNvCxnSpPr/>
          <p:nvPr/>
        </p:nvCxnSpPr>
        <p:spPr>
          <a:xfrm>
            <a:off x="0" y="3242513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2"/>
          <p:cNvCxnSpPr/>
          <p:nvPr/>
        </p:nvCxnSpPr>
        <p:spPr>
          <a:xfrm>
            <a:off x="11250" y="4147275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2"/>
          <p:cNvCxnSpPr/>
          <p:nvPr/>
        </p:nvCxnSpPr>
        <p:spPr>
          <a:xfrm>
            <a:off x="0" y="1739350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69825" y="4144625"/>
            <a:ext cx="34260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What if we don’t want to learn word features from scratch?</a:t>
            </a:r>
            <a:endParaRPr sz="1600">
              <a:solidFill>
                <a:srgbClr val="595959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		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cxnSp>
        <p:nvCxnSpPr>
          <p:cNvPr id="320" name="Google Shape;320;p32"/>
          <p:cNvCxnSpPr/>
          <p:nvPr/>
        </p:nvCxnSpPr>
        <p:spPr>
          <a:xfrm flipH="1" rot="10800000">
            <a:off x="1798375" y="3810200"/>
            <a:ext cx="507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word2vec</a:t>
            </a:r>
            <a:r>
              <a:rPr lang="en"/>
              <a:t> (Mikolov et al 2013)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03600" y="1164725"/>
            <a:ext cx="3057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/>
              <a:t>Algorithm that learns </a:t>
            </a:r>
            <a:r>
              <a:rPr i="1" lang="en"/>
              <a:t>general-purpose</a:t>
            </a:r>
            <a:r>
              <a:rPr lang="en"/>
              <a:t>         </a:t>
            </a:r>
            <a:r>
              <a:rPr b="1" lang="en"/>
              <a:t>word vectors</a:t>
            </a:r>
            <a:r>
              <a:rPr lang="en"/>
              <a:t> from lots of text 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transfer learning:</a:t>
            </a:r>
            <a:r>
              <a:rPr lang="en"/>
              <a:t> these word vectors can be used to </a:t>
            </a:r>
            <a:r>
              <a:rPr i="1" lang="en"/>
              <a:t>initialize</a:t>
            </a:r>
            <a:r>
              <a:rPr lang="en"/>
              <a:t> the </a:t>
            </a:r>
            <a:r>
              <a:rPr i="1" lang="en"/>
              <a:t>embedding layer</a:t>
            </a:r>
            <a:r>
              <a:rPr lang="en"/>
              <a:t> of another network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		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100" y="1389524"/>
            <a:ext cx="5487200" cy="31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word based on its context</a:t>
            </a:r>
            <a:endParaRPr/>
          </a:p>
        </p:txBody>
      </p:sp>
      <p:sp>
        <p:nvSpPr>
          <p:cNvPr id="333" name="Google Shape;333;p34"/>
          <p:cNvSpPr txBox="1"/>
          <p:nvPr>
            <p:ph idx="1" type="body"/>
          </p:nvPr>
        </p:nvSpPr>
        <p:spPr>
          <a:xfrm>
            <a:off x="2410100" y="1290976"/>
            <a:ext cx="6321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word is missing from each sentence</a:t>
            </a:r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2939613"/>
            <a:ext cx="8610600" cy="10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35" name="Google Shape;335;p34"/>
          <p:cNvSpPr/>
          <p:nvPr/>
        </p:nvSpPr>
        <p:spPr>
          <a:xfrm>
            <a:off x="4088700" y="3003100"/>
            <a:ext cx="725700" cy="930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142800" y="3996900"/>
            <a:ext cx="8858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adapted from Stanford Deep Learning Course, Lecture 1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ttp://web.stanford.edu/class/cs224n/slides/cs224n-2019-lecture01-wordvecs1.pdf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is context</a:t>
            </a:r>
            <a:endParaRPr/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2410100" y="1290975"/>
            <a:ext cx="63216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word’s meaning is given by the words nearby (</a:t>
            </a:r>
            <a:r>
              <a:rPr b="1" lang="en"/>
              <a:t>context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the many </a:t>
            </a:r>
            <a:r>
              <a:rPr lang="en"/>
              <a:t>contexts in which </a:t>
            </a:r>
            <a:r>
              <a:rPr b="1" lang="en"/>
              <a:t>‘banking’</a:t>
            </a:r>
            <a:r>
              <a:rPr lang="en"/>
              <a:t> appears in order to build a </a:t>
            </a:r>
            <a:r>
              <a:rPr i="1" lang="en"/>
              <a:t>word vector</a:t>
            </a:r>
            <a:r>
              <a:rPr lang="en"/>
              <a:t> for </a:t>
            </a:r>
            <a:r>
              <a:rPr b="1" lang="en"/>
              <a:t>‘banking’</a:t>
            </a:r>
            <a:endParaRPr b="1"/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3000338"/>
            <a:ext cx="8610600" cy="10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44" name="Google Shape;344;p35"/>
          <p:cNvSpPr txBox="1"/>
          <p:nvPr/>
        </p:nvSpPr>
        <p:spPr>
          <a:xfrm>
            <a:off x="219725" y="4057625"/>
            <a:ext cx="8610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from Stanford Deep Learning Course, Lecture 1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http://web.stanford.edu/class/cs224n/slides/cs224n-2019-lecture01-wordvecs1.pdf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(skip-gram) idea</a:t>
            </a:r>
            <a:endParaRPr/>
          </a:p>
        </p:txBody>
      </p:sp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390900" y="1287725"/>
            <a:ext cx="8597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/>
              <a:t>A simple classifier that learns word vectors from lots of text (Wikipedia)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/>
              <a:t>Binary classification task: is </a:t>
            </a:r>
            <a:r>
              <a:rPr lang="en"/>
              <a:t>word </a:t>
            </a:r>
            <a:r>
              <a:rPr b="1" lang="en"/>
              <a:t>c </a:t>
            </a:r>
            <a:r>
              <a:rPr lang="en"/>
              <a:t>a real </a:t>
            </a:r>
            <a:r>
              <a:rPr lang="en">
                <a:highlight>
                  <a:srgbClr val="F4CCCC"/>
                </a:highlight>
              </a:rPr>
              <a:t>context word</a:t>
            </a:r>
            <a:r>
              <a:rPr lang="en"/>
              <a:t> for</a:t>
            </a:r>
            <a:r>
              <a:rPr lang="en"/>
              <a:t> </a:t>
            </a:r>
            <a:r>
              <a:rPr b="1" lang="en">
                <a:highlight>
                  <a:srgbClr val="C9DAF8"/>
                </a:highlight>
              </a:rPr>
              <a:t>target word</a:t>
            </a:r>
            <a:r>
              <a:rPr b="1" lang="en"/>
              <a:t> t</a:t>
            </a:r>
            <a:r>
              <a:rPr lang="en"/>
              <a:t>?</a:t>
            </a:r>
            <a:endParaRPr b="1"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 sz="2400">
                <a:highlight>
                  <a:srgbClr val="F4CCCC"/>
                </a:highlight>
              </a:rPr>
              <a:t>drive many</a:t>
            </a:r>
            <a:r>
              <a:rPr lang="en" sz="2400"/>
              <a:t> </a:t>
            </a:r>
            <a:r>
              <a:rPr b="1" lang="en" sz="2400">
                <a:highlight>
                  <a:srgbClr val="CFE2F3"/>
                </a:highlight>
              </a:rPr>
              <a:t>miles</a:t>
            </a:r>
            <a:r>
              <a:rPr lang="en" sz="2400"/>
              <a:t> </a:t>
            </a:r>
            <a:r>
              <a:rPr lang="en" sz="2400">
                <a:highlight>
                  <a:srgbClr val="F4CCCC"/>
                </a:highlight>
              </a:rPr>
              <a:t>by car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		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(skip-gram) idea</a:t>
            </a:r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390900" y="1287725"/>
            <a:ext cx="8597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/>
              <a:t>A simple classifier that learns word vectors from lots of text (Wikipedia)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/>
              <a:t>Binary classification task: is word </a:t>
            </a:r>
            <a:r>
              <a:rPr b="1" lang="en"/>
              <a:t>c </a:t>
            </a:r>
            <a:r>
              <a:rPr lang="en"/>
              <a:t>a real </a:t>
            </a:r>
            <a:r>
              <a:rPr lang="en">
                <a:highlight>
                  <a:srgbClr val="F4CCCC"/>
                </a:highlight>
              </a:rPr>
              <a:t>context word</a:t>
            </a:r>
            <a:r>
              <a:rPr lang="en"/>
              <a:t> for </a:t>
            </a:r>
            <a:r>
              <a:rPr b="1" lang="en">
                <a:highlight>
                  <a:srgbClr val="C9DAF8"/>
                </a:highlight>
              </a:rPr>
              <a:t>target word</a:t>
            </a:r>
            <a:r>
              <a:rPr b="1" lang="en"/>
              <a:t> t</a:t>
            </a:r>
            <a:r>
              <a:rPr lang="en"/>
              <a:t>?</a:t>
            </a:r>
            <a:endParaRPr b="1"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 sz="2400">
                <a:highlight>
                  <a:srgbClr val="F4CCCC"/>
                </a:highlight>
              </a:rPr>
              <a:t>drive many</a:t>
            </a:r>
            <a:r>
              <a:rPr lang="en" sz="2400"/>
              <a:t> </a:t>
            </a:r>
            <a:r>
              <a:rPr b="1" lang="en" sz="2400">
                <a:highlight>
                  <a:srgbClr val="CFE2F3"/>
                </a:highlight>
              </a:rPr>
              <a:t>miles</a:t>
            </a:r>
            <a:r>
              <a:rPr lang="en" sz="2400"/>
              <a:t> </a:t>
            </a:r>
            <a:r>
              <a:rPr lang="en" sz="2400">
                <a:highlight>
                  <a:srgbClr val="F4CCCC"/>
                </a:highlight>
              </a:rPr>
              <a:t>by car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lassifier predicts: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probability for likely (context, target) pairs: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P(context=real | c = drive,      t = miles) = </a:t>
            </a:r>
            <a:r>
              <a:rPr b="1" lang="en" sz="1800"/>
              <a:t>0.86</a:t>
            </a:r>
            <a:r>
              <a:rPr lang="en" sz="1800"/>
              <a:t>    </a:t>
            </a:r>
            <a:endParaRPr sz="18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P(context=real | c = car,           t = miles) = </a:t>
            </a:r>
            <a:r>
              <a:rPr b="1" lang="en" sz="1800"/>
              <a:t>0.73	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probability for unlikely (context, target) pairs: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800"/>
              <a:t>P(context=real | c = tomato, t = miles) = 0.13</a:t>
            </a:r>
            <a:endParaRPr sz="1800"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embeddings during training</a:t>
            </a:r>
            <a:endParaRPr/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625" y="1211350"/>
            <a:ext cx="7416365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 txBox="1"/>
          <p:nvPr/>
        </p:nvSpPr>
        <p:spPr>
          <a:xfrm>
            <a:off x="2883850" y="4838700"/>
            <a:ext cx="5838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Speech and Language Processing 3rd edition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Manning and Jurafsky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ord embeddings after training</a:t>
            </a:r>
            <a:endParaRPr/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5" y="1211350"/>
            <a:ext cx="8478326" cy="37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/>
        </p:nvSpPr>
        <p:spPr>
          <a:xfrm>
            <a:off x="535750" y="4063975"/>
            <a:ext cx="2585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number_of_words x 300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9"/>
          <p:cNvSpPr/>
          <p:nvPr/>
        </p:nvSpPr>
        <p:spPr>
          <a:xfrm rot="-5400000">
            <a:off x="1773100" y="2730150"/>
            <a:ext cx="147900" cy="262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250592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69825" y="542700"/>
            <a:ext cx="45279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Model ‘knows’ how to represent the words and  only has to learn how to classify the text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BC7D"/>
                </a:solidFill>
              </a:rPr>
              <a:t>neural network layers</a:t>
            </a:r>
            <a:endParaRPr b="1">
              <a:solidFill>
                <a:srgbClr val="DBBC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</a:rPr>
              <a:t>word embedding layer </a:t>
            </a:r>
            <a:endParaRPr b="1"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000000"/>
              </a:solidFill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00" y="838775"/>
            <a:ext cx="15144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/>
        </p:nvSpPr>
        <p:spPr>
          <a:xfrm>
            <a:off x="6377000" y="1071750"/>
            <a:ext cx="92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  ...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5197875" y="542700"/>
            <a:ext cx="10158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students</a:t>
            </a:r>
            <a:endParaRPr i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1" name="Google Shape;381;p40"/>
          <p:cNvCxnSpPr>
            <a:endCxn id="378" idx="2"/>
          </p:cNvCxnSpPr>
          <p:nvPr/>
        </p:nvCxnSpPr>
        <p:spPr>
          <a:xfrm rot="10800000">
            <a:off x="5902238" y="1410275"/>
            <a:ext cx="0" cy="750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40"/>
          <p:cNvSpPr/>
          <p:nvPr/>
        </p:nvSpPr>
        <p:spPr>
          <a:xfrm>
            <a:off x="5902325" y="619850"/>
            <a:ext cx="282900" cy="3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7507850" y="619850"/>
            <a:ext cx="2829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2393825" y="4436825"/>
            <a:ext cx="6433800" cy="20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4597875" y="676575"/>
            <a:ext cx="4423200" cy="13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40"/>
          <p:cNvCxnSpPr/>
          <p:nvPr/>
        </p:nvCxnSpPr>
        <p:spPr>
          <a:xfrm>
            <a:off x="3899450" y="2277100"/>
            <a:ext cx="17532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7" name="Google Shape;3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200" y="1713650"/>
            <a:ext cx="5158326" cy="264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0"/>
          <p:cNvCxnSpPr/>
          <p:nvPr/>
        </p:nvCxnSpPr>
        <p:spPr>
          <a:xfrm>
            <a:off x="0" y="3242513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>
            <a:off x="11250" y="4147275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>
            <a:off x="0" y="1739350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1" name="Google Shape;391;p40"/>
          <p:cNvSpPr txBox="1"/>
          <p:nvPr>
            <p:ph idx="1" type="body"/>
          </p:nvPr>
        </p:nvSpPr>
        <p:spPr>
          <a:xfrm>
            <a:off x="69825" y="4144625"/>
            <a:ext cx="34260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initialized with pretrained word embeddings such as word2vec, FastText etc.</a:t>
            </a:r>
            <a:endParaRPr sz="1600">
              <a:solidFill>
                <a:srgbClr val="595959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		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flipH="1" rot="10800000">
            <a:off x="1798375" y="3810200"/>
            <a:ext cx="507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</p:txBody>
      </p:sp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2410100" y="1119275"/>
            <a:ext cx="65397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text into smaller parts, called tokens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embeddings/word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semantically-aware</a:t>
            </a:r>
            <a:r>
              <a:rPr lang="en"/>
              <a:t> vectors (</a:t>
            </a:r>
            <a:r>
              <a:rPr i="1" lang="en"/>
              <a:t>similar</a:t>
            </a:r>
            <a:r>
              <a:rPr lang="en"/>
              <a:t> words have </a:t>
            </a:r>
            <a:r>
              <a:rPr i="1" lang="en"/>
              <a:t>similar</a:t>
            </a:r>
            <a:r>
              <a:rPr lang="en"/>
              <a:t> vectors)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(negative sampling skip-gram)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algorithms that obtain </a:t>
            </a:r>
            <a:r>
              <a:rPr i="1" lang="en"/>
              <a:t>general-purpose word embeddings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trains binary classifier to distinguish </a:t>
            </a:r>
            <a:r>
              <a:rPr i="1" lang="en"/>
              <a:t>real</a:t>
            </a:r>
            <a:r>
              <a:rPr lang="en"/>
              <a:t> (word, context) pairs from </a:t>
            </a:r>
            <a:r>
              <a:rPr i="1" lang="en"/>
              <a:t>fake</a:t>
            </a:r>
            <a:r>
              <a:rPr lang="en"/>
              <a:t>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vectors of </a:t>
            </a:r>
            <a:r>
              <a:rPr i="1" lang="en"/>
              <a:t>similar</a:t>
            </a:r>
            <a:r>
              <a:rPr lang="en"/>
              <a:t> words are pushed to space where they have </a:t>
            </a:r>
            <a:r>
              <a:rPr i="1" lang="en"/>
              <a:t>high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word embedding layer on a new task with pre-trained word embeddings: word2vec, Glove, fastText,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472650" y="4433725"/>
            <a:ext cx="4599000" cy="4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25" y="2200175"/>
            <a:ext cx="5883348" cy="23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250592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sp>
        <p:nvSpPr>
          <p:cNvPr id="404" name="Google Shape;404;p42"/>
          <p:cNvSpPr txBox="1"/>
          <p:nvPr>
            <p:ph idx="1" type="body"/>
          </p:nvPr>
        </p:nvSpPr>
        <p:spPr>
          <a:xfrm>
            <a:off x="69825" y="542700"/>
            <a:ext cx="45279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How does this network look like? Could we aggregate the word embeddings without a neural network?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BC7D"/>
                </a:solidFill>
              </a:rPr>
              <a:t>neural network layers</a:t>
            </a:r>
            <a:endParaRPr b="1">
              <a:solidFill>
                <a:srgbClr val="DBBC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</a:rPr>
              <a:t>word embedding layer </a:t>
            </a:r>
            <a:endParaRPr b="1"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000000"/>
              </a:solidFill>
            </a:endParaRPr>
          </a:p>
        </p:txBody>
      </p:sp>
      <p:pic>
        <p:nvPicPr>
          <p:cNvPr id="405" name="Google Shape;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00" y="838775"/>
            <a:ext cx="15144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/>
        </p:nvSpPr>
        <p:spPr>
          <a:xfrm>
            <a:off x="6377000" y="1071750"/>
            <a:ext cx="92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  ...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2"/>
          <p:cNvSpPr txBox="1"/>
          <p:nvPr/>
        </p:nvSpPr>
        <p:spPr>
          <a:xfrm>
            <a:off x="5197875" y="542700"/>
            <a:ext cx="10158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students</a:t>
            </a:r>
            <a:endParaRPr i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42"/>
          <p:cNvCxnSpPr>
            <a:endCxn id="405" idx="2"/>
          </p:cNvCxnSpPr>
          <p:nvPr/>
        </p:nvCxnSpPr>
        <p:spPr>
          <a:xfrm rot="10800000">
            <a:off x="5902238" y="1410275"/>
            <a:ext cx="0" cy="750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42"/>
          <p:cNvSpPr/>
          <p:nvPr/>
        </p:nvSpPr>
        <p:spPr>
          <a:xfrm>
            <a:off x="5902325" y="619850"/>
            <a:ext cx="282900" cy="3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7507850" y="619850"/>
            <a:ext cx="2829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2393825" y="4436825"/>
            <a:ext cx="6433800" cy="20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4597875" y="676575"/>
            <a:ext cx="4423200" cy="13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42"/>
          <p:cNvCxnSpPr/>
          <p:nvPr/>
        </p:nvCxnSpPr>
        <p:spPr>
          <a:xfrm>
            <a:off x="3899450" y="2277100"/>
            <a:ext cx="17532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4" name="Google Shape;4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200" y="1713650"/>
            <a:ext cx="5158326" cy="264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2"/>
          <p:cNvCxnSpPr/>
          <p:nvPr/>
        </p:nvCxnSpPr>
        <p:spPr>
          <a:xfrm>
            <a:off x="0" y="3242513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2"/>
          <p:cNvCxnSpPr/>
          <p:nvPr/>
        </p:nvCxnSpPr>
        <p:spPr>
          <a:xfrm>
            <a:off x="11250" y="4147275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2"/>
          <p:cNvCxnSpPr/>
          <p:nvPr/>
        </p:nvCxnSpPr>
        <p:spPr>
          <a:xfrm>
            <a:off x="0" y="1739350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2"/>
          <p:cNvCxnSpPr/>
          <p:nvPr/>
        </p:nvCxnSpPr>
        <p:spPr>
          <a:xfrm>
            <a:off x="1139275" y="1452500"/>
            <a:ext cx="3275700" cy="12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 embeddings</a:t>
            </a:r>
            <a:endParaRPr/>
          </a:p>
        </p:txBody>
      </p:sp>
      <p:sp>
        <p:nvSpPr>
          <p:cNvPr id="424" name="Google Shape;424;p43"/>
          <p:cNvSpPr txBox="1"/>
          <p:nvPr>
            <p:ph idx="1" type="body"/>
          </p:nvPr>
        </p:nvSpPr>
        <p:spPr>
          <a:xfrm>
            <a:off x="2410112" y="1290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vector = average/sum of word vectors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13" y="1726754"/>
            <a:ext cx="6242376" cy="19307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26" name="Google Shape;426;p43"/>
          <p:cNvSpPr txBox="1"/>
          <p:nvPr/>
        </p:nvSpPr>
        <p:spPr>
          <a:xfrm>
            <a:off x="7001300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3154425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5131250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/>
          <p:nvPr>
            <p:ph type="title"/>
          </p:nvPr>
        </p:nvSpPr>
        <p:spPr>
          <a:xfrm>
            <a:off x="250592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sp>
        <p:nvSpPr>
          <p:cNvPr id="434" name="Google Shape;434;p44"/>
          <p:cNvSpPr txBox="1"/>
          <p:nvPr>
            <p:ph idx="1" type="body"/>
          </p:nvPr>
        </p:nvSpPr>
        <p:spPr>
          <a:xfrm>
            <a:off x="69825" y="542700"/>
            <a:ext cx="45279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Train MLP over </a:t>
            </a:r>
            <a:r>
              <a:rPr b="1" i="1" lang="en" sz="1600">
                <a:solidFill>
                  <a:srgbClr val="666666"/>
                </a:solidFill>
              </a:rPr>
              <a:t>bag of word embeddings</a:t>
            </a:r>
            <a:endParaRPr b="1"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BC7D"/>
                </a:solidFill>
              </a:rPr>
              <a:t>FC</a:t>
            </a:r>
            <a:r>
              <a:rPr b="1" lang="en">
                <a:solidFill>
                  <a:srgbClr val="DBBC7D"/>
                </a:solidFill>
              </a:rPr>
              <a:t> layers</a:t>
            </a:r>
            <a:endParaRPr b="1">
              <a:solidFill>
                <a:srgbClr val="DBBC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</a:rPr>
              <a:t>word embedding layer </a:t>
            </a:r>
            <a:endParaRPr b="1">
              <a:solidFill>
                <a:srgbClr val="9E9E9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000000"/>
              </a:solidFill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00" y="838775"/>
            <a:ext cx="15144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/>
        </p:nvSpPr>
        <p:spPr>
          <a:xfrm>
            <a:off x="6377000" y="1071750"/>
            <a:ext cx="924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  ...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5197875" y="542700"/>
            <a:ext cx="10158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students</a:t>
            </a:r>
            <a:endParaRPr i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8" name="Google Shape;438;p44"/>
          <p:cNvCxnSpPr>
            <a:endCxn id="435" idx="2"/>
          </p:cNvCxnSpPr>
          <p:nvPr/>
        </p:nvCxnSpPr>
        <p:spPr>
          <a:xfrm rot="10800000">
            <a:off x="5902238" y="1410275"/>
            <a:ext cx="0" cy="750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4"/>
          <p:cNvSpPr/>
          <p:nvPr/>
        </p:nvSpPr>
        <p:spPr>
          <a:xfrm>
            <a:off x="5902325" y="619850"/>
            <a:ext cx="282900" cy="3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7507850" y="619850"/>
            <a:ext cx="2829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2393825" y="4436825"/>
            <a:ext cx="6433800" cy="20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4597875" y="676575"/>
            <a:ext cx="4423200" cy="13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44"/>
          <p:cNvCxnSpPr/>
          <p:nvPr/>
        </p:nvCxnSpPr>
        <p:spPr>
          <a:xfrm>
            <a:off x="3899450" y="2277100"/>
            <a:ext cx="17532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4" name="Google Shape;4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200" y="1713650"/>
            <a:ext cx="5158326" cy="264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4"/>
          <p:cNvCxnSpPr/>
          <p:nvPr/>
        </p:nvCxnSpPr>
        <p:spPr>
          <a:xfrm>
            <a:off x="0" y="2658075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0" y="4324150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0" y="1739350"/>
            <a:ext cx="9121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4"/>
          <p:cNvCxnSpPr/>
          <p:nvPr/>
        </p:nvCxnSpPr>
        <p:spPr>
          <a:xfrm>
            <a:off x="2539500" y="1048425"/>
            <a:ext cx="32007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44"/>
          <p:cNvSpPr/>
          <p:nvPr/>
        </p:nvSpPr>
        <p:spPr>
          <a:xfrm>
            <a:off x="3863375" y="2752375"/>
            <a:ext cx="4319700" cy="424200"/>
          </a:xfrm>
          <a:prstGeom prst="roundRect">
            <a:avLst>
              <a:gd fmla="val 16667" name="adj"/>
            </a:avLst>
          </a:prstGeom>
          <a:solidFill>
            <a:srgbClr val="DBBC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 sz="1700"/>
              <a:t>average/sum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Bag of word embeddings - drawbacks</a:t>
            </a:r>
            <a:endParaRPr sz="2400"/>
          </a:p>
        </p:txBody>
      </p:sp>
      <p:sp>
        <p:nvSpPr>
          <p:cNvPr id="455" name="Google Shape;455;p45"/>
          <p:cNvSpPr txBox="1"/>
          <p:nvPr>
            <p:ph idx="1" type="body"/>
          </p:nvPr>
        </p:nvSpPr>
        <p:spPr>
          <a:xfrm>
            <a:off x="2410100" y="1290976"/>
            <a:ext cx="63216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vector = average/sum of word vectors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13" y="1726754"/>
            <a:ext cx="6242376" cy="19307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57" name="Google Shape;457;p45"/>
          <p:cNvSpPr txBox="1"/>
          <p:nvPr/>
        </p:nvSpPr>
        <p:spPr>
          <a:xfrm>
            <a:off x="7001300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5"/>
          <p:cNvSpPr txBox="1"/>
          <p:nvPr/>
        </p:nvSpPr>
        <p:spPr>
          <a:xfrm>
            <a:off x="3154425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45"/>
          <p:cNvSpPr txBox="1"/>
          <p:nvPr/>
        </p:nvSpPr>
        <p:spPr>
          <a:xfrm>
            <a:off x="5131250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45"/>
          <p:cNvSpPr txBox="1"/>
          <p:nvPr>
            <p:ph idx="1" type="body"/>
          </p:nvPr>
        </p:nvSpPr>
        <p:spPr>
          <a:xfrm>
            <a:off x="2410125" y="3657500"/>
            <a:ext cx="64593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order is discarded: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movie wasn’t bad, it was actually quite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movie wasn’t good, it was actually quite bad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Bag of word embeddings - drawbacks</a:t>
            </a:r>
            <a:endParaRPr/>
          </a:p>
        </p:txBody>
      </p:sp>
      <p:sp>
        <p:nvSpPr>
          <p:cNvPr id="466" name="Google Shape;466;p46"/>
          <p:cNvSpPr txBox="1"/>
          <p:nvPr>
            <p:ph idx="1" type="body"/>
          </p:nvPr>
        </p:nvSpPr>
        <p:spPr>
          <a:xfrm>
            <a:off x="2410100" y="1290976"/>
            <a:ext cx="63216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vector = average/sum of word vectors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13" y="1726754"/>
            <a:ext cx="6242376" cy="19307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468" name="Google Shape;468;p46"/>
          <p:cNvSpPr txBox="1"/>
          <p:nvPr/>
        </p:nvSpPr>
        <p:spPr>
          <a:xfrm>
            <a:off x="7001300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3154425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46"/>
          <p:cNvSpPr txBox="1"/>
          <p:nvPr/>
        </p:nvSpPr>
        <p:spPr>
          <a:xfrm>
            <a:off x="5131250" y="2118850"/>
            <a:ext cx="373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46"/>
          <p:cNvSpPr txBox="1"/>
          <p:nvPr>
            <p:ph idx="1" type="body"/>
          </p:nvPr>
        </p:nvSpPr>
        <p:spPr>
          <a:xfrm>
            <a:off x="2410125" y="3657500"/>
            <a:ext cx="64593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order is discarded: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movie wasn’t bad, it was actually quite good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movie wasn’t good, it was actually quite bad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"/>
          <p:cNvSpPr/>
          <p:nvPr/>
        </p:nvSpPr>
        <p:spPr>
          <a:xfrm>
            <a:off x="3343375" y="4051075"/>
            <a:ext cx="3870600" cy="48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6"/>
          <p:cNvSpPr txBox="1"/>
          <p:nvPr/>
        </p:nvSpPr>
        <p:spPr>
          <a:xfrm>
            <a:off x="141550" y="3659125"/>
            <a:ext cx="18774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different meanings,    same document vector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4" name="Google Shape;474;p46"/>
          <p:cNvCxnSpPr>
            <a:endCxn id="472" idx="1"/>
          </p:cNvCxnSpPr>
          <p:nvPr/>
        </p:nvCxnSpPr>
        <p:spPr>
          <a:xfrm>
            <a:off x="1363075" y="4205425"/>
            <a:ext cx="1980300" cy="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 txBox="1"/>
          <p:nvPr>
            <p:ph type="title"/>
          </p:nvPr>
        </p:nvSpPr>
        <p:spPr>
          <a:xfrm>
            <a:off x="2409025" y="42100"/>
            <a:ext cx="674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for text classification</a:t>
            </a:r>
            <a:endParaRPr/>
          </a:p>
        </p:txBody>
      </p:sp>
      <p:pic>
        <p:nvPicPr>
          <p:cNvPr id="480" name="Google Shape;4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50" y="3127500"/>
            <a:ext cx="52959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7"/>
          <p:cNvSpPr/>
          <p:nvPr/>
        </p:nvSpPr>
        <p:spPr>
          <a:xfrm>
            <a:off x="2333400" y="2392550"/>
            <a:ext cx="5762100" cy="544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neural network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2" name="Google Shape;482;p47"/>
          <p:cNvCxnSpPr/>
          <p:nvPr/>
        </p:nvCxnSpPr>
        <p:spPr>
          <a:xfrm rot="10800000">
            <a:off x="4100175" y="2946550"/>
            <a:ext cx="0" cy="1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7"/>
          <p:cNvCxnSpPr/>
          <p:nvPr/>
        </p:nvCxnSpPr>
        <p:spPr>
          <a:xfrm rot="10800000">
            <a:off x="7396800" y="2928075"/>
            <a:ext cx="0" cy="1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7"/>
          <p:cNvCxnSpPr/>
          <p:nvPr/>
        </p:nvCxnSpPr>
        <p:spPr>
          <a:xfrm rot="10800000">
            <a:off x="2747400" y="2951150"/>
            <a:ext cx="0" cy="1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7"/>
          <p:cNvCxnSpPr/>
          <p:nvPr/>
        </p:nvCxnSpPr>
        <p:spPr>
          <a:xfrm rot="10800000">
            <a:off x="5780875" y="2951150"/>
            <a:ext cx="0" cy="17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7"/>
          <p:cNvCxnSpPr>
            <a:stCxn id="481" idx="0"/>
          </p:cNvCxnSpPr>
          <p:nvPr/>
        </p:nvCxnSpPr>
        <p:spPr>
          <a:xfrm rot="10800000">
            <a:off x="5208150" y="2133950"/>
            <a:ext cx="6300" cy="25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47"/>
          <p:cNvSpPr txBox="1"/>
          <p:nvPr/>
        </p:nvSpPr>
        <p:spPr>
          <a:xfrm>
            <a:off x="6555425" y="1201475"/>
            <a:ext cx="2880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0.83    positive review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0.17	   negative review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8" name="Google Shape;4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225" y="1245700"/>
            <a:ext cx="328225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9225" y="1635850"/>
            <a:ext cx="328225" cy="30692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7"/>
          <p:cNvSpPr txBox="1"/>
          <p:nvPr/>
        </p:nvSpPr>
        <p:spPr>
          <a:xfrm>
            <a:off x="184850" y="1441400"/>
            <a:ext cx="2063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need a more complex model that: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aggregates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word vectors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takes          </a:t>
            </a:r>
            <a:r>
              <a:rPr i="1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word order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into consideration</a:t>
            </a:r>
            <a:endParaRPr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1" name="Google Shape;49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013" y="1069687"/>
            <a:ext cx="534975" cy="10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7"/>
          <p:cNvSpPr/>
          <p:nvPr/>
        </p:nvSpPr>
        <p:spPr>
          <a:xfrm>
            <a:off x="5732750" y="1435925"/>
            <a:ext cx="534900" cy="33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FC</a:t>
            </a:r>
            <a:endParaRPr/>
          </a:p>
        </p:txBody>
      </p:sp>
      <p:cxnSp>
        <p:nvCxnSpPr>
          <p:cNvPr id="493" name="Google Shape;493;p47"/>
          <p:cNvCxnSpPr>
            <a:stCxn id="491" idx="3"/>
            <a:endCxn id="492" idx="1"/>
          </p:cNvCxnSpPr>
          <p:nvPr/>
        </p:nvCxnSpPr>
        <p:spPr>
          <a:xfrm>
            <a:off x="5444987" y="1601825"/>
            <a:ext cx="2877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7"/>
          <p:cNvCxnSpPr/>
          <p:nvPr/>
        </p:nvCxnSpPr>
        <p:spPr>
          <a:xfrm>
            <a:off x="6267662" y="1602725"/>
            <a:ext cx="2877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47"/>
          <p:cNvSpPr txBox="1"/>
          <p:nvPr/>
        </p:nvSpPr>
        <p:spPr>
          <a:xfrm>
            <a:off x="3985599" y="1366763"/>
            <a:ext cx="98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vector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Static word embeddings drawbacks</a:t>
            </a:r>
            <a:endParaRPr sz="2800"/>
          </a:p>
        </p:txBody>
      </p:sp>
      <p:sp>
        <p:nvSpPr>
          <p:cNvPr id="501" name="Google Shape;501;p48"/>
          <p:cNvSpPr txBox="1"/>
          <p:nvPr>
            <p:ph idx="1" type="body"/>
          </p:nvPr>
        </p:nvSpPr>
        <p:spPr>
          <a:xfrm>
            <a:off x="2410100" y="1290975"/>
            <a:ext cx="63216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to small differences: </a:t>
            </a:r>
            <a:r>
              <a:rPr b="1" i="1" lang="en"/>
              <a:t>apple</a:t>
            </a:r>
            <a:r>
              <a:rPr lang="en"/>
              <a:t> vs </a:t>
            </a:r>
            <a:r>
              <a:rPr b="1" i="1" lang="en"/>
              <a:t>apples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handle </a:t>
            </a:r>
            <a:r>
              <a:rPr i="1" lang="en"/>
              <a:t>polysemy</a:t>
            </a:r>
            <a:r>
              <a:rPr lang="en"/>
              <a:t> (</a:t>
            </a:r>
            <a:r>
              <a:rPr b="1" i="1" lang="en"/>
              <a:t>go</a:t>
            </a:r>
            <a:r>
              <a:rPr i="1" lang="en"/>
              <a:t> home</a:t>
            </a:r>
            <a:r>
              <a:rPr lang="en"/>
              <a:t> vs </a:t>
            </a:r>
            <a:r>
              <a:rPr i="1" lang="en"/>
              <a:t>let’s play </a:t>
            </a:r>
            <a:r>
              <a:rPr b="1" i="1" lang="en"/>
              <a:t>go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why they are also called                                                                                 </a:t>
            </a:r>
            <a:r>
              <a:rPr b="1" lang="en">
                <a:solidFill>
                  <a:srgbClr val="FF0000"/>
                </a:solidFill>
              </a:rPr>
              <a:t>static</a:t>
            </a:r>
            <a:r>
              <a:rPr b="1" lang="en"/>
              <a:t> embeddings</a:t>
            </a:r>
            <a:r>
              <a:rPr lang="en"/>
              <a:t> or </a:t>
            </a:r>
            <a:r>
              <a:rPr b="1" lang="en">
                <a:solidFill>
                  <a:srgbClr val="FF0000"/>
                </a:solidFill>
              </a:rPr>
              <a:t>context-free</a:t>
            </a:r>
            <a:r>
              <a:rPr b="1" lang="en"/>
              <a:t> embeddings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represent </a:t>
            </a:r>
            <a:r>
              <a:rPr i="1" lang="en"/>
              <a:t>out-of-vocabulary</a:t>
            </a:r>
            <a:r>
              <a:rPr lang="en"/>
              <a:t> words (</a:t>
            </a:r>
            <a:r>
              <a:rPr b="1" lang="en"/>
              <a:t>fantastik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can be enriched with subword information (character n-grams) (</a:t>
            </a:r>
            <a:r>
              <a:rPr lang="en"/>
              <a:t>Bojanowski et. al 2017)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"/>
          <p:cNvSpPr txBox="1"/>
          <p:nvPr>
            <p:ph idx="1" type="body"/>
          </p:nvPr>
        </p:nvSpPr>
        <p:spPr>
          <a:xfrm>
            <a:off x="2410100" y="1290975"/>
            <a:ext cx="65139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Static Word Embeddings: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tokenization (aka how to split text)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word embeddings (aka how to represent words with vectors)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word2vec (aka how to compute such vectors)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transfer learning with word2vec (sentence classification with RNN and CNN)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Contextual Word Embeddings: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the Transformer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BERT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 txBox="1"/>
          <p:nvPr>
            <p:ph type="title"/>
          </p:nvPr>
        </p:nvSpPr>
        <p:spPr>
          <a:xfrm>
            <a:off x="243832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types</a:t>
            </a:r>
            <a:endParaRPr/>
          </a:p>
        </p:txBody>
      </p:sp>
      <p:sp>
        <p:nvSpPr>
          <p:cNvPr id="513" name="Google Shape;513;p50"/>
          <p:cNvSpPr txBox="1"/>
          <p:nvPr>
            <p:ph idx="1" type="body"/>
          </p:nvPr>
        </p:nvSpPr>
        <p:spPr>
          <a:xfrm>
            <a:off x="190331" y="1303675"/>
            <a:ext cx="315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i="1" lang="en">
                <a:solidFill>
                  <a:srgbClr val="595959"/>
                </a:solidFill>
              </a:rPr>
              <a:t>context-free</a:t>
            </a:r>
            <a:r>
              <a:rPr lang="en">
                <a:solidFill>
                  <a:srgbClr val="595959"/>
                </a:solidFill>
              </a:rPr>
              <a:t>: each word has </a:t>
            </a:r>
            <a:r>
              <a:rPr lang="en" u="sng">
                <a:solidFill>
                  <a:srgbClr val="595959"/>
                </a:solidFill>
              </a:rPr>
              <a:t>a single, static embedding</a:t>
            </a:r>
            <a:r>
              <a:rPr lang="en">
                <a:solidFill>
                  <a:srgbClr val="595959"/>
                </a:solidFill>
              </a:rPr>
              <a:t>, regardless of the word’s </a:t>
            </a:r>
            <a:r>
              <a:rPr lang="en">
                <a:solidFill>
                  <a:srgbClr val="595959"/>
                </a:solidFill>
                <a:highlight>
                  <a:srgbClr val="F4CCCC"/>
                </a:highlight>
              </a:rPr>
              <a:t>context</a:t>
            </a:r>
            <a:endParaRPr>
              <a:solidFill>
                <a:srgbClr val="595959"/>
              </a:solidFill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Clr>
                <a:srgbClr val="595959"/>
              </a:buClr>
              <a:buSzPts val="1800"/>
              <a:buChar char="●"/>
            </a:pPr>
            <a:r>
              <a:rPr b="1" i="1" lang="en">
                <a:solidFill>
                  <a:srgbClr val="595959"/>
                </a:solidFill>
              </a:rPr>
              <a:t>contextual</a:t>
            </a:r>
            <a:r>
              <a:rPr lang="en">
                <a:solidFill>
                  <a:srgbClr val="595959"/>
                </a:solidFill>
              </a:rPr>
              <a:t>: each word has </a:t>
            </a:r>
            <a:r>
              <a:rPr lang="en" u="sng">
                <a:solidFill>
                  <a:srgbClr val="595959"/>
                </a:solidFill>
              </a:rPr>
              <a:t>different embeddings</a:t>
            </a:r>
            <a:r>
              <a:rPr lang="en">
                <a:solidFill>
                  <a:srgbClr val="595959"/>
                </a:solidFill>
              </a:rPr>
              <a:t>, depending on the word’s </a:t>
            </a:r>
            <a:r>
              <a:rPr lang="en">
                <a:solidFill>
                  <a:srgbClr val="595959"/>
                </a:solidFill>
                <a:highlight>
                  <a:srgbClr val="F4CCCC"/>
                </a:highlight>
              </a:rPr>
              <a:t>context</a:t>
            </a:r>
            <a:endParaRPr/>
          </a:p>
        </p:txBody>
      </p:sp>
      <p:pic>
        <p:nvPicPr>
          <p:cNvPr id="514" name="Google Shape;5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548" y="1211350"/>
            <a:ext cx="4603450" cy="36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"/>
          <p:cNvSpPr/>
          <p:nvPr/>
        </p:nvSpPr>
        <p:spPr>
          <a:xfrm>
            <a:off x="3651750" y="1567675"/>
            <a:ext cx="3111900" cy="172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future from past: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 wonder what to say 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Fill-in-the-blank: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 feel like ____ is missing</a:t>
            </a:r>
            <a:endParaRPr/>
          </a:p>
        </p:txBody>
      </p:sp>
      <p:sp>
        <p:nvSpPr>
          <p:cNvPr id="520" name="Google Shape;520;p51"/>
          <p:cNvSpPr txBox="1"/>
          <p:nvPr/>
        </p:nvSpPr>
        <p:spPr>
          <a:xfrm>
            <a:off x="2415750" y="128725"/>
            <a:ext cx="5393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Recipe for </a:t>
            </a:r>
            <a:r>
              <a:rPr b="1" i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contextual word embeddings</a:t>
            </a:r>
            <a:endParaRPr b="1" i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1"/>
          <p:cNvSpPr txBox="1"/>
          <p:nvPr/>
        </p:nvSpPr>
        <p:spPr>
          <a:xfrm>
            <a:off x="4000075" y="1176423"/>
            <a:ext cx="2643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self-supervised tasks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ini pentru wikipedia" id="522" name="Google Shape;5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725" y="1767356"/>
            <a:ext cx="1448450" cy="132533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1"/>
          <p:cNvSpPr txBox="1"/>
          <p:nvPr/>
        </p:nvSpPr>
        <p:spPr>
          <a:xfrm>
            <a:off x="7109300" y="1190275"/>
            <a:ext cx="1393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lots of data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4" name="Google Shape;5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13" y="2805537"/>
            <a:ext cx="2013050" cy="132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525" name="Google Shape;52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25" y="1075763"/>
            <a:ext cx="2897676" cy="137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526" name="Google Shape;526;p51"/>
          <p:cNvSpPr/>
          <p:nvPr/>
        </p:nvSpPr>
        <p:spPr>
          <a:xfrm>
            <a:off x="269600" y="841313"/>
            <a:ext cx="3202200" cy="36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1"/>
          <p:cNvSpPr txBox="1"/>
          <p:nvPr/>
        </p:nvSpPr>
        <p:spPr>
          <a:xfrm>
            <a:off x="359900" y="2451650"/>
            <a:ext cx="3111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recurrent networks (ELMo)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51"/>
          <p:cNvSpPr txBox="1"/>
          <p:nvPr/>
        </p:nvSpPr>
        <p:spPr>
          <a:xfrm>
            <a:off x="632875" y="4131938"/>
            <a:ext cx="2512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Transformer (BERT)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51"/>
          <p:cNvSpPr/>
          <p:nvPr/>
        </p:nvSpPr>
        <p:spPr>
          <a:xfrm>
            <a:off x="6943600" y="1567663"/>
            <a:ext cx="1745400" cy="166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1"/>
          <p:cNvSpPr txBox="1"/>
          <p:nvPr/>
        </p:nvSpPr>
        <p:spPr>
          <a:xfrm>
            <a:off x="1008775" y="446525"/>
            <a:ext cx="155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architectures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representation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0" y="1329875"/>
            <a:ext cx="4671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know how to represent an image with numbers</a:t>
            </a:r>
            <a:endParaRPr sz="16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1849175"/>
            <a:ext cx="4250176" cy="29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4472650" y="4433725"/>
            <a:ext cx="4599000" cy="4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</a:t>
            </a:r>
            <a:endParaRPr/>
          </a:p>
        </p:txBody>
      </p:sp>
      <p:sp>
        <p:nvSpPr>
          <p:cNvPr id="536" name="Google Shape;536;p52"/>
          <p:cNvSpPr txBox="1"/>
          <p:nvPr>
            <p:ph idx="1" type="body"/>
          </p:nvPr>
        </p:nvSpPr>
        <p:spPr>
          <a:xfrm>
            <a:off x="1127050" y="1184525"/>
            <a:ext cx="75948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</a:t>
            </a:r>
            <a:r>
              <a:rPr b="1" lang="en"/>
              <a:t>ask:</a:t>
            </a:r>
            <a:r>
              <a:rPr lang="en"/>
              <a:t> predict the </a:t>
            </a:r>
            <a:r>
              <a:rPr i="1" lang="en"/>
              <a:t>next word</a:t>
            </a:r>
            <a:r>
              <a:rPr lang="en"/>
              <a:t>, given the previous ones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reverse task:</a:t>
            </a:r>
            <a:r>
              <a:rPr lang="en" sz="1600"/>
              <a:t> predict past from future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50" y="1622275"/>
            <a:ext cx="4725801" cy="16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50" y="3365027"/>
            <a:ext cx="1952000" cy="116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transfer learning in NLP </a:t>
            </a:r>
            <a:endParaRPr/>
          </a:p>
        </p:txBody>
      </p:sp>
      <p:sp>
        <p:nvSpPr>
          <p:cNvPr id="544" name="Google Shape;544;p53"/>
          <p:cNvSpPr txBox="1"/>
          <p:nvPr>
            <p:ph idx="1" type="body"/>
          </p:nvPr>
        </p:nvSpPr>
        <p:spPr>
          <a:xfrm>
            <a:off x="0" y="1290975"/>
            <a:ext cx="42549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>
                <a:solidFill>
                  <a:srgbClr val="595959"/>
                </a:solidFill>
              </a:rPr>
              <a:t>transfer </a:t>
            </a:r>
            <a:r>
              <a:rPr i="1" lang="en" sz="1500">
                <a:solidFill>
                  <a:srgbClr val="595959"/>
                </a:solidFill>
              </a:rPr>
              <a:t>pre-trained deep models</a:t>
            </a:r>
            <a:r>
              <a:rPr lang="en" sz="1500">
                <a:solidFill>
                  <a:srgbClr val="595959"/>
                </a:solidFill>
              </a:rPr>
              <a:t>, which: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n" sz="1500">
                <a:solidFill>
                  <a:srgbClr val="595959"/>
                </a:solidFill>
              </a:rPr>
              <a:t>are based on the </a:t>
            </a:r>
            <a:r>
              <a:rPr b="1" lang="en" sz="1500">
                <a:solidFill>
                  <a:srgbClr val="595959"/>
                </a:solidFill>
              </a:rPr>
              <a:t>Transformer block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n" sz="1500">
                <a:solidFill>
                  <a:srgbClr val="595959"/>
                </a:solidFill>
              </a:rPr>
              <a:t>are trained with self-supervised tasks</a:t>
            </a:r>
            <a:endParaRPr sz="1500">
              <a:solidFill>
                <a:srgbClr val="595959"/>
              </a:solidFill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lang="en" sz="1500">
                <a:solidFill>
                  <a:srgbClr val="595959"/>
                </a:solidFill>
              </a:rPr>
              <a:t>encode </a:t>
            </a:r>
            <a:r>
              <a:rPr b="1" i="1" lang="en" sz="1500">
                <a:solidFill>
                  <a:srgbClr val="595959"/>
                </a:solidFill>
              </a:rPr>
              <a:t>deep</a:t>
            </a:r>
            <a:r>
              <a:rPr lang="en" sz="1500">
                <a:solidFill>
                  <a:srgbClr val="595959"/>
                </a:solidFill>
              </a:rPr>
              <a:t> </a:t>
            </a:r>
            <a:r>
              <a:rPr b="1" lang="en" sz="1500">
                <a:solidFill>
                  <a:srgbClr val="595959"/>
                </a:solidFill>
              </a:rPr>
              <a:t>contextual embeddings</a:t>
            </a:r>
            <a:endParaRPr b="1" sz="1500">
              <a:solidFill>
                <a:srgbClr val="595959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500"/>
              <a:buChar char="●"/>
            </a:pPr>
            <a:r>
              <a:rPr lang="en" sz="1500">
                <a:solidFill>
                  <a:srgbClr val="595959"/>
                </a:solidFill>
              </a:rPr>
              <a:t>fine-tuning these models leads to large improvements in downstream tasks</a:t>
            </a:r>
            <a:endParaRPr sz="1500"/>
          </a:p>
        </p:txBody>
      </p:sp>
      <p:sp>
        <p:nvSpPr>
          <p:cNvPr id="545" name="Google Shape;545;p53"/>
          <p:cNvSpPr/>
          <p:nvPr/>
        </p:nvSpPr>
        <p:spPr>
          <a:xfrm>
            <a:off x="5113050" y="2263175"/>
            <a:ext cx="185400" cy="136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3"/>
          <p:cNvSpPr txBox="1"/>
          <p:nvPr/>
        </p:nvSpPr>
        <p:spPr>
          <a:xfrm>
            <a:off x="4280275" y="2726550"/>
            <a:ext cx="10674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depth = 24 blocks 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7" name="Google Shape;5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450" y="1265375"/>
            <a:ext cx="3651699" cy="3256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Google Shape;548;p53"/>
          <p:cNvCxnSpPr/>
          <p:nvPr/>
        </p:nvCxnSpPr>
        <p:spPr>
          <a:xfrm>
            <a:off x="4045900" y="2121750"/>
            <a:ext cx="1623300" cy="34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type="title"/>
          </p:nvPr>
        </p:nvSpPr>
        <p:spPr>
          <a:xfrm>
            <a:off x="2367850" y="0"/>
            <a:ext cx="517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blackbox</a:t>
            </a:r>
            <a:endParaRPr/>
          </a:p>
        </p:txBody>
      </p:sp>
      <p:sp>
        <p:nvSpPr>
          <p:cNvPr id="554" name="Google Shape;554;p54"/>
          <p:cNvSpPr txBox="1"/>
          <p:nvPr/>
        </p:nvSpPr>
        <p:spPr>
          <a:xfrm>
            <a:off x="352375" y="2188800"/>
            <a:ext cx="5856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116475" y="767425"/>
            <a:ext cx="88377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maps N input vectors x</a:t>
            </a:r>
            <a:r>
              <a:rPr baseline="30000" lang="en" sz="1500"/>
              <a:t>(1)</a:t>
            </a:r>
            <a:r>
              <a:rPr lang="en" sz="1500"/>
              <a:t>, x</a:t>
            </a:r>
            <a:r>
              <a:rPr baseline="30000" lang="en" sz="1500"/>
              <a:t>(2)</a:t>
            </a:r>
            <a:r>
              <a:rPr lang="en" sz="1500"/>
              <a:t>, …, x</a:t>
            </a:r>
            <a:r>
              <a:rPr baseline="30000" lang="en" sz="1500"/>
              <a:t>(N)</a:t>
            </a:r>
            <a:r>
              <a:rPr lang="en" sz="1500"/>
              <a:t> to N output vectors y</a:t>
            </a:r>
            <a:r>
              <a:rPr baseline="30000" lang="en" sz="1500"/>
              <a:t>(1)</a:t>
            </a:r>
            <a:r>
              <a:rPr lang="en" sz="1500"/>
              <a:t>, y</a:t>
            </a:r>
            <a:r>
              <a:rPr baseline="30000" lang="en" sz="1500"/>
              <a:t>(2)</a:t>
            </a:r>
            <a:r>
              <a:rPr lang="en" sz="1500"/>
              <a:t>, …, y</a:t>
            </a:r>
            <a:r>
              <a:rPr baseline="30000" lang="en" sz="1500"/>
              <a:t>(N)</a:t>
            </a:r>
            <a:endParaRPr baseline="3000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output vector </a:t>
            </a:r>
            <a:r>
              <a:rPr lang="en" sz="1500"/>
              <a:t>y</a:t>
            </a:r>
            <a:r>
              <a:rPr baseline="30000" lang="en" sz="1500"/>
              <a:t>(i) </a:t>
            </a:r>
            <a:r>
              <a:rPr lang="en" sz="1500"/>
              <a:t>incorporates context from all input vectors </a:t>
            </a:r>
            <a:r>
              <a:rPr lang="en" sz="1500"/>
              <a:t>x</a:t>
            </a:r>
            <a:r>
              <a:rPr baseline="30000" lang="en" sz="1500"/>
              <a:t>(1)</a:t>
            </a:r>
            <a:r>
              <a:rPr lang="en" sz="1500"/>
              <a:t>, x</a:t>
            </a:r>
            <a:r>
              <a:rPr baseline="30000" lang="en" sz="1500"/>
              <a:t>(2)</a:t>
            </a:r>
            <a:r>
              <a:rPr lang="en" sz="1500"/>
              <a:t>, …, x</a:t>
            </a:r>
            <a:r>
              <a:rPr baseline="30000" lang="en" sz="1500"/>
              <a:t>(N)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500"/>
              <a:t>   					  						          </a:t>
            </a:r>
            <a:endParaRPr sz="1500"/>
          </a:p>
        </p:txBody>
      </p:sp>
      <p:pic>
        <p:nvPicPr>
          <p:cNvPr id="556" name="Google Shape;5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50" y="2804400"/>
            <a:ext cx="6673543" cy="19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4"/>
          <p:cNvSpPr txBox="1"/>
          <p:nvPr/>
        </p:nvSpPr>
        <p:spPr>
          <a:xfrm>
            <a:off x="377500" y="3721125"/>
            <a:ext cx="11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 embeddings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352375" y="2728775"/>
            <a:ext cx="14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contextual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word embeddings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9" name="Google Shape;559;p54"/>
          <p:cNvCxnSpPr>
            <a:stCxn id="560" idx="0"/>
          </p:cNvCxnSpPr>
          <p:nvPr/>
        </p:nvCxnSpPr>
        <p:spPr>
          <a:xfrm flipH="1" rot="10800000">
            <a:off x="4535325" y="2609375"/>
            <a:ext cx="32640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54"/>
          <p:cNvSpPr/>
          <p:nvPr/>
        </p:nvSpPr>
        <p:spPr>
          <a:xfrm>
            <a:off x="4039125" y="2829275"/>
            <a:ext cx="992400" cy="41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4"/>
          <p:cNvSpPr txBox="1"/>
          <p:nvPr/>
        </p:nvSpPr>
        <p:spPr>
          <a:xfrm>
            <a:off x="3559050" y="1928375"/>
            <a:ext cx="3912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knows about 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‘The’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‘Broadway’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‘premiered’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‘yesterday’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 txBox="1"/>
          <p:nvPr>
            <p:ph type="title"/>
          </p:nvPr>
        </p:nvSpPr>
        <p:spPr>
          <a:xfrm>
            <a:off x="2367850" y="0"/>
            <a:ext cx="517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blackbox</a:t>
            </a: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52375" y="2188800"/>
            <a:ext cx="5856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55"/>
          <p:cNvSpPr txBox="1"/>
          <p:nvPr>
            <p:ph idx="1" type="body"/>
          </p:nvPr>
        </p:nvSpPr>
        <p:spPr>
          <a:xfrm>
            <a:off x="116475" y="767425"/>
            <a:ext cx="88377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idea: every word ‘looks’ at all the input words (including itself)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most </a:t>
            </a:r>
            <a:r>
              <a:rPr i="1" lang="en" sz="1500"/>
              <a:t>‘compatible’</a:t>
            </a:r>
            <a:r>
              <a:rPr lang="en" sz="1500"/>
              <a:t> ones contribute the most to the output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500"/>
              <a:t>   					  						          </a:t>
            </a:r>
            <a:endParaRPr sz="1500"/>
          </a:p>
        </p:txBody>
      </p:sp>
      <p:pic>
        <p:nvPicPr>
          <p:cNvPr id="569" name="Google Shape;5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50" y="2804400"/>
            <a:ext cx="6673543" cy="19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5"/>
          <p:cNvSpPr txBox="1"/>
          <p:nvPr/>
        </p:nvSpPr>
        <p:spPr>
          <a:xfrm>
            <a:off x="377500" y="3721125"/>
            <a:ext cx="11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word embeddings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352375" y="2728775"/>
            <a:ext cx="14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contextual word embeddings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2" name="Google Shape;572;p55"/>
          <p:cNvCxnSpPr>
            <a:stCxn id="573" idx="0"/>
            <a:endCxn id="574" idx="2"/>
          </p:cNvCxnSpPr>
          <p:nvPr/>
        </p:nvCxnSpPr>
        <p:spPr>
          <a:xfrm rot="10800000">
            <a:off x="2857125" y="2139575"/>
            <a:ext cx="1678200" cy="6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5"/>
          <p:cNvSpPr/>
          <p:nvPr/>
        </p:nvSpPr>
        <p:spPr>
          <a:xfrm>
            <a:off x="4039125" y="2829275"/>
            <a:ext cx="992400" cy="41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5"/>
          <p:cNvSpPr txBox="1"/>
          <p:nvPr/>
        </p:nvSpPr>
        <p:spPr>
          <a:xfrm>
            <a:off x="0" y="1770325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*The +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0.2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*Broadway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0.2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*play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0.4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*premiered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*yesterday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55"/>
          <p:cNvSpPr/>
          <p:nvPr/>
        </p:nvSpPr>
        <p:spPr>
          <a:xfrm>
            <a:off x="6208375" y="2829275"/>
            <a:ext cx="992400" cy="41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5"/>
          <p:cNvSpPr txBox="1"/>
          <p:nvPr/>
        </p:nvSpPr>
        <p:spPr>
          <a:xfrm>
            <a:off x="3429600" y="2188800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*The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*Broadway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0.1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*play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0.3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*premiered +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0.4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*yesterday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7" name="Google Shape;577;p55"/>
          <p:cNvCxnSpPr>
            <a:stCxn id="575" idx="0"/>
          </p:cNvCxnSpPr>
          <p:nvPr/>
        </p:nvCxnSpPr>
        <p:spPr>
          <a:xfrm flipH="1" rot="10800000">
            <a:off x="6704575" y="2483975"/>
            <a:ext cx="1716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6"/>
          <p:cNvSpPr txBox="1"/>
          <p:nvPr>
            <p:ph idx="1" type="body"/>
          </p:nvPr>
        </p:nvSpPr>
        <p:spPr>
          <a:xfrm>
            <a:off x="116475" y="767425"/>
            <a:ext cx="45132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595959"/>
                </a:solidFill>
              </a:rPr>
              <a:t>self-attention has no ‘positional awareness’</a:t>
            </a:r>
            <a:endParaRPr sz="2400">
              <a:solidFill>
                <a:srgbClr val="595959"/>
              </a:solidFill>
            </a:endParaRPr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" sz="2400">
                <a:solidFill>
                  <a:srgbClr val="595959"/>
                </a:solidFill>
              </a:rPr>
              <a:t>cat sat on the mat</a:t>
            </a:r>
            <a:endParaRPr sz="2400">
              <a:solidFill>
                <a:srgbClr val="595959"/>
              </a:solidFill>
            </a:endParaRPr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" sz="2400">
                <a:solidFill>
                  <a:srgbClr val="595959"/>
                </a:solidFill>
              </a:rPr>
              <a:t>mat sat on the cat</a:t>
            </a:r>
            <a:endParaRPr sz="2400">
              <a:solidFill>
                <a:srgbClr val="595959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b="1" lang="en" sz="2400">
                <a:solidFill>
                  <a:srgbClr val="595959"/>
                </a:solidFill>
              </a:rPr>
              <a:t>solution</a:t>
            </a:r>
            <a:r>
              <a:rPr lang="en" sz="2400">
                <a:solidFill>
                  <a:srgbClr val="595959"/>
                </a:solidFill>
              </a:rPr>
              <a:t>: add positional encoding</a:t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583" name="Google Shape;5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45" y="0"/>
            <a:ext cx="47313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6"/>
          <p:cNvSpPr txBox="1"/>
          <p:nvPr/>
        </p:nvSpPr>
        <p:spPr>
          <a:xfrm>
            <a:off x="0" y="-237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Self-attention issue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5" name="Google Shape;585;p56"/>
          <p:cNvCxnSpPr/>
          <p:nvPr/>
        </p:nvCxnSpPr>
        <p:spPr>
          <a:xfrm>
            <a:off x="3887125" y="3409000"/>
            <a:ext cx="615300" cy="32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"/>
          <p:cNvSpPr txBox="1"/>
          <p:nvPr>
            <p:ph type="title"/>
          </p:nvPr>
        </p:nvSpPr>
        <p:spPr>
          <a:xfrm>
            <a:off x="238757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Encoding</a:t>
            </a:r>
            <a:endParaRPr/>
          </a:p>
        </p:txBody>
      </p:sp>
      <p:sp>
        <p:nvSpPr>
          <p:cNvPr id="591" name="Google Shape;591;p57"/>
          <p:cNvSpPr txBox="1"/>
          <p:nvPr>
            <p:ph idx="1" type="body"/>
          </p:nvPr>
        </p:nvSpPr>
        <p:spPr>
          <a:xfrm>
            <a:off x="284850" y="811850"/>
            <a:ext cx="85599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</a:t>
            </a:r>
            <a:r>
              <a:rPr lang="en" sz="1800" u="sng"/>
              <a:t>position-aware</a:t>
            </a:r>
            <a:r>
              <a:rPr lang="en" sz="1800"/>
              <a:t> encodings to the word embeddings so that </a:t>
            </a:r>
            <a:r>
              <a:rPr i="1" lang="en" sz="1800"/>
              <a:t>order matters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encodings are either: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fixed and precomputed (no learned parameters)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learned embeddings</a:t>
            </a:r>
            <a:endParaRPr sz="1800"/>
          </a:p>
        </p:txBody>
      </p:sp>
      <p:pic>
        <p:nvPicPr>
          <p:cNvPr id="592" name="Google Shape;5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875"/>
            <a:ext cx="8839198" cy="24553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93" name="Google Shape;593;p57"/>
          <p:cNvSpPr txBox="1"/>
          <p:nvPr/>
        </p:nvSpPr>
        <p:spPr>
          <a:xfrm>
            <a:off x="2583237" y="4816525"/>
            <a:ext cx="521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 from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http://jalammar.github.io/illustrated-transformer/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"/>
          <p:cNvSpPr txBox="1"/>
          <p:nvPr>
            <p:ph idx="1" type="body"/>
          </p:nvPr>
        </p:nvSpPr>
        <p:spPr>
          <a:xfrm>
            <a:off x="116475" y="767425"/>
            <a:ext cx="45132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>
                <a:solidFill>
                  <a:srgbClr val="595959"/>
                </a:solidFill>
              </a:rPr>
              <a:t>multi-head self-attention is part of Transformer block</a:t>
            </a:r>
            <a:endParaRPr sz="24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599" name="Google Shape;5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45" y="0"/>
            <a:ext cx="47313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8"/>
          <p:cNvSpPr txBox="1"/>
          <p:nvPr/>
        </p:nvSpPr>
        <p:spPr>
          <a:xfrm>
            <a:off x="0" y="-237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Transformer block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1" name="Google Shape;601;p58"/>
          <p:cNvSpPr/>
          <p:nvPr/>
        </p:nvSpPr>
        <p:spPr>
          <a:xfrm>
            <a:off x="4959050" y="1973225"/>
            <a:ext cx="1191000" cy="17454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58"/>
          <p:cNvCxnSpPr/>
          <p:nvPr/>
        </p:nvCxnSpPr>
        <p:spPr>
          <a:xfrm>
            <a:off x="4192500" y="1548450"/>
            <a:ext cx="766500" cy="46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9"/>
          <p:cNvSpPr txBox="1"/>
          <p:nvPr>
            <p:ph idx="1" type="body"/>
          </p:nvPr>
        </p:nvSpPr>
        <p:spPr>
          <a:xfrm>
            <a:off x="116475" y="767425"/>
            <a:ext cx="45132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>
                <a:solidFill>
                  <a:srgbClr val="595959"/>
                </a:solidFill>
              </a:rPr>
              <a:t>multi-head self-attention is part of Transformer block</a:t>
            </a:r>
            <a:endParaRPr sz="2400">
              <a:solidFill>
                <a:srgbClr val="595959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" sz="2400">
                <a:solidFill>
                  <a:srgbClr val="595959"/>
                </a:solidFill>
              </a:rPr>
              <a:t>other key ingredients:</a:t>
            </a:r>
            <a:endParaRPr sz="2400">
              <a:solidFill>
                <a:srgbClr val="59595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" sz="2400">
                <a:solidFill>
                  <a:srgbClr val="595959"/>
                </a:solidFill>
              </a:rPr>
              <a:t>residual connections</a:t>
            </a:r>
            <a:endParaRPr sz="2400">
              <a:solidFill>
                <a:srgbClr val="59595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○"/>
            </a:pPr>
            <a:r>
              <a:rPr lang="en" sz="2400">
                <a:solidFill>
                  <a:srgbClr val="595959"/>
                </a:solidFill>
              </a:rPr>
              <a:t>layer normalization</a:t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pic>
        <p:nvPicPr>
          <p:cNvPr id="608" name="Google Shape;6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45" y="0"/>
            <a:ext cx="473136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9"/>
          <p:cNvSpPr txBox="1"/>
          <p:nvPr/>
        </p:nvSpPr>
        <p:spPr>
          <a:xfrm>
            <a:off x="0" y="-237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Transformer block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10" name="Google Shape;610;p59"/>
          <p:cNvCxnSpPr/>
          <p:nvPr/>
        </p:nvCxnSpPr>
        <p:spPr>
          <a:xfrm>
            <a:off x="3918850" y="2406950"/>
            <a:ext cx="1097100" cy="1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1" name="Google Shape;611;p59"/>
          <p:cNvCxnSpPr/>
          <p:nvPr/>
        </p:nvCxnSpPr>
        <p:spPr>
          <a:xfrm>
            <a:off x="3931525" y="2419625"/>
            <a:ext cx="1078200" cy="88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0"/>
          <p:cNvSpPr txBox="1"/>
          <p:nvPr>
            <p:ph type="title"/>
          </p:nvPr>
        </p:nvSpPr>
        <p:spPr>
          <a:xfrm>
            <a:off x="0" y="-2370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BERT (Bidirectional Encoder Representations from Transformers)</a:t>
            </a:r>
            <a:endParaRPr sz="2200"/>
          </a:p>
        </p:txBody>
      </p:sp>
      <p:sp>
        <p:nvSpPr>
          <p:cNvPr id="617" name="Google Shape;617;p60"/>
          <p:cNvSpPr txBox="1"/>
          <p:nvPr>
            <p:ph idx="1" type="body"/>
          </p:nvPr>
        </p:nvSpPr>
        <p:spPr>
          <a:xfrm>
            <a:off x="77400" y="811850"/>
            <a:ext cx="4761600" cy="4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network produces                  </a:t>
            </a:r>
            <a:r>
              <a:rPr b="1" lang="en" sz="2400">
                <a:solidFill>
                  <a:srgbClr val="6AA84F"/>
                </a:solidFill>
              </a:rPr>
              <a:t>deep contextual                         word embeddings</a:t>
            </a:r>
            <a:r>
              <a:rPr b="1" lang="en" sz="2400">
                <a:solidFill>
                  <a:srgbClr val="666666"/>
                </a:solidFill>
              </a:rPr>
              <a:t>                   </a:t>
            </a:r>
            <a:r>
              <a:rPr lang="en" sz="2400"/>
              <a:t>using 24 stacked            Transformer blocks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fine-tuning BERT results in </a:t>
            </a:r>
            <a:r>
              <a:rPr b="1" lang="en" sz="2400"/>
              <a:t>state-of-the-art</a:t>
            </a:r>
            <a:r>
              <a:rPr lang="en" sz="2400"/>
              <a:t> on 11           NLP tasks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18" name="Google Shape;618;p60"/>
          <p:cNvCxnSpPr>
            <a:endCxn id="619" idx="1"/>
          </p:cNvCxnSpPr>
          <p:nvPr/>
        </p:nvCxnSpPr>
        <p:spPr>
          <a:xfrm>
            <a:off x="3343075" y="2835850"/>
            <a:ext cx="21885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0"/>
          <p:cNvSpPr/>
          <p:nvPr/>
        </p:nvSpPr>
        <p:spPr>
          <a:xfrm>
            <a:off x="5531575" y="2192950"/>
            <a:ext cx="185400" cy="1289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975" y="1322525"/>
            <a:ext cx="3230300" cy="285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1" name="Google Shape;621;p60"/>
          <p:cNvCxnSpPr/>
          <p:nvPr/>
        </p:nvCxnSpPr>
        <p:spPr>
          <a:xfrm>
            <a:off x="3343075" y="1981350"/>
            <a:ext cx="2758800" cy="2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1"/>
          <p:cNvSpPr txBox="1"/>
          <p:nvPr>
            <p:ph type="title"/>
          </p:nvPr>
        </p:nvSpPr>
        <p:spPr>
          <a:xfrm>
            <a:off x="2381250" y="-321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training task 1</a:t>
            </a:r>
            <a:endParaRPr/>
          </a:p>
        </p:txBody>
      </p:sp>
      <p:sp>
        <p:nvSpPr>
          <p:cNvPr id="627" name="Google Shape;627;p61"/>
          <p:cNvSpPr txBox="1"/>
          <p:nvPr>
            <p:ph idx="1" type="body"/>
          </p:nvPr>
        </p:nvSpPr>
        <p:spPr>
          <a:xfrm>
            <a:off x="62775" y="628800"/>
            <a:ext cx="3780300" cy="4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Masked Language Modeling (MLM)</a:t>
            </a:r>
            <a:r>
              <a:rPr lang="en" sz="2200"/>
              <a:t>: mask 15% of input words and then predict them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output vectors T</a:t>
            </a:r>
            <a:r>
              <a:rPr baseline="-25000" lang="en" sz="2200"/>
              <a:t>i</a:t>
            </a:r>
            <a:r>
              <a:rPr lang="en" sz="2200"/>
              <a:t> incorporate bidirectional context (unlike LM task)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28" name="Google Shape;6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300" y="3990200"/>
            <a:ext cx="53007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1"/>
          <p:cNvSpPr/>
          <p:nvPr/>
        </p:nvSpPr>
        <p:spPr>
          <a:xfrm>
            <a:off x="4007825" y="3153700"/>
            <a:ext cx="5032800" cy="757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BERT</a:t>
            </a:r>
            <a:endParaRPr sz="3000"/>
          </a:p>
        </p:txBody>
      </p:sp>
      <p:sp>
        <p:nvSpPr>
          <p:cNvPr id="630" name="Google Shape;630;p61"/>
          <p:cNvSpPr/>
          <p:nvPr/>
        </p:nvSpPr>
        <p:spPr>
          <a:xfrm>
            <a:off x="4056325" y="2834700"/>
            <a:ext cx="438600" cy="24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631" name="Google Shape;631;p61"/>
          <p:cNvSpPr/>
          <p:nvPr/>
        </p:nvSpPr>
        <p:spPr>
          <a:xfrm>
            <a:off x="4568875" y="2834700"/>
            <a:ext cx="438600" cy="24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632" name="Google Shape;632;p61"/>
          <p:cNvSpPr/>
          <p:nvPr/>
        </p:nvSpPr>
        <p:spPr>
          <a:xfrm>
            <a:off x="8299525" y="2834700"/>
            <a:ext cx="507900" cy="24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512</a:t>
            </a:r>
            <a:endParaRPr baseline="-25000"/>
          </a:p>
        </p:txBody>
      </p:sp>
      <p:sp>
        <p:nvSpPr>
          <p:cNvPr id="633" name="Google Shape;633;p61"/>
          <p:cNvSpPr/>
          <p:nvPr/>
        </p:nvSpPr>
        <p:spPr>
          <a:xfrm>
            <a:off x="5870900" y="2834700"/>
            <a:ext cx="438600" cy="24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634" name="Google Shape;634;p61"/>
          <p:cNvSpPr txBox="1"/>
          <p:nvPr/>
        </p:nvSpPr>
        <p:spPr>
          <a:xfrm>
            <a:off x="5256838" y="2719850"/>
            <a:ext cx="438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...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61"/>
          <p:cNvSpPr txBox="1"/>
          <p:nvPr/>
        </p:nvSpPr>
        <p:spPr>
          <a:xfrm>
            <a:off x="7302263" y="2719850"/>
            <a:ext cx="438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...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6" name="Google Shape;63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75" y="1115525"/>
            <a:ext cx="1790909" cy="167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37" name="Google Shape;637;p61"/>
          <p:cNvSpPr txBox="1"/>
          <p:nvPr/>
        </p:nvSpPr>
        <p:spPr>
          <a:xfrm>
            <a:off x="4351175" y="4564500"/>
            <a:ext cx="5218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 from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http://jalammar.github.io/illustrated-bert/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representation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0" y="1329875"/>
            <a:ext cx="4671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know how to represent an image with numbers</a:t>
            </a:r>
            <a:endParaRPr sz="16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1849175"/>
            <a:ext cx="4250176" cy="29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4472650" y="4433725"/>
            <a:ext cx="4599000" cy="4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13" y="2656825"/>
            <a:ext cx="3291474" cy="116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cxnSp>
        <p:nvCxnSpPr>
          <p:cNvPr id="109" name="Google Shape;109;p17"/>
          <p:cNvCxnSpPr>
            <a:stCxn id="108" idx="3"/>
            <a:endCxn id="110" idx="1"/>
          </p:cNvCxnSpPr>
          <p:nvPr/>
        </p:nvCxnSpPr>
        <p:spPr>
          <a:xfrm>
            <a:off x="8184487" y="3239438"/>
            <a:ext cx="1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875" y="2851388"/>
            <a:ext cx="776125" cy="7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800675" y="1329875"/>
            <a:ext cx="4671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but how do we represent a text with numbers?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2"/>
          <p:cNvSpPr txBox="1"/>
          <p:nvPr>
            <p:ph type="title"/>
          </p:nvPr>
        </p:nvSpPr>
        <p:spPr>
          <a:xfrm>
            <a:off x="238640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training task 2</a:t>
            </a:r>
            <a:endParaRPr/>
          </a:p>
        </p:txBody>
      </p:sp>
      <p:sp>
        <p:nvSpPr>
          <p:cNvPr id="643" name="Google Shape;643;p62"/>
          <p:cNvSpPr txBox="1"/>
          <p:nvPr>
            <p:ph idx="1" type="body"/>
          </p:nvPr>
        </p:nvSpPr>
        <p:spPr>
          <a:xfrm>
            <a:off x="129425" y="811850"/>
            <a:ext cx="89571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Next sentence prediction (NSP)</a:t>
            </a:r>
            <a:r>
              <a:rPr lang="en" sz="2400"/>
              <a:t>: given two sentences A and B, does B follow A?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subsequent papers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RoBERTa</a:t>
            </a:r>
            <a:r>
              <a:rPr lang="en" sz="2400"/>
              <a:t> - Facebook) showed NSP objective can be removed</a:t>
            </a:r>
            <a:endParaRPr sz="2400"/>
          </a:p>
        </p:txBody>
      </p:sp>
      <p:pic>
        <p:nvPicPr>
          <p:cNvPr id="644" name="Google Shape;6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00" y="1821375"/>
            <a:ext cx="8063000" cy="8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645" name="Google Shape;645;p62"/>
          <p:cNvSpPr txBox="1"/>
          <p:nvPr/>
        </p:nvSpPr>
        <p:spPr>
          <a:xfrm>
            <a:off x="1329900" y="2684875"/>
            <a:ext cx="6602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 from h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ttp://web.stanford.edu/class/cs224n/slides/Jacob_Devlin_BERT.pdf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3"/>
          <p:cNvSpPr txBox="1"/>
          <p:nvPr>
            <p:ph type="title"/>
          </p:nvPr>
        </p:nvSpPr>
        <p:spPr>
          <a:xfrm>
            <a:off x="239390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representation</a:t>
            </a:r>
            <a:endParaRPr/>
          </a:p>
        </p:txBody>
      </p:sp>
      <p:sp>
        <p:nvSpPr>
          <p:cNvPr id="651" name="Google Shape;651;p63"/>
          <p:cNvSpPr txBox="1"/>
          <p:nvPr>
            <p:ph idx="1" type="body"/>
          </p:nvPr>
        </p:nvSpPr>
        <p:spPr>
          <a:xfrm>
            <a:off x="284850" y="811850"/>
            <a:ext cx="85599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token, segment and position embeddings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special tokens: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[CLS] beginning of sequence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52" name="Google Shape;6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888" y="2912363"/>
            <a:ext cx="6848475" cy="200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63"/>
          <p:cNvCxnSpPr/>
          <p:nvPr/>
        </p:nvCxnSpPr>
        <p:spPr>
          <a:xfrm>
            <a:off x="1643850" y="2097050"/>
            <a:ext cx="867900" cy="82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 txBox="1"/>
          <p:nvPr>
            <p:ph type="title"/>
          </p:nvPr>
        </p:nvSpPr>
        <p:spPr>
          <a:xfrm>
            <a:off x="2387575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representation</a:t>
            </a:r>
            <a:endParaRPr/>
          </a:p>
        </p:txBody>
      </p:sp>
      <p:sp>
        <p:nvSpPr>
          <p:cNvPr id="659" name="Google Shape;659;p64"/>
          <p:cNvSpPr txBox="1"/>
          <p:nvPr>
            <p:ph idx="1" type="body"/>
          </p:nvPr>
        </p:nvSpPr>
        <p:spPr>
          <a:xfrm>
            <a:off x="284850" y="811850"/>
            <a:ext cx="85599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token, segment and position embeddings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special tokens: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[CLS] beginning of sequence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[SEP] separates two sentences/segments</a:t>
            </a:r>
            <a:endParaRPr sz="2400"/>
          </a:p>
        </p:txBody>
      </p:sp>
      <p:pic>
        <p:nvPicPr>
          <p:cNvPr id="660" name="Google Shape;6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888" y="2912363"/>
            <a:ext cx="6848475" cy="200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64"/>
          <p:cNvCxnSpPr/>
          <p:nvPr/>
        </p:nvCxnSpPr>
        <p:spPr>
          <a:xfrm>
            <a:off x="1680775" y="2503350"/>
            <a:ext cx="3370500" cy="39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5"/>
          <p:cNvSpPr txBox="1"/>
          <p:nvPr>
            <p:ph type="title"/>
          </p:nvPr>
        </p:nvSpPr>
        <p:spPr>
          <a:xfrm>
            <a:off x="2394350" y="0"/>
            <a:ext cx="589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r>
              <a:rPr lang="en" sz="2200"/>
              <a:t> </a:t>
            </a:r>
            <a:endParaRPr sz="2200"/>
          </a:p>
        </p:txBody>
      </p:sp>
      <p:sp>
        <p:nvSpPr>
          <p:cNvPr id="667" name="Google Shape;667;p65"/>
          <p:cNvSpPr txBox="1"/>
          <p:nvPr>
            <p:ph idx="1" type="body"/>
          </p:nvPr>
        </p:nvSpPr>
        <p:spPr>
          <a:xfrm>
            <a:off x="68175" y="511500"/>
            <a:ext cx="89907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pre-trained on Wikipedia (2.5B words) + BookCorpus (800M words)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fine-tuned on classification tasks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68" name="Google Shape;6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613" y="2260500"/>
            <a:ext cx="6773475" cy="27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type="title"/>
          </p:nvPr>
        </p:nvSpPr>
        <p:spPr>
          <a:xfrm>
            <a:off x="2381250" y="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research directions</a:t>
            </a:r>
            <a:endParaRPr/>
          </a:p>
        </p:txBody>
      </p:sp>
      <p:cxnSp>
        <p:nvCxnSpPr>
          <p:cNvPr id="674" name="Google Shape;674;p66"/>
          <p:cNvCxnSpPr/>
          <p:nvPr/>
        </p:nvCxnSpPr>
        <p:spPr>
          <a:xfrm flipH="1" rot="10800000">
            <a:off x="4451075" y="1376550"/>
            <a:ext cx="2544300" cy="1043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66"/>
          <p:cNvSpPr txBox="1"/>
          <p:nvPr/>
        </p:nvSpPr>
        <p:spPr>
          <a:xfrm>
            <a:off x="2534525" y="967200"/>
            <a:ext cx="1788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smaller models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66"/>
          <p:cNvCxnSpPr>
            <a:endCxn id="677" idx="3"/>
          </p:cNvCxnSpPr>
          <p:nvPr/>
        </p:nvCxnSpPr>
        <p:spPr>
          <a:xfrm rot="10800000">
            <a:off x="2044775" y="1044300"/>
            <a:ext cx="2443200" cy="1385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66"/>
          <p:cNvCxnSpPr/>
          <p:nvPr/>
        </p:nvCxnSpPr>
        <p:spPr>
          <a:xfrm flipH="1">
            <a:off x="2096000" y="2429475"/>
            <a:ext cx="2364300" cy="888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66"/>
          <p:cNvSpPr txBox="1"/>
          <p:nvPr/>
        </p:nvSpPr>
        <p:spPr>
          <a:xfrm>
            <a:off x="655775" y="628800"/>
            <a:ext cx="138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ALBERT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DistillBERT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66"/>
          <p:cNvSpPr txBox="1"/>
          <p:nvPr/>
        </p:nvSpPr>
        <p:spPr>
          <a:xfrm>
            <a:off x="5474025" y="868800"/>
            <a:ext cx="1449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domain adaptation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66"/>
          <p:cNvSpPr txBox="1"/>
          <p:nvPr/>
        </p:nvSpPr>
        <p:spPr>
          <a:xfrm>
            <a:off x="7123025" y="716475"/>
            <a:ext cx="130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BioBERT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SciBERT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66"/>
          <p:cNvSpPr txBox="1"/>
          <p:nvPr/>
        </p:nvSpPr>
        <p:spPr>
          <a:xfrm>
            <a:off x="1957763" y="2309400"/>
            <a:ext cx="16992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language specific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2" name="Google Shape;68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1606" y="3195900"/>
            <a:ext cx="1113399" cy="10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6"/>
          <p:cNvSpPr txBox="1"/>
          <p:nvPr/>
        </p:nvSpPr>
        <p:spPr>
          <a:xfrm>
            <a:off x="655775" y="3489250"/>
            <a:ext cx="2457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French: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CamemBERT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Italian:  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AlBERTo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4" name="Google Shape;684;p66"/>
          <p:cNvCxnSpPr/>
          <p:nvPr/>
        </p:nvCxnSpPr>
        <p:spPr>
          <a:xfrm>
            <a:off x="4451075" y="2411050"/>
            <a:ext cx="2594700" cy="13353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66"/>
          <p:cNvSpPr txBox="1"/>
          <p:nvPr/>
        </p:nvSpPr>
        <p:spPr>
          <a:xfrm>
            <a:off x="5970025" y="2309388"/>
            <a:ext cx="1917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vision and language representations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66"/>
          <p:cNvSpPr txBox="1"/>
          <p:nvPr/>
        </p:nvSpPr>
        <p:spPr>
          <a:xfrm>
            <a:off x="7123025" y="3708225"/>
            <a:ext cx="1917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VideoBERT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VilBERT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esources</a:t>
            </a:r>
            <a:r>
              <a:rPr lang="en"/>
              <a:t> for NLP with NNs</a:t>
            </a:r>
            <a:endParaRPr/>
          </a:p>
        </p:txBody>
      </p:sp>
      <p:sp>
        <p:nvSpPr>
          <p:cNvPr id="692" name="Google Shape;692;p67"/>
          <p:cNvSpPr txBox="1"/>
          <p:nvPr>
            <p:ph idx="1" type="body"/>
          </p:nvPr>
        </p:nvSpPr>
        <p:spPr>
          <a:xfrm>
            <a:off x="2410100" y="1141950"/>
            <a:ext cx="63216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Textbooks: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Primer on Neural Network Models for Natural Language Processing, Yoav Goldberg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Natural Language Understanding with Distributed Representation</a:t>
            </a:r>
            <a:r>
              <a:rPr lang="en"/>
              <a:t>, Kyunghyun Cho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Speech and Language Processing 3rd edition</a:t>
            </a:r>
            <a:r>
              <a:rPr lang="en"/>
              <a:t>, </a:t>
            </a:r>
            <a:r>
              <a:rPr lang="en">
                <a:highlight>
                  <a:srgbClr val="FFFFFF"/>
                </a:highlight>
              </a:rPr>
              <a:t>Dan Jurafsky and James H. Martin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Stanford Deep Learning for NLP: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http://web.stanford.edu/class/cs224n/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CMU Neural Networks for NLP: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http://www.phontron.com/class/nn4nlp2020/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98" name="Google Shape;698;p68"/>
          <p:cNvSpPr txBox="1"/>
          <p:nvPr>
            <p:ph idx="1" type="body"/>
          </p:nvPr>
        </p:nvSpPr>
        <p:spPr>
          <a:xfrm>
            <a:off x="2400250" y="1142725"/>
            <a:ext cx="65940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Word embedding papers: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 Estimation of Word Representations in Vector Space, Mikolov et. al 2013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Contextual word embeddings papers: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ELMo</a:t>
            </a:r>
            <a:r>
              <a:rPr lang="en"/>
              <a:t>: 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contextualized word representations, Peters et al. 2018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Transformer</a:t>
            </a:r>
            <a:r>
              <a:rPr lang="en"/>
              <a:t>: Attention is all you need, Vaswani et al.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GPT</a:t>
            </a:r>
            <a:r>
              <a:rPr lang="en"/>
              <a:t>: Improving Language Understanding by Generative Pre-Training, Radford et al. 2018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BERT</a:t>
            </a:r>
            <a:r>
              <a:rPr lang="en"/>
              <a:t>: 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Pre-training of Deep Bidirectional Transformers for Language Understanding, Devlin et al. 2018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(2)</a:t>
            </a:r>
            <a:endParaRPr/>
          </a:p>
        </p:txBody>
      </p:sp>
      <p:sp>
        <p:nvSpPr>
          <p:cNvPr id="704" name="Google Shape;704;p69"/>
          <p:cNvSpPr txBox="1"/>
          <p:nvPr>
            <p:ph idx="1" type="body"/>
          </p:nvPr>
        </p:nvSpPr>
        <p:spPr>
          <a:xfrm>
            <a:off x="2400250" y="1142725"/>
            <a:ext cx="63216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Presentations:</a:t>
            </a:r>
            <a:endParaRPr b="1" sz="1400"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rgbClr val="FFFFFF"/>
                </a:highlight>
              </a:rPr>
              <a:t>Deep Learning Meetup March 2020: </a:t>
            </a: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slides</a:t>
            </a:r>
            <a:r>
              <a:rPr b="1" lang="en">
                <a:highlight>
                  <a:srgbClr val="FFFFFF"/>
                </a:highlight>
              </a:rPr>
              <a:t> </a:t>
            </a:r>
            <a:endParaRPr b="1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rgbClr val="FFFFFF"/>
                </a:highlight>
              </a:rPr>
              <a:t>Blogs:</a:t>
            </a:r>
            <a:endParaRPr b="1" sz="1400"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https://jalammar.github.io/illustrated-transformer/</a:t>
            </a:r>
            <a:endParaRPr b="1"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https://jalammar.github.io/illustrated-bert/</a:t>
            </a:r>
            <a:r>
              <a:rPr b="1" lang="en">
                <a:highlight>
                  <a:srgbClr val="FFFFFF"/>
                </a:highlight>
              </a:rPr>
              <a:t> </a:t>
            </a:r>
            <a:endParaRPr b="1"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https://ruder.io/nlp-imagenet/</a:t>
            </a:r>
            <a:r>
              <a:rPr b="1" lang="en">
                <a:highlight>
                  <a:srgbClr val="FFFFFF"/>
                </a:highlight>
              </a:rPr>
              <a:t> </a:t>
            </a:r>
            <a:endParaRPr b="1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how do we split text?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5" y="2010425"/>
            <a:ext cx="4992025" cy="176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18" name="Google Shape;118;p18"/>
          <p:cNvSpPr/>
          <p:nvPr/>
        </p:nvSpPr>
        <p:spPr>
          <a:xfrm>
            <a:off x="324225" y="2010425"/>
            <a:ext cx="166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90425" y="2010425"/>
            <a:ext cx="1248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15225" y="2010425"/>
            <a:ext cx="1248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>
            <a:stCxn id="117" idx="3"/>
            <a:endCxn id="122" idx="1"/>
          </p:cNvCxnSpPr>
          <p:nvPr/>
        </p:nvCxnSpPr>
        <p:spPr>
          <a:xfrm flipH="1" rot="10800000">
            <a:off x="5204150" y="1820950"/>
            <a:ext cx="1112400" cy="107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316425" y="1452600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‘H’, ‘a’, ‘p’, ‘p’, ‘y’, ‘ ‘, ‘N’, ‘e’, ‘w’, ‘ ‘, ‘Y’, </a:t>
            </a:r>
            <a:r>
              <a:rPr lang="en">
                <a:solidFill>
                  <a:srgbClr val="666666"/>
                </a:solidFill>
              </a:rPr>
              <a:t>...</a:t>
            </a:r>
            <a:r>
              <a:rPr lang="en">
                <a:solidFill>
                  <a:srgbClr val="666666"/>
                </a:solidFill>
              </a:rPr>
              <a:t>. , ‘L’, ‘o’, ‘v’, ‘e’,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740025" y="2010425"/>
            <a:ext cx="1248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864825" y="2010425"/>
            <a:ext cx="166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408550" y="1095825"/>
            <a:ext cx="23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split into characters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h</a:t>
            </a:r>
            <a:r>
              <a:rPr lang="en"/>
              <a:t>ow do we split text?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5" y="2010425"/>
            <a:ext cx="4992025" cy="176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32" name="Google Shape;132;p19"/>
          <p:cNvSpPr/>
          <p:nvPr/>
        </p:nvSpPr>
        <p:spPr>
          <a:xfrm>
            <a:off x="324225" y="2010425"/>
            <a:ext cx="673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9"/>
          <p:cNvCxnSpPr>
            <a:stCxn id="131" idx="3"/>
            <a:endCxn id="134" idx="1"/>
          </p:cNvCxnSpPr>
          <p:nvPr/>
        </p:nvCxnSpPr>
        <p:spPr>
          <a:xfrm flipH="1" rot="10800000">
            <a:off x="5204150" y="1820950"/>
            <a:ext cx="1112400" cy="107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6316425" y="1452600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‘H’, ‘a’, ‘p’, ‘p’, ‘y’, ‘ ‘, ‘N’, ‘e’, ‘w’, ‘ ‘, ‘Y’, .... , ‘L’, ‘o’, ‘v’, ‘e’,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408550" y="1095825"/>
            <a:ext cx="23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split into characters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316425" y="2525650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‘Happy’, ‘New’, ‘Year’, ‘to’, ‘all’, ‘,’, ‘including’, ..., ‘Love’,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95325" y="2010425"/>
            <a:ext cx="4653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606900" y="2010425"/>
            <a:ext cx="5169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170075" y="2010425"/>
            <a:ext cx="230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9"/>
          <p:cNvCxnSpPr>
            <a:stCxn id="131" idx="3"/>
            <a:endCxn id="136" idx="1"/>
          </p:cNvCxnSpPr>
          <p:nvPr/>
        </p:nvCxnSpPr>
        <p:spPr>
          <a:xfrm>
            <a:off x="5204150" y="2894050"/>
            <a:ext cx="1112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6408550" y="2143700"/>
            <a:ext cx="23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split into words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446450" y="2010425"/>
            <a:ext cx="230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676550" y="2010425"/>
            <a:ext cx="112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839600" y="2010425"/>
            <a:ext cx="9834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h</a:t>
            </a:r>
            <a:r>
              <a:rPr lang="en"/>
              <a:t>ow do we split text?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5" y="2010425"/>
            <a:ext cx="4992025" cy="176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51" name="Google Shape;151;p20"/>
          <p:cNvSpPr/>
          <p:nvPr/>
        </p:nvSpPr>
        <p:spPr>
          <a:xfrm>
            <a:off x="324225" y="2010425"/>
            <a:ext cx="673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>
            <a:stCxn id="150" idx="3"/>
            <a:endCxn id="153" idx="1"/>
          </p:cNvCxnSpPr>
          <p:nvPr/>
        </p:nvCxnSpPr>
        <p:spPr>
          <a:xfrm flipH="1" rot="10800000">
            <a:off x="5204150" y="1820950"/>
            <a:ext cx="1112400" cy="107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6316425" y="1452600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‘H’, ‘a’, ‘p’, ‘p’, ‘y’, ‘ ‘, ‘N’, ‘e’, ‘w’, ‘ ‘, ‘Y’, .... , ‘L’, ‘o’, ‘v’, ‘e’,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408550" y="1095825"/>
            <a:ext cx="23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split into characters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316425" y="2525650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‘Happy’, ‘New’, ‘Year’, ‘to’, ‘all’, ‘,’, ‘including’, ..., ‘Love’,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095325" y="2010425"/>
            <a:ext cx="4653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606900" y="2010425"/>
            <a:ext cx="5169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170075" y="2010425"/>
            <a:ext cx="230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0"/>
          <p:cNvCxnSpPr>
            <a:stCxn id="150" idx="3"/>
            <a:endCxn id="155" idx="1"/>
          </p:cNvCxnSpPr>
          <p:nvPr/>
        </p:nvCxnSpPr>
        <p:spPr>
          <a:xfrm>
            <a:off x="5204150" y="2894050"/>
            <a:ext cx="1112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6408550" y="2143700"/>
            <a:ext cx="23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split into words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316425" y="3738325"/>
            <a:ext cx="2696400" cy="7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‘Happy’, ‘New’, ‘Year’, ‘to’, ‘all’, ‘,’, ‘includ’, ‘##ing’, ..., ‘Love’, ‘!’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348550" y="3358938"/>
            <a:ext cx="243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split into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wordpieces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446450" y="2010425"/>
            <a:ext cx="230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0"/>
          <p:cNvCxnSpPr>
            <a:stCxn id="150" idx="3"/>
            <a:endCxn id="161" idx="1"/>
          </p:cNvCxnSpPr>
          <p:nvPr/>
        </p:nvCxnSpPr>
        <p:spPr>
          <a:xfrm>
            <a:off x="5204150" y="2894050"/>
            <a:ext cx="1112400" cy="12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/>
          <p:nvPr/>
        </p:nvSpPr>
        <p:spPr>
          <a:xfrm>
            <a:off x="2676550" y="2010425"/>
            <a:ext cx="1122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839600" y="2010425"/>
            <a:ext cx="6141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453700" y="2010425"/>
            <a:ext cx="3903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25" y="2636575"/>
            <a:ext cx="743200" cy="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0" y="3770425"/>
            <a:ext cx="4276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hello, my, name, is, Anne, and, I, write, …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3987225" y="3770425"/>
            <a:ext cx="5059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https, www, mit, com, class, nlp2018, assignments, hw1, pdf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444650" y="1103125"/>
            <a:ext cx="62328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process by which we split text into smaller units, called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tokens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tokens can correspond to linguistic words (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‘hello’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), but it’s not always the case (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‘nlp20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18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550" y="2868125"/>
            <a:ext cx="4057650" cy="34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1"/>
          <p:cNvSpPr/>
          <p:nvPr/>
        </p:nvSpPr>
        <p:spPr>
          <a:xfrm>
            <a:off x="6519475" y="3373400"/>
            <a:ext cx="2478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174125" y="3403650"/>
            <a:ext cx="24780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3682275" y="2525000"/>
            <a:ext cx="29100" cy="1841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