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Euclidean_distanc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24b663ef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24b663ef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24b663ef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24b663ef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24b663ef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24b663ef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339c9ae4c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339c9ae4c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24b663ef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24b663ef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24b663ef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24b663ef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24b663ef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24b663ef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24b663ef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24b663ef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24b663ef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24b663ef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3A3A3A"/>
                </a:solidFill>
                <a:highlight>
                  <a:srgbClr val="FFFFFF"/>
                </a:highlight>
                <a:latin typeface="Georgia"/>
                <a:ea typeface="Georgia"/>
                <a:cs typeface="Georgia"/>
                <a:sym typeface="Georgia"/>
              </a:rPr>
              <a:t>There’s a few key characteristics to a set of useful word embeddings:</a:t>
            </a:r>
            <a:endParaRPr sz="1300">
              <a:solidFill>
                <a:srgbClr val="3A3A3A"/>
              </a:solidFill>
              <a:highlight>
                <a:srgbClr val="FFFFFF"/>
              </a:highlight>
              <a:latin typeface="Georgia"/>
              <a:ea typeface="Georgia"/>
              <a:cs typeface="Georgia"/>
              <a:sym typeface="Georgia"/>
            </a:endParaRPr>
          </a:p>
          <a:p>
            <a:pPr indent="-311150" lvl="0" marL="952500" rtl="0" algn="l">
              <a:lnSpc>
                <a:spcPct val="115000"/>
              </a:lnSpc>
              <a:spcBef>
                <a:spcPts val="2000"/>
              </a:spcBef>
              <a:spcAft>
                <a:spcPts val="0"/>
              </a:spcAft>
              <a:buClr>
                <a:srgbClr val="3A3A3A"/>
              </a:buClr>
              <a:buSzPts val="1300"/>
              <a:buFont typeface="Georgia"/>
              <a:buChar char="●"/>
            </a:pPr>
            <a:r>
              <a:rPr lang="en" sz="1300">
                <a:solidFill>
                  <a:srgbClr val="3A3A3A"/>
                </a:solidFill>
                <a:highlight>
                  <a:srgbClr val="FFFFFF"/>
                </a:highlight>
                <a:latin typeface="Georgia"/>
                <a:ea typeface="Georgia"/>
                <a:cs typeface="Georgia"/>
                <a:sym typeface="Georgia"/>
              </a:rPr>
              <a:t>Every word has a unique word embedding (or “vector”), which is just a list of numbers for each word.</a:t>
            </a:r>
            <a:endParaRPr sz="1300">
              <a:solidFill>
                <a:srgbClr val="3A3A3A"/>
              </a:solidFill>
              <a:highlight>
                <a:srgbClr val="FFFFFF"/>
              </a:highlight>
              <a:latin typeface="Georgia"/>
              <a:ea typeface="Georgia"/>
              <a:cs typeface="Georgia"/>
              <a:sym typeface="Georgia"/>
            </a:endParaRPr>
          </a:p>
          <a:p>
            <a:pPr indent="-311150" lvl="0" marL="952500" rtl="0" algn="l">
              <a:lnSpc>
                <a:spcPct val="115000"/>
              </a:lnSpc>
              <a:spcBef>
                <a:spcPts val="0"/>
              </a:spcBef>
              <a:spcAft>
                <a:spcPts val="0"/>
              </a:spcAft>
              <a:buClr>
                <a:srgbClr val="3A3A3A"/>
              </a:buClr>
              <a:buSzPts val="1300"/>
              <a:buFont typeface="Georgia"/>
              <a:buChar char="●"/>
            </a:pPr>
            <a:r>
              <a:rPr lang="en" sz="1300">
                <a:solidFill>
                  <a:srgbClr val="3A3A3A"/>
                </a:solidFill>
                <a:highlight>
                  <a:srgbClr val="FFFFFF"/>
                </a:highlight>
                <a:latin typeface="Georgia"/>
                <a:ea typeface="Georgia"/>
                <a:cs typeface="Georgia"/>
                <a:sym typeface="Georgia"/>
              </a:rPr>
              <a:t>The word embeddings are multidimensional; typically for a good model, embeddings are between 50 and 500 in length.</a:t>
            </a:r>
            <a:endParaRPr sz="1300">
              <a:solidFill>
                <a:srgbClr val="3A3A3A"/>
              </a:solidFill>
              <a:highlight>
                <a:srgbClr val="FFFFFF"/>
              </a:highlight>
              <a:latin typeface="Georgia"/>
              <a:ea typeface="Georgia"/>
              <a:cs typeface="Georgia"/>
              <a:sym typeface="Georgia"/>
            </a:endParaRPr>
          </a:p>
          <a:p>
            <a:pPr indent="-311150" lvl="0" marL="952500" rtl="0" algn="l">
              <a:lnSpc>
                <a:spcPct val="115000"/>
              </a:lnSpc>
              <a:spcBef>
                <a:spcPts val="0"/>
              </a:spcBef>
              <a:spcAft>
                <a:spcPts val="0"/>
              </a:spcAft>
              <a:buClr>
                <a:srgbClr val="3A3A3A"/>
              </a:buClr>
              <a:buSzPts val="1300"/>
              <a:buFont typeface="Georgia"/>
              <a:buChar char="●"/>
            </a:pPr>
            <a:r>
              <a:rPr lang="en" sz="1300">
                <a:solidFill>
                  <a:srgbClr val="3A3A3A"/>
                </a:solidFill>
                <a:highlight>
                  <a:srgbClr val="FFFFFF"/>
                </a:highlight>
                <a:latin typeface="Georgia"/>
                <a:ea typeface="Georgia"/>
                <a:cs typeface="Georgia"/>
                <a:sym typeface="Georgia"/>
              </a:rPr>
              <a:t>For each word, the embedding captures the “meaning” of the word.</a:t>
            </a:r>
            <a:endParaRPr sz="1300">
              <a:solidFill>
                <a:srgbClr val="3A3A3A"/>
              </a:solidFill>
              <a:highlight>
                <a:srgbClr val="FFFFFF"/>
              </a:highlight>
              <a:latin typeface="Georgia"/>
              <a:ea typeface="Georgia"/>
              <a:cs typeface="Georgia"/>
              <a:sym typeface="Georgia"/>
            </a:endParaRPr>
          </a:p>
          <a:p>
            <a:pPr indent="-311150" lvl="0" marL="952500" rtl="0" algn="l">
              <a:lnSpc>
                <a:spcPct val="115000"/>
              </a:lnSpc>
              <a:spcBef>
                <a:spcPts val="0"/>
              </a:spcBef>
              <a:spcAft>
                <a:spcPts val="0"/>
              </a:spcAft>
              <a:buClr>
                <a:srgbClr val="3A3A3A"/>
              </a:buClr>
              <a:buSzPts val="1300"/>
              <a:buFont typeface="Georgia"/>
              <a:buChar char="●"/>
            </a:pPr>
            <a:r>
              <a:rPr lang="en" sz="1300">
                <a:solidFill>
                  <a:srgbClr val="3A3A3A"/>
                </a:solidFill>
                <a:highlight>
                  <a:srgbClr val="FFFFFF"/>
                </a:highlight>
                <a:latin typeface="Georgia"/>
                <a:ea typeface="Georgia"/>
                <a:cs typeface="Georgia"/>
                <a:sym typeface="Georgia"/>
              </a:rPr>
              <a:t>Similar words end up with similar embedding values.</a:t>
            </a:r>
            <a:endParaRPr sz="1300">
              <a:solidFill>
                <a:srgbClr val="3A3A3A"/>
              </a:solidFill>
              <a:highlight>
                <a:srgbClr val="FFFFFF"/>
              </a:highlight>
              <a:latin typeface="Georgia"/>
              <a:ea typeface="Georgia"/>
              <a:cs typeface="Georgia"/>
              <a:sym typeface="Georgia"/>
            </a:endParaRPr>
          </a:p>
          <a:p>
            <a:pPr indent="-311150" lvl="0" marL="457200" rtl="0" algn="l">
              <a:lnSpc>
                <a:spcPct val="115000"/>
              </a:lnSpc>
              <a:spcBef>
                <a:spcPts val="0"/>
              </a:spcBef>
              <a:spcAft>
                <a:spcPts val="0"/>
              </a:spcAft>
              <a:buClr>
                <a:srgbClr val="3A3A3A"/>
              </a:buClr>
              <a:buSzPts val="1300"/>
              <a:buFont typeface="Georgia"/>
              <a:buChar char="●"/>
            </a:pPr>
            <a:r>
              <a:rPr lang="en" sz="1300">
                <a:solidFill>
                  <a:srgbClr val="3A3A3A"/>
                </a:solidFill>
                <a:highlight>
                  <a:srgbClr val="FFFFFF"/>
                </a:highlight>
                <a:latin typeface="Georgia"/>
                <a:ea typeface="Georgia"/>
                <a:cs typeface="Georgia"/>
                <a:sym typeface="Georgia"/>
              </a:rPr>
              <a:t>The number of dimensions (columns in this case), increases linearly as we add words to the vocabulary. For a vocabulary of 50,000 words, each word is represented with 49,999 zeros, and a single “one” value in the correct location. As such, memory use is prohibitively large.</a:t>
            </a:r>
            <a:endParaRPr sz="1300">
              <a:solidFill>
                <a:srgbClr val="3A3A3A"/>
              </a:solidFill>
              <a:highlight>
                <a:srgbClr val="FFFFFF"/>
              </a:highlight>
              <a:latin typeface="Georgia"/>
              <a:ea typeface="Georgia"/>
              <a:cs typeface="Georgia"/>
              <a:sym typeface="Georgia"/>
            </a:endParaRPr>
          </a:p>
          <a:p>
            <a:pPr indent="-311150" lvl="0" marL="457200" rtl="0" algn="l">
              <a:lnSpc>
                <a:spcPct val="115000"/>
              </a:lnSpc>
              <a:spcBef>
                <a:spcPts val="0"/>
              </a:spcBef>
              <a:spcAft>
                <a:spcPts val="0"/>
              </a:spcAft>
              <a:buClr>
                <a:srgbClr val="3A3A3A"/>
              </a:buClr>
              <a:buSzPts val="1300"/>
              <a:buFont typeface="Georgia"/>
              <a:buChar char="●"/>
            </a:pPr>
            <a:r>
              <a:rPr lang="en" sz="1300">
                <a:solidFill>
                  <a:srgbClr val="3A3A3A"/>
                </a:solidFill>
                <a:highlight>
                  <a:srgbClr val="FFFFFF"/>
                </a:highlight>
                <a:latin typeface="Georgia"/>
                <a:ea typeface="Georgia"/>
                <a:cs typeface="Georgia"/>
                <a:sym typeface="Georgia"/>
              </a:rPr>
              <a:t>The embedding matrix is very sparse, mainly made up of zeros.</a:t>
            </a:r>
            <a:endParaRPr sz="1300">
              <a:solidFill>
                <a:srgbClr val="3A3A3A"/>
              </a:solidFill>
              <a:highlight>
                <a:srgbClr val="FFFFFF"/>
              </a:highlight>
              <a:latin typeface="Georgia"/>
              <a:ea typeface="Georgia"/>
              <a:cs typeface="Georgia"/>
              <a:sym typeface="Georgia"/>
            </a:endParaRPr>
          </a:p>
          <a:p>
            <a:pPr indent="-311150" lvl="0" marL="457200" rtl="0" algn="l">
              <a:lnSpc>
                <a:spcPct val="115000"/>
              </a:lnSpc>
              <a:spcBef>
                <a:spcPts val="0"/>
              </a:spcBef>
              <a:spcAft>
                <a:spcPts val="0"/>
              </a:spcAft>
              <a:buClr>
                <a:srgbClr val="3A3A3A"/>
              </a:buClr>
              <a:buSzPts val="1300"/>
              <a:buFont typeface="Georgia"/>
              <a:buChar char="●"/>
            </a:pPr>
            <a:r>
              <a:rPr lang="en" sz="1300">
                <a:solidFill>
                  <a:srgbClr val="3A3A3A"/>
                </a:solidFill>
                <a:highlight>
                  <a:srgbClr val="FFFFFF"/>
                </a:highlight>
                <a:latin typeface="Georgia"/>
                <a:ea typeface="Georgia"/>
                <a:cs typeface="Georgia"/>
                <a:sym typeface="Georgia"/>
              </a:rPr>
              <a:t>There is no shared information between words and no commonalities between similar words. All words are the same “distance” apart in the 9-dimensional (each word embedding is a [1×9] vector) embedding space.</a:t>
            </a:r>
            <a:endParaRPr sz="1300">
              <a:solidFill>
                <a:srgbClr val="3A3A3A"/>
              </a:solidFill>
              <a:highlight>
                <a:srgbClr val="FFFFFF"/>
              </a:highlight>
              <a:latin typeface="Georgia"/>
              <a:ea typeface="Georgia"/>
              <a:cs typeface="Georgia"/>
              <a:sym typeface="Georgia"/>
            </a:endParaRPr>
          </a:p>
          <a:p>
            <a:pPr indent="0" lvl="0" marL="0" rtl="0" algn="l">
              <a:lnSpc>
                <a:spcPct val="115000"/>
              </a:lnSpc>
              <a:spcBef>
                <a:spcPts val="1900"/>
              </a:spcBef>
              <a:spcAft>
                <a:spcPts val="1900"/>
              </a:spcAft>
              <a:buNone/>
            </a:pPr>
            <a:r>
              <a:t/>
            </a:r>
            <a:endParaRPr sz="1300">
              <a:solidFill>
                <a:srgbClr val="3A3A3A"/>
              </a:solidFill>
              <a:highlight>
                <a:srgbClr val="FFFFFF"/>
              </a:highlight>
              <a:latin typeface="Georgia"/>
              <a:ea typeface="Georgia"/>
              <a:cs typeface="Georgia"/>
              <a:sym typeface="Georgi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24b663ef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24b663ef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3A3A3A"/>
              </a:buClr>
              <a:buSzPts val="1300"/>
              <a:buFont typeface="Georgia"/>
              <a:buChar char="●"/>
            </a:pPr>
            <a:r>
              <a:rPr lang="en" sz="1300">
                <a:solidFill>
                  <a:srgbClr val="3A3A3A"/>
                </a:solidFill>
                <a:highlight>
                  <a:srgbClr val="FFFFFF"/>
                </a:highlight>
                <a:latin typeface="Georgia"/>
                <a:ea typeface="Georgia"/>
                <a:cs typeface="Georgia"/>
                <a:sym typeface="Georgia"/>
              </a:rPr>
              <a:t>The set of embeddings is more efficient, each word is represented with a 3-dimensional vector.</a:t>
            </a:r>
            <a:endParaRPr sz="1300">
              <a:solidFill>
                <a:srgbClr val="3A3A3A"/>
              </a:solidFill>
              <a:highlight>
                <a:srgbClr val="FFFFFF"/>
              </a:highlight>
              <a:latin typeface="Georgia"/>
              <a:ea typeface="Georgia"/>
              <a:cs typeface="Georgia"/>
              <a:sym typeface="Georgia"/>
            </a:endParaRPr>
          </a:p>
          <a:p>
            <a:pPr indent="-311150" lvl="0" marL="457200" rtl="0" algn="l">
              <a:lnSpc>
                <a:spcPct val="115000"/>
              </a:lnSpc>
              <a:spcBef>
                <a:spcPts val="0"/>
              </a:spcBef>
              <a:spcAft>
                <a:spcPts val="0"/>
              </a:spcAft>
              <a:buClr>
                <a:srgbClr val="3A3A3A"/>
              </a:buClr>
              <a:buSzPts val="1300"/>
              <a:buFont typeface="Georgia"/>
              <a:buChar char="●"/>
            </a:pPr>
            <a:r>
              <a:rPr lang="en" sz="1300">
                <a:solidFill>
                  <a:srgbClr val="3A3A3A"/>
                </a:solidFill>
                <a:highlight>
                  <a:srgbClr val="FFFFFF"/>
                </a:highlight>
                <a:latin typeface="Georgia"/>
                <a:ea typeface="Georgia"/>
                <a:cs typeface="Georgia"/>
                <a:sym typeface="Georgia"/>
              </a:rPr>
              <a:t>Similar words have similar vectors here. i.e. there’s a smaller distance between the embeddings for “girl” and “princess”, than from “girl” to “prince”. In this case, distance is defined by </a:t>
            </a:r>
            <a:r>
              <a:rPr lang="en" sz="1300">
                <a:solidFill>
                  <a:srgbClr val="0274BE"/>
                </a:solidFill>
                <a:highlight>
                  <a:srgbClr val="FFFFFF"/>
                </a:highlight>
                <a:uFill>
                  <a:noFill/>
                </a:uFill>
                <a:latin typeface="Georgia"/>
                <a:ea typeface="Georgia"/>
                <a:cs typeface="Georgia"/>
                <a:sym typeface="Georgia"/>
                <a:hlinkClick r:id="rId2">
                  <a:extLst>
                    <a:ext uri="{A12FA001-AC4F-418D-AE19-62706E023703}">
                      <ahyp:hlinkClr val="tx"/>
                    </a:ext>
                  </a:extLst>
                </a:hlinkClick>
              </a:rPr>
              <a:t>Euclidean distance</a:t>
            </a:r>
            <a:r>
              <a:rPr lang="en" sz="1300">
                <a:solidFill>
                  <a:srgbClr val="3A3A3A"/>
                </a:solidFill>
                <a:highlight>
                  <a:srgbClr val="FFFFFF"/>
                </a:highlight>
                <a:latin typeface="Georgia"/>
                <a:ea typeface="Georgia"/>
                <a:cs typeface="Georgia"/>
                <a:sym typeface="Georgia"/>
              </a:rPr>
              <a:t>.</a:t>
            </a:r>
            <a:endParaRPr sz="1300">
              <a:solidFill>
                <a:srgbClr val="3A3A3A"/>
              </a:solidFill>
              <a:highlight>
                <a:srgbClr val="FFFFFF"/>
              </a:highlight>
              <a:latin typeface="Georgia"/>
              <a:ea typeface="Georgia"/>
              <a:cs typeface="Georgia"/>
              <a:sym typeface="Georgia"/>
            </a:endParaRPr>
          </a:p>
          <a:p>
            <a:pPr indent="-311150" lvl="0" marL="457200" rtl="0" algn="l">
              <a:lnSpc>
                <a:spcPct val="115000"/>
              </a:lnSpc>
              <a:spcBef>
                <a:spcPts val="0"/>
              </a:spcBef>
              <a:spcAft>
                <a:spcPts val="0"/>
              </a:spcAft>
              <a:buClr>
                <a:srgbClr val="3A3A3A"/>
              </a:buClr>
              <a:buSzPts val="1300"/>
              <a:buFont typeface="Georgia"/>
              <a:buChar char="●"/>
            </a:pPr>
            <a:r>
              <a:rPr lang="en" sz="1300">
                <a:solidFill>
                  <a:srgbClr val="3A3A3A"/>
                </a:solidFill>
                <a:highlight>
                  <a:srgbClr val="FFFFFF"/>
                </a:highlight>
                <a:latin typeface="Georgia"/>
                <a:ea typeface="Georgia"/>
                <a:cs typeface="Georgia"/>
                <a:sym typeface="Georgia"/>
              </a:rPr>
              <a:t>The embedding matrix is much less sparse (less empty space), and we could potentially add further words to the vocabulary without increasing the dimensionality. For instance, the word “child” might be represented with [0.5, 1, 0].</a:t>
            </a:r>
            <a:endParaRPr sz="1300">
              <a:solidFill>
                <a:srgbClr val="3A3A3A"/>
              </a:solidFill>
              <a:highlight>
                <a:srgbClr val="FFFFFF"/>
              </a:highlight>
              <a:latin typeface="Georgia"/>
              <a:ea typeface="Georgia"/>
              <a:cs typeface="Georgia"/>
              <a:sym typeface="Georgia"/>
            </a:endParaRPr>
          </a:p>
          <a:p>
            <a:pPr indent="-311150" lvl="0" marL="457200" rtl="0" algn="l">
              <a:lnSpc>
                <a:spcPct val="115000"/>
              </a:lnSpc>
              <a:spcBef>
                <a:spcPts val="0"/>
              </a:spcBef>
              <a:spcAft>
                <a:spcPts val="0"/>
              </a:spcAft>
              <a:buClr>
                <a:srgbClr val="3A3A3A"/>
              </a:buClr>
              <a:buSzPts val="1300"/>
              <a:buFont typeface="Georgia"/>
              <a:buChar char="●"/>
            </a:pPr>
            <a:r>
              <a:rPr lang="en" sz="1300">
                <a:solidFill>
                  <a:srgbClr val="3A3A3A"/>
                </a:solidFill>
                <a:highlight>
                  <a:srgbClr val="FFFFFF"/>
                </a:highlight>
                <a:latin typeface="Georgia"/>
                <a:ea typeface="Georgia"/>
                <a:cs typeface="Georgia"/>
                <a:sym typeface="Georgia"/>
              </a:rPr>
              <a:t>Relationships between words are captured and maintained, e.g. the movement from king to queen, is the same as the movement from boy to girl, and could be represented by [+1, 0, 0].</a:t>
            </a:r>
            <a:endParaRPr sz="1300">
              <a:solidFill>
                <a:srgbClr val="3A3A3A"/>
              </a:solidFill>
              <a:highlight>
                <a:srgbClr val="FFFFFF"/>
              </a:highlight>
              <a:latin typeface="Georgia"/>
              <a:ea typeface="Georgia"/>
              <a:cs typeface="Georgia"/>
              <a:sym typeface="Georgia"/>
            </a:endParaRPr>
          </a:p>
          <a:p>
            <a:pPr indent="0" lvl="0" marL="0" rtl="0" algn="l">
              <a:lnSpc>
                <a:spcPct val="115000"/>
              </a:lnSpc>
              <a:spcBef>
                <a:spcPts val="1900"/>
              </a:spcBef>
              <a:spcAft>
                <a:spcPts val="1900"/>
              </a:spcAft>
              <a:buNone/>
            </a:pPr>
            <a:r>
              <a:t/>
            </a:r>
            <a:endParaRPr sz="1300">
              <a:solidFill>
                <a:srgbClr val="3A3A3A"/>
              </a:solidFill>
              <a:highlight>
                <a:srgbClr val="FFFFFF"/>
              </a:highlight>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24b663e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24b663e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24b663ef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24b663ef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24b663ef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24b663ef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24b663ef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24b663e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24b663ef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24b663ef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olab.research.google.com/drive/1hYx0_6G6TefEGKycaaxCY0rnFz6CRbt7?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hanelynn.ie/get-busy-with-word-embeddings-introduction/"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Transfer Learning &amp; Transformers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Stefan Dumitrescu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Now what?</a:t>
            </a:r>
            <a:endParaRPr/>
          </a:p>
        </p:txBody>
      </p:sp>
      <p:sp>
        <p:nvSpPr>
          <p:cNvPr id="125" name="Google Shape;125;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a:t>
            </a:r>
            <a:r>
              <a:rPr lang="en"/>
              <a:t>good</a:t>
            </a:r>
            <a:r>
              <a:rPr lang="en"/>
              <a:t> representations for words. </a:t>
            </a:r>
            <a:endParaRPr/>
          </a:p>
          <a:p>
            <a:pPr indent="-342900" lvl="0" marL="457200" rtl="0" algn="l">
              <a:spcBef>
                <a:spcPts val="0"/>
              </a:spcBef>
              <a:spcAft>
                <a:spcPts val="0"/>
              </a:spcAft>
              <a:buSzPts val="1800"/>
              <a:buChar char="●"/>
            </a:pPr>
            <a:r>
              <a:rPr lang="en"/>
              <a:t>… do we?</a:t>
            </a:r>
            <a:endParaRPr/>
          </a:p>
          <a:p>
            <a:pPr indent="457200" lvl="0" marL="457200" rtl="0" algn="l">
              <a:spcBef>
                <a:spcPts val="1200"/>
              </a:spcBef>
              <a:spcAft>
                <a:spcPts val="0"/>
              </a:spcAft>
              <a:buNone/>
            </a:pPr>
            <a:r>
              <a:rPr lang="en">
                <a:solidFill>
                  <a:srgbClr val="FF0000"/>
                </a:solidFill>
              </a:rPr>
              <a:t>NO</a:t>
            </a:r>
            <a:r>
              <a:rPr lang="en"/>
              <a:t>, the representations are fixed! </a:t>
            </a:r>
            <a:endParaRPr/>
          </a:p>
          <a:p>
            <a:pPr indent="-342900" lvl="0" marL="457200" rtl="0" algn="l">
              <a:spcBef>
                <a:spcPts val="1200"/>
              </a:spcBef>
              <a:spcAft>
                <a:spcPts val="0"/>
              </a:spcAft>
              <a:buSzPts val="1800"/>
              <a:buChar char="●"/>
            </a:pPr>
            <a:r>
              <a:rPr lang="en"/>
              <a:t>… how do we use them to encode an entire sentence?</a:t>
            </a:r>
            <a:endParaRPr/>
          </a:p>
          <a:p>
            <a:pPr indent="0" lvl="0" marL="914400" rtl="0" algn="l">
              <a:spcBef>
                <a:spcPts val="1200"/>
              </a:spcBef>
              <a:spcAft>
                <a:spcPts val="1200"/>
              </a:spcAft>
              <a:buNone/>
            </a:pPr>
            <a:r>
              <a:rPr lang="en">
                <a:solidFill>
                  <a:srgbClr val="FF0000"/>
                </a:solidFill>
              </a:rPr>
              <a:t>NO AGAIN</a:t>
            </a:r>
            <a:r>
              <a:rPr lang="en"/>
              <a:t>, </a:t>
            </a:r>
            <a:r>
              <a:rPr lang="en"/>
              <a:t>averaging fixed embeddings in a BoW manner loses semantic meaning.</a:t>
            </a:r>
            <a:endParaRPr/>
          </a:p>
        </p:txBody>
      </p:sp>
      <p:pic>
        <p:nvPicPr>
          <p:cNvPr id="126" name="Google Shape;126;p22"/>
          <p:cNvPicPr preferRelativeResize="0"/>
          <p:nvPr/>
        </p:nvPicPr>
        <p:blipFill>
          <a:blip r:embed="rId3">
            <a:alphaModFix/>
          </a:blip>
          <a:stretch>
            <a:fillRect/>
          </a:stretch>
        </p:blipFill>
        <p:spPr>
          <a:xfrm>
            <a:off x="7517775" y="3517275"/>
            <a:ext cx="1626225" cy="152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Hello Transformer</a:t>
            </a:r>
            <a:endParaRPr/>
          </a:p>
        </p:txBody>
      </p:sp>
      <p:sp>
        <p:nvSpPr>
          <p:cNvPr id="132" name="Google Shape;132;p23"/>
          <p:cNvSpPr txBox="1"/>
          <p:nvPr>
            <p:ph idx="1" type="body"/>
          </p:nvPr>
        </p:nvSpPr>
        <p:spPr>
          <a:xfrm>
            <a:off x="311700" y="1152475"/>
            <a:ext cx="5030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moment everything changed. Yes, that big.</a:t>
            </a:r>
            <a:endParaRPr/>
          </a:p>
          <a:p>
            <a:pPr indent="-342900" lvl="0" marL="457200" rtl="0" algn="l">
              <a:spcBef>
                <a:spcPts val="0"/>
              </a:spcBef>
              <a:spcAft>
                <a:spcPts val="0"/>
              </a:spcAft>
              <a:buSzPts val="1800"/>
              <a:buChar char="●"/>
            </a:pPr>
            <a:r>
              <a:rPr lang="en"/>
              <a:t>Key feature: </a:t>
            </a:r>
            <a:r>
              <a:rPr i="1" lang="en">
                <a:highlight>
                  <a:schemeClr val="accent6"/>
                </a:highlight>
              </a:rPr>
              <a:t>contextualized </a:t>
            </a:r>
            <a:r>
              <a:rPr lang="en"/>
              <a:t>embeddings (depends on context)</a:t>
            </a:r>
            <a:endParaRPr/>
          </a:p>
        </p:txBody>
      </p:sp>
      <p:pic>
        <p:nvPicPr>
          <p:cNvPr id="133" name="Google Shape;133;p23"/>
          <p:cNvPicPr preferRelativeResize="0"/>
          <p:nvPr/>
        </p:nvPicPr>
        <p:blipFill>
          <a:blip r:embed="rId3">
            <a:alphaModFix/>
          </a:blip>
          <a:stretch>
            <a:fillRect/>
          </a:stretch>
        </p:blipFill>
        <p:spPr>
          <a:xfrm>
            <a:off x="5642349" y="306049"/>
            <a:ext cx="3025226" cy="4262827"/>
          </a:xfrm>
          <a:prstGeom prst="rect">
            <a:avLst/>
          </a:prstGeom>
          <a:noFill/>
          <a:ln>
            <a:noFill/>
          </a:ln>
        </p:spPr>
      </p:pic>
      <p:sp>
        <p:nvSpPr>
          <p:cNvPr id="134" name="Google Shape;134;p23"/>
          <p:cNvSpPr txBox="1"/>
          <p:nvPr/>
        </p:nvSpPr>
        <p:spPr>
          <a:xfrm>
            <a:off x="5996700" y="4568875"/>
            <a:ext cx="28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You’ve probably seen this before. </a:t>
            </a:r>
            <a:endParaRPr/>
          </a:p>
        </p:txBody>
      </p:sp>
      <p:pic>
        <p:nvPicPr>
          <p:cNvPr id="135" name="Google Shape;135;p23"/>
          <p:cNvPicPr preferRelativeResize="0"/>
          <p:nvPr/>
        </p:nvPicPr>
        <p:blipFill rotWithShape="1">
          <a:blip r:embed="rId4">
            <a:alphaModFix/>
          </a:blip>
          <a:srcRect b="0" l="0" r="20070" t="0"/>
          <a:stretch/>
        </p:blipFill>
        <p:spPr>
          <a:xfrm>
            <a:off x="618100" y="2783700"/>
            <a:ext cx="4260300" cy="223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Let’s jump right in - Semantic Textual Similarity</a:t>
            </a:r>
            <a:endParaRPr/>
          </a:p>
        </p:txBody>
      </p:sp>
      <p:sp>
        <p:nvSpPr>
          <p:cNvPr id="141" name="Google Shape;141;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What do we need to do?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What we’ll use:</a:t>
            </a:r>
            <a:endParaRPr/>
          </a:p>
          <a:p>
            <a:pPr indent="-342900" lvl="0" marL="457200" rtl="0" algn="l">
              <a:spcBef>
                <a:spcPts val="1200"/>
              </a:spcBef>
              <a:spcAft>
                <a:spcPts val="0"/>
              </a:spcAft>
              <a:buSzPts val="1800"/>
              <a:buChar char="●"/>
            </a:pPr>
            <a:r>
              <a:rPr lang="en"/>
              <a:t>A BERT model to encode our sentences</a:t>
            </a:r>
            <a:endParaRPr/>
          </a:p>
          <a:p>
            <a:pPr indent="-342900" lvl="0" marL="457200" rtl="0" algn="l">
              <a:spcBef>
                <a:spcPts val="0"/>
              </a:spcBef>
              <a:spcAft>
                <a:spcPts val="0"/>
              </a:spcAft>
              <a:buSzPts val="1800"/>
              <a:buChar char="●"/>
            </a:pPr>
            <a:r>
              <a:rPr lang="en"/>
              <a:t>A single </a:t>
            </a:r>
            <a:r>
              <a:rPr lang="en"/>
              <a:t>output</a:t>
            </a:r>
            <a:r>
              <a:rPr lang="en"/>
              <a:t> (an 768*1 linear layer) on top that predicts a score</a:t>
            </a:r>
            <a:endParaRPr/>
          </a:p>
          <a:p>
            <a:pPr indent="0" lvl="0" marL="0" rtl="0" algn="l">
              <a:spcBef>
                <a:spcPts val="1200"/>
              </a:spcBef>
              <a:spcAft>
                <a:spcPts val="1200"/>
              </a:spcAft>
              <a:buNone/>
            </a:pPr>
            <a:r>
              <a:rPr lang="en"/>
              <a:t>Transfer learning - when we take </a:t>
            </a:r>
            <a:r>
              <a:rPr lang="en"/>
              <a:t>something</a:t>
            </a:r>
            <a:r>
              <a:rPr lang="en"/>
              <a:t> pretrained (BERT) and repurpose it for our needs (RO-STS)</a:t>
            </a:r>
            <a:endParaRPr/>
          </a:p>
        </p:txBody>
      </p:sp>
      <p:pic>
        <p:nvPicPr>
          <p:cNvPr id="142" name="Google Shape;142;p24"/>
          <p:cNvPicPr preferRelativeResize="0"/>
          <p:nvPr/>
        </p:nvPicPr>
        <p:blipFill>
          <a:blip r:embed="rId3">
            <a:alphaModFix/>
          </a:blip>
          <a:stretch>
            <a:fillRect/>
          </a:stretch>
        </p:blipFill>
        <p:spPr>
          <a:xfrm>
            <a:off x="652237" y="1666574"/>
            <a:ext cx="7839524" cy="806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Just a slide about Transfer Learning</a:t>
            </a:r>
            <a:endParaRPr/>
          </a:p>
        </p:txBody>
      </p:sp>
      <p:pic>
        <p:nvPicPr>
          <p:cNvPr id="148" name="Google Shape;148;p25"/>
          <p:cNvPicPr preferRelativeResize="0"/>
          <p:nvPr/>
        </p:nvPicPr>
        <p:blipFill>
          <a:blip r:embed="rId3">
            <a:alphaModFix/>
          </a:blip>
          <a:stretch>
            <a:fillRect/>
          </a:stretch>
        </p:blipFill>
        <p:spPr>
          <a:xfrm>
            <a:off x="686963" y="1147225"/>
            <a:ext cx="7770072" cy="369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a:blip r:embed="rId3">
            <a:alphaModFix/>
          </a:blip>
          <a:stretch>
            <a:fillRect/>
          </a:stretch>
        </p:blipFill>
        <p:spPr>
          <a:xfrm>
            <a:off x="788675" y="207175"/>
            <a:ext cx="7566648" cy="4729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7"/>
          <p:cNvPicPr preferRelativeResize="0"/>
          <p:nvPr/>
        </p:nvPicPr>
        <p:blipFill>
          <a:blip r:embed="rId3">
            <a:alphaModFix/>
          </a:blip>
          <a:stretch>
            <a:fillRect/>
          </a:stretch>
        </p:blipFill>
        <p:spPr>
          <a:xfrm>
            <a:off x="196175" y="708463"/>
            <a:ext cx="8839200" cy="3726586"/>
          </a:xfrm>
          <a:prstGeom prst="rect">
            <a:avLst/>
          </a:prstGeom>
          <a:noFill/>
          <a:ln>
            <a:noFill/>
          </a:ln>
        </p:spPr>
      </p:pic>
      <p:sp>
        <p:nvSpPr>
          <p:cNvPr id="159" name="Google Shape;159;p27"/>
          <p:cNvSpPr txBox="1"/>
          <p:nvPr/>
        </p:nvSpPr>
        <p:spPr>
          <a:xfrm>
            <a:off x="6163450" y="4600700"/>
            <a:ext cx="276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Cross Encoder</a:t>
            </a:r>
            <a:endParaRPr b="1"/>
          </a:p>
        </p:txBody>
      </p:sp>
      <p:sp>
        <p:nvSpPr>
          <p:cNvPr id="160" name="Google Shape;160;p27"/>
          <p:cNvSpPr txBox="1"/>
          <p:nvPr/>
        </p:nvSpPr>
        <p:spPr>
          <a:xfrm>
            <a:off x="2157275" y="4600700"/>
            <a:ext cx="276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Bi </a:t>
            </a:r>
            <a:r>
              <a:rPr b="1" lang="en"/>
              <a:t>Encoder</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nvSpPr>
        <p:spPr>
          <a:xfrm>
            <a:off x="2537600" y="1160825"/>
            <a:ext cx="61575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2A5BD7"/>
                </a:solidFill>
                <a:highlight>
                  <a:srgbClr val="FFFFFF"/>
                </a:highlight>
                <a:uFill>
                  <a:noFill/>
                </a:uFill>
                <a:hlinkClick r:id="rId3">
                  <a:extLst>
                    <a:ext uri="{A12FA001-AC4F-418D-AE19-62706E023703}">
                      <ahyp:hlinkClr val="tx"/>
                    </a:ext>
                  </a:extLst>
                </a:hlinkClick>
              </a:rPr>
              <a:t>bit.ly/nitro-ws</a:t>
            </a:r>
            <a:endParaRPr sz="2000">
              <a:solidFill>
                <a:srgbClr val="2A5BD7"/>
              </a:solidFill>
              <a:highlight>
                <a:srgbClr val="FFFFFF"/>
              </a:highlight>
            </a:endParaRPr>
          </a:p>
        </p:txBody>
      </p:sp>
      <p:sp>
        <p:nvSpPr>
          <p:cNvPr id="166" name="Google Shape;166;p28"/>
          <p:cNvSpPr txBox="1"/>
          <p:nvPr/>
        </p:nvSpPr>
        <p:spPr>
          <a:xfrm>
            <a:off x="726500" y="1177350"/>
            <a:ext cx="3053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Open Sans"/>
                <a:ea typeface="Open Sans"/>
                <a:cs typeface="Open Sans"/>
                <a:sym typeface="Open Sans"/>
              </a:rPr>
              <a:t>Coding time @</a:t>
            </a:r>
            <a:endParaRPr b="1" sz="19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Workshop Outline</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en" sz="1900"/>
              <a:t>What is an embedding?</a:t>
            </a:r>
            <a:endParaRPr sz="1900"/>
          </a:p>
          <a:p>
            <a:pPr indent="-349250" lvl="0" marL="457200" rtl="0" algn="l">
              <a:spcBef>
                <a:spcPts val="0"/>
              </a:spcBef>
              <a:spcAft>
                <a:spcPts val="0"/>
              </a:spcAft>
              <a:buSzPts val="1900"/>
              <a:buAutoNum type="arabicPeriod"/>
            </a:pPr>
            <a:r>
              <a:rPr lang="en" sz="1900"/>
              <a:t>How Word2Vec works</a:t>
            </a:r>
            <a:endParaRPr sz="1900"/>
          </a:p>
          <a:p>
            <a:pPr indent="-349250" lvl="0" marL="457200" rtl="0" algn="l">
              <a:spcBef>
                <a:spcPts val="0"/>
              </a:spcBef>
              <a:spcAft>
                <a:spcPts val="0"/>
              </a:spcAft>
              <a:buSzPts val="1900"/>
              <a:buAutoNum type="arabicPeriod"/>
            </a:pPr>
            <a:r>
              <a:rPr lang="en" sz="1900"/>
              <a:t>A few words about Transformers </a:t>
            </a:r>
            <a:endParaRPr sz="1900"/>
          </a:p>
          <a:p>
            <a:pPr indent="-349250" lvl="0" marL="457200" rtl="0" algn="l">
              <a:spcBef>
                <a:spcPts val="0"/>
              </a:spcBef>
              <a:spcAft>
                <a:spcPts val="0"/>
              </a:spcAft>
              <a:buSzPts val="1900"/>
              <a:buAutoNum type="arabicPeriod"/>
            </a:pPr>
            <a:r>
              <a:rPr lang="en" sz="1900"/>
              <a:t>The notion of Transfer Learning</a:t>
            </a:r>
            <a:endParaRPr sz="1900"/>
          </a:p>
          <a:p>
            <a:pPr indent="-349250" lvl="0" marL="457200" rtl="0" algn="l">
              <a:spcBef>
                <a:spcPts val="0"/>
              </a:spcBef>
              <a:spcAft>
                <a:spcPts val="0"/>
              </a:spcAft>
              <a:buSzPts val="1900"/>
              <a:buAutoNum type="arabicPeriod"/>
            </a:pPr>
            <a:r>
              <a:rPr lang="en" sz="1900"/>
              <a:t>A quick code walkthrough</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an embedding?</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 we represent words, in the context of a neural network?</a:t>
            </a:r>
            <a:endParaRPr/>
          </a:p>
          <a:p>
            <a:pPr indent="-342900" lvl="0" marL="457200" rtl="0" algn="l">
              <a:spcBef>
                <a:spcPts val="0"/>
              </a:spcBef>
              <a:spcAft>
                <a:spcPts val="0"/>
              </a:spcAft>
              <a:buSzPts val="1800"/>
              <a:buChar char="●"/>
            </a:pPr>
            <a:r>
              <a:rPr lang="en"/>
              <a:t>One-hot representation vs dense representations</a:t>
            </a:r>
            <a:endParaRPr/>
          </a:p>
          <a:p>
            <a:pPr indent="0" lvl="0" marL="457200" rtl="0" algn="l">
              <a:spcBef>
                <a:spcPts val="120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700400" y="2051601"/>
            <a:ext cx="7743201" cy="278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an embedding?</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 we represent words, in the context of a neural network?</a:t>
            </a:r>
            <a:endParaRPr/>
          </a:p>
          <a:p>
            <a:pPr indent="-342900" lvl="0" marL="457200" rtl="0" algn="l">
              <a:spcBef>
                <a:spcPts val="0"/>
              </a:spcBef>
              <a:spcAft>
                <a:spcPts val="0"/>
              </a:spcAft>
              <a:buSzPts val="1800"/>
              <a:buChar char="●"/>
            </a:pPr>
            <a:r>
              <a:rPr lang="en"/>
              <a:t>One hot representation vs dense representations</a:t>
            </a:r>
            <a:endParaRPr/>
          </a:p>
          <a:p>
            <a:pPr indent="0" lvl="0" marL="457200" rtl="0" algn="l">
              <a:spcBef>
                <a:spcPts val="1200"/>
              </a:spcBef>
              <a:spcAft>
                <a:spcPts val="1200"/>
              </a:spcAft>
              <a:buNone/>
            </a:pPr>
            <a:r>
              <a:t/>
            </a:r>
            <a:endParaRPr/>
          </a:p>
        </p:txBody>
      </p:sp>
      <p:pic>
        <p:nvPicPr>
          <p:cNvPr id="83" name="Google Shape;83;p16"/>
          <p:cNvPicPr preferRelativeResize="0"/>
          <p:nvPr/>
        </p:nvPicPr>
        <p:blipFill>
          <a:blip r:embed="rId3">
            <a:alphaModFix/>
          </a:blip>
          <a:stretch>
            <a:fillRect/>
          </a:stretch>
        </p:blipFill>
        <p:spPr>
          <a:xfrm>
            <a:off x="780538" y="2070573"/>
            <a:ext cx="7582924" cy="298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Welcome Word2Vec</a:t>
            </a:r>
            <a:endParaRPr/>
          </a:p>
        </p:txBody>
      </p:sp>
      <p:pic>
        <p:nvPicPr>
          <p:cNvPr id="89" name="Google Shape;89;p17"/>
          <p:cNvPicPr preferRelativeResize="0"/>
          <p:nvPr/>
        </p:nvPicPr>
        <p:blipFill>
          <a:blip r:embed="rId3">
            <a:alphaModFix/>
          </a:blip>
          <a:stretch>
            <a:fillRect/>
          </a:stretch>
        </p:blipFill>
        <p:spPr>
          <a:xfrm>
            <a:off x="982279" y="1095029"/>
            <a:ext cx="7179449" cy="1698775"/>
          </a:xfrm>
          <a:prstGeom prst="rect">
            <a:avLst/>
          </a:prstGeom>
          <a:noFill/>
          <a:ln>
            <a:noFill/>
          </a:ln>
        </p:spPr>
      </p:pic>
      <p:pic>
        <p:nvPicPr>
          <p:cNvPr id="90" name="Google Shape;90;p17"/>
          <p:cNvPicPr preferRelativeResize="0"/>
          <p:nvPr/>
        </p:nvPicPr>
        <p:blipFill>
          <a:blip r:embed="rId4">
            <a:alphaModFix/>
          </a:blip>
          <a:stretch>
            <a:fillRect/>
          </a:stretch>
        </p:blipFill>
        <p:spPr>
          <a:xfrm>
            <a:off x="982287" y="2793800"/>
            <a:ext cx="3571263" cy="2198800"/>
          </a:xfrm>
          <a:prstGeom prst="rect">
            <a:avLst/>
          </a:prstGeom>
          <a:noFill/>
          <a:ln>
            <a:noFill/>
          </a:ln>
        </p:spPr>
      </p:pic>
      <p:pic>
        <p:nvPicPr>
          <p:cNvPr id="91" name="Google Shape;91;p17"/>
          <p:cNvPicPr preferRelativeResize="0"/>
          <p:nvPr/>
        </p:nvPicPr>
        <p:blipFill>
          <a:blip r:embed="rId5">
            <a:alphaModFix/>
          </a:blip>
          <a:stretch>
            <a:fillRect/>
          </a:stretch>
        </p:blipFill>
        <p:spPr>
          <a:xfrm>
            <a:off x="5237600" y="3070604"/>
            <a:ext cx="2802819" cy="1868546"/>
          </a:xfrm>
          <a:prstGeom prst="rect">
            <a:avLst/>
          </a:prstGeom>
          <a:noFill/>
          <a:ln>
            <a:noFill/>
          </a:ln>
        </p:spPr>
      </p:pic>
      <p:pic>
        <p:nvPicPr>
          <p:cNvPr id="92" name="Google Shape;92;p17"/>
          <p:cNvPicPr preferRelativeResize="0"/>
          <p:nvPr/>
        </p:nvPicPr>
        <p:blipFill>
          <a:blip r:embed="rId6">
            <a:alphaModFix/>
          </a:blip>
          <a:stretch>
            <a:fillRect/>
          </a:stretch>
        </p:blipFill>
        <p:spPr>
          <a:xfrm>
            <a:off x="3755850" y="367725"/>
            <a:ext cx="5177775" cy="72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Welcome Word2Vec</a:t>
            </a:r>
            <a:endParaRPr/>
          </a:p>
        </p:txBody>
      </p:sp>
      <p:sp>
        <p:nvSpPr>
          <p:cNvPr id="98" name="Google Shape;98;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8"/>
          <p:cNvPicPr preferRelativeResize="0"/>
          <p:nvPr/>
        </p:nvPicPr>
        <p:blipFill>
          <a:blip r:embed="rId3">
            <a:alphaModFix/>
          </a:blip>
          <a:stretch>
            <a:fillRect/>
          </a:stretch>
        </p:blipFill>
        <p:spPr>
          <a:xfrm>
            <a:off x="514350" y="1412438"/>
            <a:ext cx="8115300" cy="258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Welcome Word2Vec</a:t>
            </a:r>
            <a:endParaRPr/>
          </a:p>
        </p:txBody>
      </p:sp>
      <p:sp>
        <p:nvSpPr>
          <p:cNvPr id="105" name="Google Shape;105;p19"/>
          <p:cNvSpPr txBox="1"/>
          <p:nvPr>
            <p:ph idx="1" type="body"/>
          </p:nvPr>
        </p:nvSpPr>
        <p:spPr>
          <a:xfrm>
            <a:off x="5623200" y="4933875"/>
            <a:ext cx="3520800" cy="301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800" u="sng">
                <a:solidFill>
                  <a:schemeClr val="hlink"/>
                </a:solidFill>
                <a:hlinkClick r:id="rId3"/>
              </a:rPr>
              <a:t>Intro to Word Embeddings and Vectors for Text Analysis. (shanelynn.ie)</a:t>
            </a:r>
            <a:endParaRPr sz="1500"/>
          </a:p>
        </p:txBody>
      </p:sp>
      <p:pic>
        <p:nvPicPr>
          <p:cNvPr id="106" name="Google Shape;106;p19"/>
          <p:cNvPicPr preferRelativeResize="0"/>
          <p:nvPr/>
        </p:nvPicPr>
        <p:blipFill>
          <a:blip r:embed="rId4">
            <a:alphaModFix/>
          </a:blip>
          <a:stretch>
            <a:fillRect/>
          </a:stretch>
        </p:blipFill>
        <p:spPr>
          <a:xfrm>
            <a:off x="1430976" y="1159200"/>
            <a:ext cx="6282050" cy="389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Word2Vec - SkipGram</a:t>
            </a:r>
            <a:endParaRPr/>
          </a:p>
        </p:txBody>
      </p:sp>
      <p:pic>
        <p:nvPicPr>
          <p:cNvPr id="112" name="Google Shape;112;p20"/>
          <p:cNvPicPr preferRelativeResize="0"/>
          <p:nvPr/>
        </p:nvPicPr>
        <p:blipFill>
          <a:blip r:embed="rId3">
            <a:alphaModFix/>
          </a:blip>
          <a:stretch>
            <a:fillRect/>
          </a:stretch>
        </p:blipFill>
        <p:spPr>
          <a:xfrm>
            <a:off x="152400" y="1170125"/>
            <a:ext cx="8505825" cy="376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Word2vec - CBoW</a:t>
            </a:r>
            <a:endParaRPr/>
          </a:p>
        </p:txBody>
      </p:sp>
      <p:pic>
        <p:nvPicPr>
          <p:cNvPr id="118" name="Google Shape;118;p21"/>
          <p:cNvPicPr preferRelativeResize="0"/>
          <p:nvPr/>
        </p:nvPicPr>
        <p:blipFill>
          <a:blip r:embed="rId3">
            <a:alphaModFix/>
          </a:blip>
          <a:stretch>
            <a:fillRect/>
          </a:stretch>
        </p:blipFill>
        <p:spPr>
          <a:xfrm>
            <a:off x="424913" y="1096500"/>
            <a:ext cx="3781985" cy="3820975"/>
          </a:xfrm>
          <a:prstGeom prst="rect">
            <a:avLst/>
          </a:prstGeom>
          <a:noFill/>
          <a:ln>
            <a:noFill/>
          </a:ln>
        </p:spPr>
      </p:pic>
      <p:sp>
        <p:nvSpPr>
          <p:cNvPr id="119" name="Google Shape;119;p21"/>
          <p:cNvSpPr txBox="1"/>
          <p:nvPr/>
        </p:nvSpPr>
        <p:spPr>
          <a:xfrm>
            <a:off x="4814400" y="1711750"/>
            <a:ext cx="3942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Skip-gram:</a:t>
            </a:r>
            <a:r>
              <a:rPr lang="en"/>
              <a:t> works well with a small amount of the training data, represents well even rare words or phrases.</a:t>
            </a:r>
            <a:endParaRPr/>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n"/>
              <a:t>CBOW:</a:t>
            </a:r>
            <a:r>
              <a:rPr lang="en"/>
              <a:t> several times faster to train than the skip-gram, slightly better accuracy for the frequent words.</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