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Black" charset="1" panose="020B0A03020202020B04"/>
      <p:regular r:id="rId10"/>
    </p:embeddedFont>
    <p:embeddedFont>
      <p:font typeface="Gotham" charset="1" panose="00000000000000000000"/>
      <p:regular r:id="rId11"/>
    </p:embeddedFont>
    <p:embeddedFont>
      <p:font typeface="Gotham Bold" charset="1" panose="00000000000000000000"/>
      <p:regular r:id="rId12"/>
    </p:embeddedFont>
    <p:embeddedFont>
      <p:font typeface="Gotham Italics" charset="1" panose="00000000000000000000"/>
      <p:regular r:id="rId13"/>
    </p:embeddedFont>
    <p:embeddedFont>
      <p:font typeface="Gotham Bold Italics" charset="1" panose="02000000000000000000"/>
      <p:regular r:id="rId14"/>
    </p:embeddedFont>
    <p:embeddedFont>
      <p:font typeface="Gotham Light" charset="1" panose="00000000000000000000"/>
      <p:regular r:id="rId15"/>
    </p:embeddedFont>
    <p:embeddedFont>
      <p:font typeface="Gotham Light Italics" charset="1" panose="00000000000000000000"/>
      <p:regular r:id="rId16"/>
    </p:embeddedFont>
    <p:embeddedFont>
      <p:font typeface="Gotham Heavy" charset="1" panose="02000900000000000000"/>
      <p:regular r:id="rId17"/>
    </p:embeddedFont>
    <p:embeddedFont>
      <p:font typeface="Gotham Heavy Italics" charset="1" panose="020009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https://en.wikipedia.org/wiki/Molecular_clock" TargetMode="External" Type="http://schemas.openxmlformats.org/officeDocument/2006/relationships/hyperlink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44455" y="-2270104"/>
            <a:ext cx="17088550" cy="1708855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7938903"/>
            <a:ext cx="16230600" cy="1386782"/>
            <a:chOff x="0" y="0"/>
            <a:chExt cx="65816818" cy="5623549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65816820" cy="5623549"/>
            </a:xfrm>
            <a:custGeom>
              <a:avLst/>
              <a:gdLst/>
              <a:ahLst/>
              <a:cxnLst/>
              <a:rect r="r" b="b" t="t" l="l"/>
              <a:pathLst>
                <a:path h="5623549" w="65816820">
                  <a:moveTo>
                    <a:pt x="0" y="0"/>
                  </a:moveTo>
                  <a:lnTo>
                    <a:pt x="0" y="5623549"/>
                  </a:lnTo>
                  <a:lnTo>
                    <a:pt x="65816820" y="5623549"/>
                  </a:lnTo>
                  <a:lnTo>
                    <a:pt x="65816820" y="0"/>
                  </a:lnTo>
                  <a:lnTo>
                    <a:pt x="0" y="0"/>
                  </a:lnTo>
                  <a:close/>
                  <a:moveTo>
                    <a:pt x="65755856" y="5562589"/>
                  </a:moveTo>
                  <a:lnTo>
                    <a:pt x="59690" y="5562589"/>
                  </a:lnTo>
                  <a:lnTo>
                    <a:pt x="59690" y="59690"/>
                  </a:lnTo>
                  <a:lnTo>
                    <a:pt x="65755856" y="59690"/>
                  </a:lnTo>
                  <a:lnTo>
                    <a:pt x="65755856" y="5562589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787180" y="-5657009"/>
            <a:ext cx="11931180" cy="1193118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28700" y="1028700"/>
            <a:ext cx="16230600" cy="6583939"/>
            <a:chOff x="0" y="0"/>
            <a:chExt cx="65816818" cy="26698578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65816820" cy="26698578"/>
            </a:xfrm>
            <a:custGeom>
              <a:avLst/>
              <a:gdLst/>
              <a:ahLst/>
              <a:cxnLst/>
              <a:rect r="r" b="b" t="t" l="l"/>
              <a:pathLst>
                <a:path h="26698578" w="65816820">
                  <a:moveTo>
                    <a:pt x="0" y="0"/>
                  </a:moveTo>
                  <a:lnTo>
                    <a:pt x="0" y="26698578"/>
                  </a:lnTo>
                  <a:lnTo>
                    <a:pt x="65816820" y="26698578"/>
                  </a:lnTo>
                  <a:lnTo>
                    <a:pt x="65816820" y="0"/>
                  </a:lnTo>
                  <a:lnTo>
                    <a:pt x="0" y="0"/>
                  </a:lnTo>
                  <a:close/>
                  <a:moveTo>
                    <a:pt x="65755856" y="26637617"/>
                  </a:moveTo>
                  <a:lnTo>
                    <a:pt x="59690" y="26637617"/>
                  </a:lnTo>
                  <a:lnTo>
                    <a:pt x="59690" y="59690"/>
                  </a:lnTo>
                  <a:lnTo>
                    <a:pt x="65755856" y="59690"/>
                  </a:lnTo>
                  <a:lnTo>
                    <a:pt x="65755856" y="2663761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1031" t="0" r="1031" b="0"/>
          <a:stretch>
            <a:fillRect/>
          </a:stretch>
        </p:blipFill>
        <p:spPr>
          <a:xfrm flipH="false" flipV="false" rot="0">
            <a:off x="12704771" y="1161169"/>
            <a:ext cx="4459279" cy="628090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524127" y="2021639"/>
            <a:ext cx="9930419" cy="3603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1"/>
              </a:lnSpc>
            </a:pPr>
            <a:r>
              <a:rPr lang="en-US" sz="7201">
                <a:solidFill>
                  <a:srgbClr val="1B1B1B"/>
                </a:solidFill>
                <a:latin typeface="Archivo Black"/>
              </a:rPr>
              <a:t>The Reconstruction of Phylogenetic Trees</a:t>
            </a:r>
          </a:p>
          <a:p>
            <a:pPr>
              <a:lnSpc>
                <a:spcPts val="650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24127" y="5643706"/>
            <a:ext cx="9281739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1B1B1B"/>
                </a:solidFill>
                <a:latin typeface="Gotham"/>
              </a:rPr>
              <a:t>CSPE43 : ADVANCED DATA STRUCTURES AND ALGORITHMS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7238" y="8168744"/>
            <a:ext cx="6134218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B1B1B"/>
                </a:solidFill>
                <a:latin typeface="Gotham Bold"/>
              </a:rPr>
              <a:t>106121085 : Nishith Eedula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1B1B1B"/>
                </a:solidFill>
                <a:latin typeface="Gotham Bold"/>
              </a:rPr>
              <a:t>106121077 : Mercia Melvin Perinchery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02022" y="8284949"/>
            <a:ext cx="5809754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>
                <a:solidFill>
                  <a:srgbClr val="1B1B1B"/>
                </a:solidFill>
                <a:latin typeface="Gotham"/>
              </a:rPr>
              <a:t>CSE A</a:t>
            </a:r>
          </a:p>
          <a:p>
            <a:pPr>
              <a:lnSpc>
                <a:spcPts val="2660"/>
              </a:lnSpc>
            </a:pPr>
            <a:r>
              <a:rPr lang="en-US" sz="1900">
                <a:solidFill>
                  <a:srgbClr val="1B1B1B"/>
                </a:solidFill>
                <a:latin typeface="Gotham"/>
              </a:rPr>
              <a:t>National Institute of Technology, Tiruchirappalli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D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93404" y="1070036"/>
            <a:ext cx="10780146" cy="8229600"/>
            <a:chOff x="0" y="0"/>
            <a:chExt cx="43714646" cy="33371908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3714646" cy="33371907"/>
            </a:xfrm>
            <a:custGeom>
              <a:avLst/>
              <a:gdLst/>
              <a:ahLst/>
              <a:cxnLst/>
              <a:rect r="r" b="b" t="t" l="l"/>
              <a:pathLst>
                <a:path h="33371907" w="43714646">
                  <a:moveTo>
                    <a:pt x="0" y="0"/>
                  </a:moveTo>
                  <a:lnTo>
                    <a:pt x="0" y="33371907"/>
                  </a:lnTo>
                  <a:lnTo>
                    <a:pt x="43714646" y="33371907"/>
                  </a:lnTo>
                  <a:lnTo>
                    <a:pt x="43714646" y="0"/>
                  </a:lnTo>
                  <a:lnTo>
                    <a:pt x="0" y="0"/>
                  </a:lnTo>
                  <a:close/>
                  <a:moveTo>
                    <a:pt x="43653686" y="33310947"/>
                  </a:moveTo>
                  <a:lnTo>
                    <a:pt x="59690" y="33310947"/>
                  </a:lnTo>
                  <a:lnTo>
                    <a:pt x="59690" y="59690"/>
                  </a:lnTo>
                  <a:lnTo>
                    <a:pt x="43653686" y="59690"/>
                  </a:lnTo>
                  <a:lnTo>
                    <a:pt x="43653686" y="333109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236838" y="3946458"/>
            <a:ext cx="8693278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1B1B1B"/>
                </a:solidFill>
                <a:latin typeface="Gotham"/>
              </a:rPr>
              <a:t>A distance matrix is a symmetric matrix  generated from phylogenetic data using methods such as KMACS and consists of pairwise distances for all the sets of species in the given data.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1B1B1B"/>
                </a:solidFill>
                <a:latin typeface="Gotham"/>
              </a:rPr>
              <a:t>The distance matrix can further be converted into a tree using algorithms like UPGMA, Neighbour-Joining etc.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36838" y="2184549"/>
            <a:ext cx="8693278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800">
                <a:solidFill>
                  <a:srgbClr val="1B1B1B"/>
                </a:solidFill>
                <a:latin typeface="Archivo Black"/>
              </a:rPr>
              <a:t>Distance Matrix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08331" y="1028700"/>
            <a:ext cx="3388609" cy="35083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08331" y="5582097"/>
            <a:ext cx="3388609" cy="36762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56237" y="4554062"/>
            <a:ext cx="9924440" cy="992444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028700"/>
            <a:ext cx="9589757" cy="8229600"/>
            <a:chOff x="0" y="0"/>
            <a:chExt cx="38887491" cy="33371908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8887490" cy="33371907"/>
            </a:xfrm>
            <a:custGeom>
              <a:avLst/>
              <a:gdLst/>
              <a:ahLst/>
              <a:cxnLst/>
              <a:rect r="r" b="b" t="t" l="l"/>
              <a:pathLst>
                <a:path h="33371907" w="38887490">
                  <a:moveTo>
                    <a:pt x="0" y="0"/>
                  </a:moveTo>
                  <a:lnTo>
                    <a:pt x="0" y="33371907"/>
                  </a:lnTo>
                  <a:lnTo>
                    <a:pt x="38887490" y="33371907"/>
                  </a:lnTo>
                  <a:lnTo>
                    <a:pt x="38887490" y="0"/>
                  </a:lnTo>
                  <a:lnTo>
                    <a:pt x="0" y="0"/>
                  </a:lnTo>
                  <a:close/>
                  <a:moveTo>
                    <a:pt x="38826529" y="33310947"/>
                  </a:moveTo>
                  <a:lnTo>
                    <a:pt x="59690" y="33310947"/>
                  </a:lnTo>
                  <a:lnTo>
                    <a:pt x="59690" y="59690"/>
                  </a:lnTo>
                  <a:lnTo>
                    <a:pt x="38826529" y="59690"/>
                  </a:lnTo>
                  <a:lnTo>
                    <a:pt x="38826529" y="333109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629302" y="1028700"/>
            <a:ext cx="5526619" cy="269614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014909" y="3696812"/>
            <a:ext cx="4132518" cy="199795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194847" y="4013349"/>
            <a:ext cx="2693361" cy="136487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046454" y="5694764"/>
            <a:ext cx="5212846" cy="356353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-241109" y="1170306"/>
            <a:ext cx="7843352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1B1B1B"/>
                </a:solidFill>
                <a:latin typeface="Archivo Black"/>
              </a:rPr>
              <a:t>UPGMA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8641" y="2408556"/>
            <a:ext cx="8499733" cy="6644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1B1B1B"/>
                </a:solidFill>
                <a:latin typeface="Gotham"/>
              </a:rPr>
              <a:t>UPGMA stands for Unweighted Pair Group Method with Arithmetic Mean.</a:t>
            </a:r>
          </a:p>
          <a:p>
            <a:pPr>
              <a:lnSpc>
                <a:spcPts val="3636"/>
              </a:lnSpc>
            </a:pP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1B1B1B"/>
                </a:solidFill>
                <a:latin typeface="Gotham"/>
              </a:rPr>
              <a:t>It is a ultrametric distance matrix is which models the constant </a:t>
            </a:r>
            <a:r>
              <a:rPr lang="en-US" sz="2597">
                <a:solidFill>
                  <a:srgbClr val="1B1B1B"/>
                </a:solidFill>
                <a:latin typeface="Gotham"/>
                <a:hlinkClick r:id="rId8" tooltip="https://en.wikipedia.org/wiki/Molecular_clock"/>
              </a:rPr>
              <a:t>molecular clock</a:t>
            </a:r>
            <a:r>
              <a:rPr lang="en-US" sz="2597">
                <a:solidFill>
                  <a:srgbClr val="1B1B1B"/>
                </a:solidFill>
                <a:latin typeface="Gotham"/>
              </a:rPr>
              <a:t>. It is used to build a unique, rooted phylogenetic tree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1B1B1B"/>
                </a:solidFill>
                <a:latin typeface="Gotham Bold"/>
              </a:rPr>
              <a:t>Algorithm</a:t>
            </a:r>
          </a:p>
          <a:p>
            <a:pPr marL="474403" indent="-237202" lvl="1">
              <a:lnSpc>
                <a:spcPts val="3076"/>
              </a:lnSpc>
              <a:buFont typeface="Arial"/>
              <a:buChar char="•"/>
            </a:pPr>
            <a:r>
              <a:rPr lang="en-US" sz="2197">
                <a:solidFill>
                  <a:srgbClr val="1B1B1B"/>
                </a:solidFill>
                <a:latin typeface="Gotham"/>
              </a:rPr>
              <a:t>The pair with the smallest distance in the matrix is merged to form a cluster</a:t>
            </a:r>
          </a:p>
          <a:p>
            <a:pPr marL="474403" indent="-237202" lvl="1">
              <a:lnSpc>
                <a:spcPts val="3076"/>
              </a:lnSpc>
              <a:buFont typeface="Arial"/>
              <a:buChar char="•"/>
            </a:pPr>
            <a:r>
              <a:rPr lang="en-US" sz="2197">
                <a:solidFill>
                  <a:srgbClr val="1B1B1B"/>
                </a:solidFill>
                <a:latin typeface="Gotham"/>
              </a:rPr>
              <a:t>The cluster forms an interior node positioned halfway between the entries</a:t>
            </a:r>
          </a:p>
          <a:p>
            <a:pPr marL="474403" indent="-237202" lvl="1">
              <a:lnSpc>
                <a:spcPts val="3076"/>
              </a:lnSpc>
              <a:buFont typeface="Arial"/>
              <a:buChar char="•"/>
            </a:pPr>
            <a:r>
              <a:rPr lang="en-US" sz="2197">
                <a:solidFill>
                  <a:srgbClr val="1B1B1B"/>
                </a:solidFill>
                <a:latin typeface="Gotham"/>
              </a:rPr>
              <a:t>A new distance matrix is created using the average of the pairs and the procedure is repeated until no pairs remain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1B1B1B"/>
                </a:solidFill>
                <a:latin typeface="Gotham"/>
              </a:rPr>
              <a:t>Time Complexity - </a:t>
            </a:r>
            <a:r>
              <a:rPr lang="en-US" sz="2197">
                <a:solidFill>
                  <a:srgbClr val="1B1B1B"/>
                </a:solidFill>
                <a:latin typeface="Gotham Bold"/>
              </a:rPr>
              <a:t>O(N^2 logN)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DFA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623060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 u="none">
                <a:solidFill>
                  <a:srgbClr val="1B1B1B"/>
                </a:solidFill>
                <a:latin typeface="Archivo Black"/>
              </a:rPr>
              <a:t>Implementation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4474679"/>
            <a:ext cx="5156154" cy="4783621"/>
            <a:chOff x="0" y="0"/>
            <a:chExt cx="20908757" cy="19398096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20908756" cy="19398095"/>
            </a:xfrm>
            <a:custGeom>
              <a:avLst/>
              <a:gdLst/>
              <a:ahLst/>
              <a:cxnLst/>
              <a:rect r="r" b="b" t="t" l="l"/>
              <a:pathLst>
                <a:path h="19398095" w="20908756">
                  <a:moveTo>
                    <a:pt x="0" y="0"/>
                  </a:moveTo>
                  <a:lnTo>
                    <a:pt x="0" y="19398095"/>
                  </a:lnTo>
                  <a:lnTo>
                    <a:pt x="20908756" y="19398095"/>
                  </a:lnTo>
                  <a:lnTo>
                    <a:pt x="20908756" y="0"/>
                  </a:lnTo>
                  <a:lnTo>
                    <a:pt x="0" y="0"/>
                  </a:lnTo>
                  <a:close/>
                  <a:moveTo>
                    <a:pt x="20847797" y="19337136"/>
                  </a:moveTo>
                  <a:lnTo>
                    <a:pt x="59690" y="19337136"/>
                  </a:lnTo>
                  <a:lnTo>
                    <a:pt x="59690" y="59690"/>
                  </a:lnTo>
                  <a:lnTo>
                    <a:pt x="20847797" y="59690"/>
                  </a:lnTo>
                  <a:lnTo>
                    <a:pt x="20847797" y="19337136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2319" y="5079440"/>
            <a:ext cx="3988916" cy="2311076"/>
            <a:chOff x="0" y="0"/>
            <a:chExt cx="5318555" cy="308143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78103"/>
              <a:ext cx="5318555" cy="2103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1B1B1B"/>
                  </a:solidFill>
                  <a:latin typeface="Gotham"/>
                </a:rPr>
                <a:t>Phylogenetic data is parsed from the FASTA file format to a program-readable format.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5318555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1B1B1B"/>
                  </a:solidFill>
                  <a:latin typeface="Gotham Bold"/>
                </a:rPr>
                <a:t>Phase 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65923" y="3872690"/>
            <a:ext cx="5156154" cy="5385610"/>
            <a:chOff x="0" y="0"/>
            <a:chExt cx="20908757" cy="21839224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0908756" cy="21839224"/>
            </a:xfrm>
            <a:custGeom>
              <a:avLst/>
              <a:gdLst/>
              <a:ahLst/>
              <a:cxnLst/>
              <a:rect r="r" b="b" t="t" l="l"/>
              <a:pathLst>
                <a:path h="21839224" w="20908756">
                  <a:moveTo>
                    <a:pt x="0" y="0"/>
                  </a:moveTo>
                  <a:lnTo>
                    <a:pt x="0" y="21839224"/>
                  </a:lnTo>
                  <a:lnTo>
                    <a:pt x="20908756" y="21839224"/>
                  </a:lnTo>
                  <a:lnTo>
                    <a:pt x="20908756" y="0"/>
                  </a:lnTo>
                  <a:lnTo>
                    <a:pt x="0" y="0"/>
                  </a:lnTo>
                  <a:close/>
                  <a:moveTo>
                    <a:pt x="20847797" y="21778264"/>
                  </a:moveTo>
                  <a:lnTo>
                    <a:pt x="59690" y="21778264"/>
                  </a:lnTo>
                  <a:lnTo>
                    <a:pt x="59690" y="59690"/>
                  </a:lnTo>
                  <a:lnTo>
                    <a:pt x="20847797" y="59690"/>
                  </a:lnTo>
                  <a:lnTo>
                    <a:pt x="20847797" y="21778264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49542" y="4319432"/>
            <a:ext cx="3988916" cy="4070661"/>
            <a:chOff x="0" y="0"/>
            <a:chExt cx="5318555" cy="542754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90803"/>
              <a:ext cx="5318555" cy="4436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1B1B1B"/>
                  </a:solidFill>
                  <a:latin typeface="Gotham"/>
                </a:rPr>
                <a:t>The KMACS method is implemented in C++ to generate a ultrametric distance matrix from the phylogenetic data which also involves the usage of suffix arrays and LCP arrays.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531855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1B1B1B"/>
                  </a:solidFill>
                  <a:latin typeface="Gotham Bold"/>
                </a:rPr>
                <a:t>Phase 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03146" y="3318134"/>
            <a:ext cx="5156154" cy="5940166"/>
            <a:chOff x="0" y="0"/>
            <a:chExt cx="20908757" cy="24088008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20908756" cy="24088007"/>
            </a:xfrm>
            <a:custGeom>
              <a:avLst/>
              <a:gdLst/>
              <a:ahLst/>
              <a:cxnLst/>
              <a:rect r="r" b="b" t="t" l="l"/>
              <a:pathLst>
                <a:path h="24088007" w="20908756">
                  <a:moveTo>
                    <a:pt x="0" y="0"/>
                  </a:moveTo>
                  <a:lnTo>
                    <a:pt x="0" y="24088007"/>
                  </a:lnTo>
                  <a:lnTo>
                    <a:pt x="20908756" y="24088007"/>
                  </a:lnTo>
                  <a:lnTo>
                    <a:pt x="20908756" y="0"/>
                  </a:lnTo>
                  <a:lnTo>
                    <a:pt x="0" y="0"/>
                  </a:lnTo>
                  <a:close/>
                  <a:moveTo>
                    <a:pt x="20847797" y="24027048"/>
                  </a:moveTo>
                  <a:lnTo>
                    <a:pt x="59690" y="24027048"/>
                  </a:lnTo>
                  <a:lnTo>
                    <a:pt x="59690" y="59690"/>
                  </a:lnTo>
                  <a:lnTo>
                    <a:pt x="20847797" y="59690"/>
                  </a:lnTo>
                  <a:lnTo>
                    <a:pt x="20847797" y="24027048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686765" y="3872690"/>
            <a:ext cx="3988916" cy="3651561"/>
            <a:chOff x="0" y="0"/>
            <a:chExt cx="5318555" cy="486874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90803"/>
              <a:ext cx="5318555" cy="387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1B1B1B"/>
                  </a:solidFill>
                  <a:latin typeface="Gotham"/>
                </a:rPr>
                <a:t>The UPGMA method is implemented in Python to generate a rooted phylogenetic tree from the distance matrix. The BioPython library is used to visualise the graph.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531855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1B1B1B"/>
                  </a:solidFill>
                  <a:latin typeface="Gotham Bold"/>
                </a:rPr>
                <a:t>Phase 3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0">
            <a:off x="1028700" y="2873375"/>
            <a:ext cx="16230600" cy="0"/>
          </a:xfrm>
          <a:prstGeom prst="line">
            <a:avLst/>
          </a:prstGeom>
          <a:ln cap="flat" w="19050">
            <a:solidFill>
              <a:srgbClr val="1B1B1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75565" y="-4419942"/>
            <a:ext cx="10897285" cy="1089728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132150" y="-624661"/>
            <a:ext cx="11931180" cy="1193118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83657" y="4118389"/>
            <a:ext cx="9093135" cy="909313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65816818" cy="33371908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65816820" cy="33371907"/>
            </a:xfrm>
            <a:custGeom>
              <a:avLst/>
              <a:gdLst/>
              <a:ahLst/>
              <a:cxnLst/>
              <a:rect r="r" b="b" t="t" l="l"/>
              <a:pathLst>
                <a:path h="33371907" w="65816820">
                  <a:moveTo>
                    <a:pt x="0" y="0"/>
                  </a:moveTo>
                  <a:lnTo>
                    <a:pt x="0" y="33371907"/>
                  </a:lnTo>
                  <a:lnTo>
                    <a:pt x="65816820" y="33371907"/>
                  </a:lnTo>
                  <a:lnTo>
                    <a:pt x="65816820" y="0"/>
                  </a:lnTo>
                  <a:lnTo>
                    <a:pt x="0" y="0"/>
                  </a:lnTo>
                  <a:close/>
                  <a:moveTo>
                    <a:pt x="65755856" y="33310947"/>
                  </a:moveTo>
                  <a:lnTo>
                    <a:pt x="59690" y="33310947"/>
                  </a:lnTo>
                  <a:lnTo>
                    <a:pt x="59690" y="59690"/>
                  </a:lnTo>
                  <a:lnTo>
                    <a:pt x="65755856" y="59690"/>
                  </a:lnTo>
                  <a:lnTo>
                    <a:pt x="65755856" y="333109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3729073" y="4099339"/>
            <a:ext cx="10829854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 u="none">
                <a:solidFill>
                  <a:srgbClr val="1B1B1B"/>
                </a:solidFill>
                <a:latin typeface="Archivo Black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A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80503"/>
            <a:ext cx="7929734" cy="5977797"/>
            <a:chOff x="0" y="0"/>
            <a:chExt cx="32155919" cy="2424060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32155919" cy="24240607"/>
            </a:xfrm>
            <a:custGeom>
              <a:avLst/>
              <a:gdLst/>
              <a:ahLst/>
              <a:cxnLst/>
              <a:rect r="r" b="b" t="t" l="l"/>
              <a:pathLst>
                <a:path h="24240607" w="32155919">
                  <a:moveTo>
                    <a:pt x="0" y="0"/>
                  </a:moveTo>
                  <a:lnTo>
                    <a:pt x="0" y="24240607"/>
                  </a:lnTo>
                  <a:lnTo>
                    <a:pt x="32155919" y="24240607"/>
                  </a:lnTo>
                  <a:lnTo>
                    <a:pt x="32155919" y="0"/>
                  </a:lnTo>
                  <a:lnTo>
                    <a:pt x="0" y="0"/>
                  </a:lnTo>
                  <a:close/>
                  <a:moveTo>
                    <a:pt x="32094959" y="24179647"/>
                  </a:moveTo>
                  <a:lnTo>
                    <a:pt x="59690" y="24179647"/>
                  </a:lnTo>
                  <a:lnTo>
                    <a:pt x="59690" y="59690"/>
                  </a:lnTo>
                  <a:lnTo>
                    <a:pt x="32094959" y="59690"/>
                  </a:lnTo>
                  <a:lnTo>
                    <a:pt x="32094959" y="241796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29566" y="3280503"/>
            <a:ext cx="7929734" cy="5977797"/>
            <a:chOff x="0" y="0"/>
            <a:chExt cx="32155919" cy="24240606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32155919" cy="24240607"/>
            </a:xfrm>
            <a:custGeom>
              <a:avLst/>
              <a:gdLst/>
              <a:ahLst/>
              <a:cxnLst/>
              <a:rect r="r" b="b" t="t" l="l"/>
              <a:pathLst>
                <a:path h="24240607" w="32155919">
                  <a:moveTo>
                    <a:pt x="0" y="0"/>
                  </a:moveTo>
                  <a:lnTo>
                    <a:pt x="0" y="24240607"/>
                  </a:lnTo>
                  <a:lnTo>
                    <a:pt x="32155919" y="24240607"/>
                  </a:lnTo>
                  <a:lnTo>
                    <a:pt x="32155919" y="0"/>
                  </a:lnTo>
                  <a:lnTo>
                    <a:pt x="0" y="0"/>
                  </a:lnTo>
                  <a:close/>
                  <a:moveTo>
                    <a:pt x="32094959" y="24179647"/>
                  </a:moveTo>
                  <a:lnTo>
                    <a:pt x="59690" y="24179647"/>
                  </a:lnTo>
                  <a:lnTo>
                    <a:pt x="59690" y="59690"/>
                  </a:lnTo>
                  <a:lnTo>
                    <a:pt x="32094959" y="59690"/>
                  </a:lnTo>
                  <a:lnTo>
                    <a:pt x="32094959" y="241796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009650"/>
            <a:ext cx="7929734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 u="none">
                <a:solidFill>
                  <a:srgbClr val="1B1B1B"/>
                </a:solidFill>
                <a:latin typeface="Archivo Black"/>
              </a:rPr>
              <a:t>Agenda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931851" y="3784794"/>
            <a:ext cx="6024897" cy="4969215"/>
            <a:chOff x="0" y="0"/>
            <a:chExt cx="8033197" cy="6625620"/>
          </a:xfrm>
        </p:grpSpPr>
        <p:sp>
          <p:nvSpPr>
            <p:cNvPr name="AutoShape 8" id="8"/>
            <p:cNvSpPr/>
            <p:nvPr/>
          </p:nvSpPr>
          <p:spPr>
            <a:xfrm>
              <a:off x="0" y="895395"/>
              <a:ext cx="8033197" cy="0"/>
            </a:xfrm>
            <a:prstGeom prst="line">
              <a:avLst/>
            </a:prstGeom>
            <a:ln cap="flat" w="25400">
              <a:solidFill>
                <a:srgbClr val="1B1B1B">
                  <a:alpha val="29804"/>
                </a:srgbClr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2120613"/>
              <a:ext cx="8033197" cy="0"/>
            </a:xfrm>
            <a:prstGeom prst="line">
              <a:avLst/>
            </a:prstGeom>
            <a:ln cap="flat" w="25400">
              <a:solidFill>
                <a:srgbClr val="1B1B1B">
                  <a:alpha val="29804"/>
                </a:srgbClr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0" y="3345830"/>
              <a:ext cx="8033197" cy="0"/>
            </a:xfrm>
            <a:prstGeom prst="line">
              <a:avLst/>
            </a:prstGeom>
            <a:ln cap="flat" w="25400">
              <a:solidFill>
                <a:srgbClr val="1B1B1B">
                  <a:alpha val="29804"/>
                </a:srgbClr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0" y="4571047"/>
              <a:ext cx="8033197" cy="0"/>
            </a:xfrm>
            <a:prstGeom prst="line">
              <a:avLst/>
            </a:prstGeom>
            <a:ln cap="flat" w="25400">
              <a:solidFill>
                <a:srgbClr val="1B1B1B">
                  <a:alpha val="29804"/>
                </a:srgbClr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0" y="5796265"/>
              <a:ext cx="8033197" cy="0"/>
            </a:xfrm>
            <a:prstGeom prst="line">
              <a:avLst/>
            </a:prstGeom>
            <a:ln cap="flat" w="25400">
              <a:solidFill>
                <a:srgbClr val="1B1B1B">
                  <a:alpha val="29804"/>
                </a:srgbClr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736730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B1B1B"/>
                  </a:solidFill>
                  <a:latin typeface="Gotham Bold"/>
                </a:rPr>
                <a:t>Introduction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77592"/>
              <a:ext cx="736730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B1B1B"/>
                  </a:solidFill>
                  <a:latin typeface="Gotham Bold"/>
                </a:rPr>
                <a:t>Suffix Tree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402810"/>
              <a:ext cx="736730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B1B1B"/>
                  </a:solidFill>
                  <a:latin typeface="Gotham Bold"/>
                </a:rPr>
                <a:t>Suffix Array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628027"/>
              <a:ext cx="736730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B1B1B"/>
                  </a:solidFill>
                  <a:latin typeface="Gotham Bold"/>
                </a:rPr>
                <a:t>LCP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853244"/>
              <a:ext cx="736730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B1B1B"/>
                  </a:solidFill>
                  <a:latin typeface="Gotham Bold"/>
                </a:rPr>
                <a:t>Induced Sorting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6078462"/>
              <a:ext cx="736730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B1B1B"/>
                  </a:solidFill>
                  <a:latin typeface="Gotham Bold"/>
                </a:rPr>
                <a:t>ACS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1984" y="3784844"/>
            <a:ext cx="6024897" cy="2518897"/>
            <a:chOff x="0" y="0"/>
            <a:chExt cx="8033197" cy="3358530"/>
          </a:xfrm>
        </p:grpSpPr>
        <p:sp>
          <p:nvSpPr>
            <p:cNvPr name="AutoShape 20" id="20"/>
            <p:cNvSpPr/>
            <p:nvPr/>
          </p:nvSpPr>
          <p:spPr>
            <a:xfrm>
              <a:off x="0" y="895395"/>
              <a:ext cx="8033197" cy="0"/>
            </a:xfrm>
            <a:prstGeom prst="line">
              <a:avLst/>
            </a:prstGeom>
            <a:ln cap="flat" w="25400">
              <a:solidFill>
                <a:srgbClr val="1B1B1B">
                  <a:alpha val="29804"/>
                </a:srgbClr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0" y="2120613"/>
              <a:ext cx="8033197" cy="0"/>
            </a:xfrm>
            <a:prstGeom prst="line">
              <a:avLst/>
            </a:prstGeom>
            <a:ln cap="flat" w="25400">
              <a:solidFill>
                <a:srgbClr val="1B1B1B">
                  <a:alpha val="29804"/>
                </a:srgbClr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0" y="3345830"/>
              <a:ext cx="8033197" cy="0"/>
            </a:xfrm>
            <a:prstGeom prst="line">
              <a:avLst/>
            </a:prstGeom>
            <a:ln cap="flat" w="25400">
              <a:solidFill>
                <a:srgbClr val="1B1B1B">
                  <a:alpha val="29804"/>
                </a:srgbClr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-47625"/>
              <a:ext cx="736730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B1B1B"/>
                  </a:solidFill>
                  <a:latin typeface="Gotham Bold"/>
                </a:rPr>
                <a:t>KMACS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177592"/>
              <a:ext cx="736730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B1B1B"/>
                  </a:solidFill>
                  <a:latin typeface="Gotham Bold"/>
                </a:rPr>
                <a:t>Distance Matrix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2402810"/>
              <a:ext cx="736730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1B1B1B"/>
                  </a:solidFill>
                  <a:latin typeface="Gotham Bold"/>
                </a:rPr>
                <a:t>UPGMA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0">
            <a:off x="1028700" y="2873375"/>
            <a:ext cx="16230600" cy="0"/>
          </a:xfrm>
          <a:prstGeom prst="line">
            <a:avLst/>
          </a:prstGeom>
          <a:ln cap="flat" w="19050">
            <a:solidFill>
              <a:srgbClr val="1B1B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0281984" y="6497030"/>
            <a:ext cx="552548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1B1B1B"/>
                </a:solidFill>
                <a:latin typeface="Gotham Bold"/>
              </a:rPr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56237" y="4554062"/>
            <a:ext cx="9924440" cy="992444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028700"/>
            <a:ext cx="9255074" cy="8229600"/>
            <a:chOff x="0" y="0"/>
            <a:chExt cx="37530315" cy="33371908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7530314" cy="33371907"/>
            </a:xfrm>
            <a:custGeom>
              <a:avLst/>
              <a:gdLst/>
              <a:ahLst/>
              <a:cxnLst/>
              <a:rect r="r" b="b" t="t" l="l"/>
              <a:pathLst>
                <a:path h="33371907" w="37530314">
                  <a:moveTo>
                    <a:pt x="0" y="0"/>
                  </a:moveTo>
                  <a:lnTo>
                    <a:pt x="0" y="33371907"/>
                  </a:lnTo>
                  <a:lnTo>
                    <a:pt x="37530314" y="33371907"/>
                  </a:lnTo>
                  <a:lnTo>
                    <a:pt x="37530314" y="0"/>
                  </a:lnTo>
                  <a:lnTo>
                    <a:pt x="0" y="0"/>
                  </a:lnTo>
                  <a:close/>
                  <a:moveTo>
                    <a:pt x="37469353" y="33310947"/>
                  </a:moveTo>
                  <a:lnTo>
                    <a:pt x="59690" y="33310947"/>
                  </a:lnTo>
                  <a:lnTo>
                    <a:pt x="59690" y="59690"/>
                  </a:lnTo>
                  <a:lnTo>
                    <a:pt x="37469353" y="59690"/>
                  </a:lnTo>
                  <a:lnTo>
                    <a:pt x="37469353" y="333109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689304" y="1028700"/>
            <a:ext cx="6569996" cy="8229600"/>
            <a:chOff x="0" y="0"/>
            <a:chExt cx="8759995" cy="109728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12967" t="0" r="12967" b="0"/>
            <a:stretch>
              <a:fillRect/>
            </a:stretch>
          </p:blipFill>
          <p:spPr>
            <a:xfrm flipH="false" flipV="false">
              <a:off x="0" y="0"/>
              <a:ext cx="8759995" cy="10972800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734561" y="1389381"/>
            <a:ext cx="7843352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u="none">
                <a:solidFill>
                  <a:srgbClr val="1B1B1B"/>
                </a:solidFill>
                <a:latin typeface="Archivo Black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4561" y="3153376"/>
            <a:ext cx="7843352" cy="639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B1B1B"/>
                </a:solidFill>
                <a:latin typeface="Gotham"/>
              </a:rPr>
              <a:t>A phylogenetic tree (cladogram) is a diagram used to represent the evolutionary relationship among organisms. The trees give hypotheses, not facts.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1B1B1B"/>
                </a:solidFill>
                <a:latin typeface="Gotham"/>
              </a:rPr>
              <a:t>Two species are said to be more related if they have a more recent common ancestor and less related if they have a less recent common ancestor.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1B1B1B"/>
                </a:solidFill>
                <a:latin typeface="Gotham"/>
              </a:rPr>
              <a:t>All life on Earth is part of a single phylogenetic tree, showing common ancestry.  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D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79154" y="1070036"/>
            <a:ext cx="10780146" cy="8229600"/>
            <a:chOff x="0" y="0"/>
            <a:chExt cx="43714646" cy="33371908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3714646" cy="33371907"/>
            </a:xfrm>
            <a:custGeom>
              <a:avLst/>
              <a:gdLst/>
              <a:ahLst/>
              <a:cxnLst/>
              <a:rect r="r" b="b" t="t" l="l"/>
              <a:pathLst>
                <a:path h="33371907" w="43714646">
                  <a:moveTo>
                    <a:pt x="0" y="0"/>
                  </a:moveTo>
                  <a:lnTo>
                    <a:pt x="0" y="33371907"/>
                  </a:lnTo>
                  <a:lnTo>
                    <a:pt x="43714646" y="33371907"/>
                  </a:lnTo>
                  <a:lnTo>
                    <a:pt x="43714646" y="0"/>
                  </a:lnTo>
                  <a:lnTo>
                    <a:pt x="0" y="0"/>
                  </a:lnTo>
                  <a:close/>
                  <a:moveTo>
                    <a:pt x="43653686" y="33310947"/>
                  </a:moveTo>
                  <a:lnTo>
                    <a:pt x="59690" y="33310947"/>
                  </a:lnTo>
                  <a:lnTo>
                    <a:pt x="59690" y="59690"/>
                  </a:lnTo>
                  <a:lnTo>
                    <a:pt x="43653686" y="59690"/>
                  </a:lnTo>
                  <a:lnTo>
                    <a:pt x="43653686" y="333109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4186" y="2274758"/>
            <a:ext cx="5486400" cy="582015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8194960" y="1929616"/>
            <a:ext cx="7348535" cy="6510439"/>
            <a:chOff x="0" y="0"/>
            <a:chExt cx="9798046" cy="868058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765138"/>
              <a:ext cx="9798046" cy="5915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1B1B1B"/>
                  </a:solidFill>
                  <a:latin typeface="Gotham"/>
                </a:rPr>
                <a:t>A suffix tree is a compressed version of a trie, but unlike a trie, each unique suffix in the list is compressed together and represented by a single node or branch. It is typically used to store a list of strings.</a:t>
              </a:r>
            </a:p>
            <a:p>
              <a:pPr>
                <a:lnSpc>
                  <a:spcPts val="3919"/>
                </a:lnSpc>
              </a:pPr>
            </a:p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1B1B1B"/>
                  </a:solidFill>
                  <a:latin typeface="Gotham"/>
                </a:rPr>
                <a:t>A suffix tree can be constructed from a string in </a:t>
              </a:r>
              <a:r>
                <a:rPr lang="en-US" sz="2799">
                  <a:solidFill>
                    <a:srgbClr val="1B1B1B"/>
                  </a:solidFill>
                  <a:latin typeface="Gotham Bold"/>
                </a:rPr>
                <a:t>O(N)</a:t>
              </a:r>
              <a:r>
                <a:rPr lang="en-US" sz="2799">
                  <a:solidFill>
                    <a:srgbClr val="1B1B1B"/>
                  </a:solidFill>
                  <a:latin typeface="Gotham"/>
                </a:rPr>
                <a:t> time.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9798046" cy="1746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1B1B1B"/>
                  </a:solidFill>
                  <a:latin typeface="Archivo Black"/>
                </a:rPr>
                <a:t>Suffix Tree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56237" y="4554062"/>
            <a:ext cx="9924440" cy="992444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028700"/>
            <a:ext cx="9255074" cy="8229600"/>
            <a:chOff x="0" y="0"/>
            <a:chExt cx="37530315" cy="33371908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7530314" cy="33371907"/>
            </a:xfrm>
            <a:custGeom>
              <a:avLst/>
              <a:gdLst/>
              <a:ahLst/>
              <a:cxnLst/>
              <a:rect r="r" b="b" t="t" l="l"/>
              <a:pathLst>
                <a:path h="33371907" w="37530314">
                  <a:moveTo>
                    <a:pt x="0" y="0"/>
                  </a:moveTo>
                  <a:lnTo>
                    <a:pt x="0" y="33371907"/>
                  </a:lnTo>
                  <a:lnTo>
                    <a:pt x="37530314" y="33371907"/>
                  </a:lnTo>
                  <a:lnTo>
                    <a:pt x="37530314" y="0"/>
                  </a:lnTo>
                  <a:lnTo>
                    <a:pt x="0" y="0"/>
                  </a:lnTo>
                  <a:close/>
                  <a:moveTo>
                    <a:pt x="37469353" y="33310947"/>
                  </a:moveTo>
                  <a:lnTo>
                    <a:pt x="59690" y="33310947"/>
                  </a:lnTo>
                  <a:lnTo>
                    <a:pt x="59690" y="59690"/>
                  </a:lnTo>
                  <a:lnTo>
                    <a:pt x="37469353" y="59690"/>
                  </a:lnTo>
                  <a:lnTo>
                    <a:pt x="37469353" y="333109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667933" y="3416286"/>
            <a:ext cx="3177459" cy="120289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845392" y="1028700"/>
            <a:ext cx="2413908" cy="597806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667933" y="7289825"/>
            <a:ext cx="5486212" cy="196847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115561" y="1456056"/>
            <a:ext cx="7843352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1B1B1B"/>
                </a:solidFill>
                <a:latin typeface="Archivo Black"/>
              </a:rPr>
              <a:t>Suffix Array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15561" y="3203507"/>
            <a:ext cx="7015878" cy="5443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A suffix array is a sorted array of all the suffixes of a string. It is used in full-text indices, data compression algorithms and bibliometrics.</a:t>
            </a:r>
          </a:p>
          <a:p>
            <a:pPr>
              <a:lnSpc>
                <a:spcPts val="3916"/>
              </a:lnSpc>
            </a:pPr>
          </a:p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It is similar to, but the improved version of a suffix tree and is constructed from the suffix tree by DFS traversal.</a:t>
            </a:r>
          </a:p>
          <a:p>
            <a:pPr>
              <a:lnSpc>
                <a:spcPts val="3916"/>
              </a:lnSpc>
            </a:pPr>
          </a:p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A suffix tree can be constructed from a string in </a:t>
            </a:r>
            <a:r>
              <a:rPr lang="en-US" sz="2797">
                <a:solidFill>
                  <a:srgbClr val="1B1B1B"/>
                </a:solidFill>
                <a:latin typeface="Gotham Bold"/>
              </a:rPr>
              <a:t>O(N)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 time.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D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56237" y="4554062"/>
            <a:ext cx="9924440" cy="992444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028700"/>
            <a:ext cx="10006957" cy="8229600"/>
            <a:chOff x="0" y="0"/>
            <a:chExt cx="40579282" cy="33371908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40579281" cy="33371907"/>
            </a:xfrm>
            <a:custGeom>
              <a:avLst/>
              <a:gdLst/>
              <a:ahLst/>
              <a:cxnLst/>
              <a:rect r="r" b="b" t="t" l="l"/>
              <a:pathLst>
                <a:path h="33371907" w="40579281">
                  <a:moveTo>
                    <a:pt x="0" y="0"/>
                  </a:moveTo>
                  <a:lnTo>
                    <a:pt x="0" y="33371907"/>
                  </a:lnTo>
                  <a:lnTo>
                    <a:pt x="40579281" y="33371907"/>
                  </a:lnTo>
                  <a:lnTo>
                    <a:pt x="40579281" y="0"/>
                  </a:lnTo>
                  <a:lnTo>
                    <a:pt x="0" y="0"/>
                  </a:lnTo>
                  <a:close/>
                  <a:moveTo>
                    <a:pt x="40518324" y="33310947"/>
                  </a:moveTo>
                  <a:lnTo>
                    <a:pt x="59690" y="33310947"/>
                  </a:lnTo>
                  <a:lnTo>
                    <a:pt x="59690" y="59690"/>
                  </a:lnTo>
                  <a:lnTo>
                    <a:pt x="40518324" y="59690"/>
                  </a:lnTo>
                  <a:lnTo>
                    <a:pt x="40518324" y="333109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042951" y="1028700"/>
            <a:ext cx="5216349" cy="8167521"/>
            <a:chOff x="0" y="0"/>
            <a:chExt cx="6955132" cy="1089002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671" t="0" r="671" b="0"/>
            <a:stretch>
              <a:fillRect/>
            </a:stretch>
          </p:blipFill>
          <p:spPr>
            <a:xfrm flipH="false" flipV="false">
              <a:off x="0" y="0"/>
              <a:ext cx="6955132" cy="10890028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734561" y="1630997"/>
            <a:ext cx="447703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1B1B1B"/>
                </a:solidFill>
                <a:latin typeface="Archivo Black"/>
              </a:rPr>
              <a:t>LCP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4561" y="3445510"/>
            <a:ext cx="8526882" cy="5443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The Longest Common Prefix or LCP is the longest string S which is the prefix for two dissimilar strings S1 and S2. </a:t>
            </a:r>
          </a:p>
          <a:p>
            <a:pPr>
              <a:lnSpc>
                <a:spcPts val="3916"/>
              </a:lnSpc>
            </a:pPr>
          </a:p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Input :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{“manoeuvre”, “mandate”, “mango”, “manicure”}</a:t>
            </a:r>
          </a:p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Output :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“man”</a:t>
            </a:r>
          </a:p>
          <a:p>
            <a:pPr>
              <a:lnSpc>
                <a:spcPts val="3916"/>
              </a:lnSpc>
            </a:pPr>
          </a:p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Input :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{“spirit”, “sprout”, “spy”}</a:t>
            </a:r>
          </a:p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Output :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“sp”</a:t>
            </a:r>
          </a:p>
          <a:p>
            <a:pPr>
              <a:lnSpc>
                <a:spcPts val="391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46505" y="4002950"/>
            <a:ext cx="9924440" cy="99244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68336" y="-2729877"/>
            <a:ext cx="9924440" cy="992444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362450" y="1057275"/>
            <a:ext cx="9255074" cy="8229600"/>
            <a:chOff x="0" y="0"/>
            <a:chExt cx="37530315" cy="33371908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37530314" cy="33371907"/>
            </a:xfrm>
            <a:custGeom>
              <a:avLst/>
              <a:gdLst/>
              <a:ahLst/>
              <a:cxnLst/>
              <a:rect r="r" b="b" t="t" l="l"/>
              <a:pathLst>
                <a:path h="33371907" w="37530314">
                  <a:moveTo>
                    <a:pt x="0" y="0"/>
                  </a:moveTo>
                  <a:lnTo>
                    <a:pt x="0" y="33371907"/>
                  </a:lnTo>
                  <a:lnTo>
                    <a:pt x="37530314" y="33371907"/>
                  </a:lnTo>
                  <a:lnTo>
                    <a:pt x="37530314" y="0"/>
                  </a:lnTo>
                  <a:lnTo>
                    <a:pt x="0" y="0"/>
                  </a:lnTo>
                  <a:close/>
                  <a:moveTo>
                    <a:pt x="37469353" y="33310947"/>
                  </a:moveTo>
                  <a:lnTo>
                    <a:pt x="59690" y="33310947"/>
                  </a:lnTo>
                  <a:lnTo>
                    <a:pt x="59690" y="59690"/>
                  </a:lnTo>
                  <a:lnTo>
                    <a:pt x="37469353" y="59690"/>
                  </a:lnTo>
                  <a:lnTo>
                    <a:pt x="37469353" y="33310947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068311" y="1684656"/>
            <a:ext cx="1006374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B1B1B"/>
                </a:solidFill>
                <a:latin typeface="Archivo Black"/>
              </a:rPr>
              <a:t>Induced Sorting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06411" y="3404141"/>
            <a:ext cx="7843352" cy="576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B1B1B"/>
                </a:solidFill>
                <a:latin typeface="Gotham"/>
              </a:rPr>
              <a:t>Induced Sorting is an algorithm to construct Suffix Arrays and LCP Arrays in </a:t>
            </a:r>
            <a:r>
              <a:rPr lang="en-US" sz="2600">
                <a:solidFill>
                  <a:srgbClr val="1B1B1B"/>
                </a:solidFill>
                <a:latin typeface="Gotham Bold"/>
              </a:rPr>
              <a:t>O(N) </a:t>
            </a:r>
            <a:r>
              <a:rPr lang="en-US" sz="2600">
                <a:solidFill>
                  <a:srgbClr val="1B1B1B"/>
                </a:solidFill>
                <a:latin typeface="Gotham"/>
              </a:rPr>
              <a:t>time.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1B1B1B"/>
                </a:solidFill>
                <a:latin typeface="Gotham"/>
              </a:rPr>
              <a:t>Induced Sorting defines three types of suffixes :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1B1B1B"/>
                </a:solidFill>
                <a:latin typeface="Gotham"/>
              </a:rPr>
              <a:t>S , S  and S*. Where sets of order S* are first sorted. Then S* is used to induce S while S  is used to induce S 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1B1B1B"/>
                </a:solidFill>
                <a:latin typeface="Gotham"/>
              </a:rPr>
              <a:t>The main logic behind it is to use information about the order of T  to induce the order of suffix T   = T[i-1]T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22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314458" y="5195158"/>
            <a:ext cx="4156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Gotham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34439" y="5594350"/>
            <a:ext cx="4156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Gotham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76414" y="5584825"/>
            <a:ext cx="4156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Gotham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97995" y="7684675"/>
            <a:ext cx="4156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Gotham"/>
              </a:rPr>
              <a:t>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25176" y="8132350"/>
            <a:ext cx="4156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Gotham"/>
              </a:rPr>
              <a:t>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60095" y="8132350"/>
            <a:ext cx="4156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Gotham"/>
              </a:rPr>
              <a:t>i-1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96801" y="5195158"/>
            <a:ext cx="4156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Gotham"/>
              </a:rPr>
              <a:t>+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22830" y="6084489"/>
            <a:ext cx="4156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Gotham"/>
              </a:rPr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D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21393" y="5143500"/>
            <a:ext cx="9924440" cy="992444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66627" y="1712230"/>
            <a:ext cx="8509533" cy="7546070"/>
            <a:chOff x="0" y="0"/>
            <a:chExt cx="34507065" cy="30600119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4507066" cy="30600120"/>
            </a:xfrm>
            <a:custGeom>
              <a:avLst/>
              <a:gdLst/>
              <a:ahLst/>
              <a:cxnLst/>
              <a:rect r="r" b="b" t="t" l="l"/>
              <a:pathLst>
                <a:path h="30600120" w="34507066">
                  <a:moveTo>
                    <a:pt x="0" y="0"/>
                  </a:moveTo>
                  <a:lnTo>
                    <a:pt x="0" y="30600120"/>
                  </a:lnTo>
                  <a:lnTo>
                    <a:pt x="34507066" y="30600120"/>
                  </a:lnTo>
                  <a:lnTo>
                    <a:pt x="34507066" y="0"/>
                  </a:lnTo>
                  <a:lnTo>
                    <a:pt x="0" y="0"/>
                  </a:lnTo>
                  <a:close/>
                  <a:moveTo>
                    <a:pt x="34446105" y="30539159"/>
                  </a:moveTo>
                  <a:lnTo>
                    <a:pt x="59690" y="30539159"/>
                  </a:lnTo>
                  <a:lnTo>
                    <a:pt x="59690" y="59690"/>
                  </a:lnTo>
                  <a:lnTo>
                    <a:pt x="34446105" y="59690"/>
                  </a:lnTo>
                  <a:lnTo>
                    <a:pt x="34446105" y="30539159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376210" y="1712230"/>
            <a:ext cx="8404191" cy="7515030"/>
            <a:chOff x="0" y="0"/>
            <a:chExt cx="34079891" cy="3047425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34079892" cy="30474252"/>
            </a:xfrm>
            <a:custGeom>
              <a:avLst/>
              <a:gdLst/>
              <a:ahLst/>
              <a:cxnLst/>
              <a:rect r="r" b="b" t="t" l="l"/>
              <a:pathLst>
                <a:path h="30474252" w="34079892">
                  <a:moveTo>
                    <a:pt x="0" y="0"/>
                  </a:moveTo>
                  <a:lnTo>
                    <a:pt x="0" y="30474252"/>
                  </a:lnTo>
                  <a:lnTo>
                    <a:pt x="34079892" y="30474252"/>
                  </a:lnTo>
                  <a:lnTo>
                    <a:pt x="34079892" y="0"/>
                  </a:lnTo>
                  <a:lnTo>
                    <a:pt x="0" y="0"/>
                  </a:lnTo>
                  <a:close/>
                  <a:moveTo>
                    <a:pt x="34018931" y="30413291"/>
                  </a:moveTo>
                  <a:lnTo>
                    <a:pt x="59690" y="30413291"/>
                  </a:lnTo>
                  <a:lnTo>
                    <a:pt x="59690" y="59690"/>
                  </a:lnTo>
                  <a:lnTo>
                    <a:pt x="34018931" y="59690"/>
                  </a:lnTo>
                  <a:lnTo>
                    <a:pt x="34018931" y="30413291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782297" y="3129508"/>
            <a:ext cx="7592015" cy="125904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782297" y="7104515"/>
            <a:ext cx="7592015" cy="87600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782297" y="5129623"/>
            <a:ext cx="7592015" cy="120450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677029" y="376237"/>
            <a:ext cx="293394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1B1B1B"/>
                </a:solidFill>
                <a:latin typeface="Archivo Black"/>
              </a:rPr>
              <a:t>ACS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1985" y="2016581"/>
            <a:ext cx="7618817" cy="6849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1B1B1B"/>
                </a:solidFill>
                <a:latin typeface="Gotham"/>
              </a:rPr>
              <a:t>The Average Common Substring (ACS) approach is one of the most well-known alignment-free approaches. </a:t>
            </a:r>
          </a:p>
          <a:p>
            <a:pPr marL="560761" indent="-280380" lvl="1">
              <a:lnSpc>
                <a:spcPts val="3636"/>
              </a:lnSpc>
              <a:buFont typeface="Arial"/>
              <a:buChar char="•"/>
            </a:pPr>
            <a:r>
              <a:rPr lang="en-US" sz="2597">
                <a:solidFill>
                  <a:srgbClr val="1B1B1B"/>
                </a:solidFill>
                <a:latin typeface="Gotham"/>
              </a:rPr>
              <a:t>It calculates for each position </a:t>
            </a:r>
            <a:r>
              <a:rPr lang="en-US" sz="2597">
                <a:solidFill>
                  <a:srgbClr val="1B1B1B"/>
                </a:solidFill>
                <a:latin typeface="Gotham Italics"/>
              </a:rPr>
              <a:t>i</a:t>
            </a:r>
            <a:r>
              <a:rPr lang="en-US" sz="2597">
                <a:solidFill>
                  <a:srgbClr val="1B1B1B"/>
                </a:solidFill>
                <a:latin typeface="Gotham"/>
              </a:rPr>
              <a:t> in one sequence the length of the longest substring starting at </a:t>
            </a:r>
            <a:r>
              <a:rPr lang="en-US" sz="2597">
                <a:solidFill>
                  <a:srgbClr val="1B1B1B"/>
                </a:solidFill>
                <a:latin typeface="Gotham Italics"/>
              </a:rPr>
              <a:t>i</a:t>
            </a:r>
            <a:r>
              <a:rPr lang="en-US" sz="2597">
                <a:solidFill>
                  <a:srgbClr val="1B1B1B"/>
                </a:solidFill>
                <a:latin typeface="Gotham"/>
              </a:rPr>
              <a:t> and matching some substring of a second sequence.</a:t>
            </a:r>
          </a:p>
          <a:p>
            <a:pPr marL="560761" indent="-280380" lvl="1">
              <a:lnSpc>
                <a:spcPts val="3636"/>
              </a:lnSpc>
              <a:buFont typeface="Arial"/>
              <a:buChar char="•"/>
            </a:pPr>
            <a:r>
              <a:rPr lang="en-US" sz="2597">
                <a:solidFill>
                  <a:srgbClr val="1B1B1B"/>
                </a:solidFill>
                <a:latin typeface="Gotham"/>
              </a:rPr>
              <a:t>These lengths are then averaged and normalized to define a similarity measure - (1).</a:t>
            </a:r>
          </a:p>
          <a:p>
            <a:pPr marL="560761" indent="-280380" lvl="1">
              <a:lnSpc>
                <a:spcPts val="3636"/>
              </a:lnSpc>
              <a:buFont typeface="Arial"/>
              <a:buChar char="•"/>
            </a:pPr>
            <a:r>
              <a:rPr lang="en-US" sz="2597">
                <a:solidFill>
                  <a:srgbClr val="1B1B1B"/>
                </a:solidFill>
                <a:latin typeface="Gotham"/>
              </a:rPr>
              <a:t>This is turned into a (non-symmetric) distance measure by defining - (2).</a:t>
            </a:r>
          </a:p>
          <a:p>
            <a:pPr marL="560761" indent="-280380" lvl="1">
              <a:lnSpc>
                <a:spcPts val="3636"/>
              </a:lnSpc>
              <a:buFont typeface="Arial"/>
              <a:buChar char="•"/>
            </a:pPr>
            <a:r>
              <a:rPr lang="en-US" sz="2597">
                <a:solidFill>
                  <a:srgbClr val="1B1B1B"/>
                </a:solidFill>
                <a:latin typeface="Gotham"/>
              </a:rPr>
              <a:t>To obtain a symmetric distance, the distance between S1 and S2 is then defined by Ulitsky et al. (2006) as - (3).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21393" y="5143500"/>
            <a:ext cx="9924440" cy="992444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34467" y="1931305"/>
            <a:ext cx="8509533" cy="7546070"/>
            <a:chOff x="0" y="0"/>
            <a:chExt cx="34507065" cy="30600119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4507066" cy="30600120"/>
            </a:xfrm>
            <a:custGeom>
              <a:avLst/>
              <a:gdLst/>
              <a:ahLst/>
              <a:cxnLst/>
              <a:rect r="r" b="b" t="t" l="l"/>
              <a:pathLst>
                <a:path h="30600120" w="34507066">
                  <a:moveTo>
                    <a:pt x="0" y="0"/>
                  </a:moveTo>
                  <a:lnTo>
                    <a:pt x="0" y="30600120"/>
                  </a:lnTo>
                  <a:lnTo>
                    <a:pt x="34507066" y="30600120"/>
                  </a:lnTo>
                  <a:lnTo>
                    <a:pt x="34507066" y="0"/>
                  </a:lnTo>
                  <a:lnTo>
                    <a:pt x="0" y="0"/>
                  </a:lnTo>
                  <a:close/>
                  <a:moveTo>
                    <a:pt x="34446105" y="30539159"/>
                  </a:moveTo>
                  <a:lnTo>
                    <a:pt x="59690" y="30539159"/>
                  </a:lnTo>
                  <a:lnTo>
                    <a:pt x="59690" y="59690"/>
                  </a:lnTo>
                  <a:lnTo>
                    <a:pt x="34446105" y="59690"/>
                  </a:lnTo>
                  <a:lnTo>
                    <a:pt x="34446105" y="30539159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376210" y="1931305"/>
            <a:ext cx="8404191" cy="7515030"/>
            <a:chOff x="0" y="0"/>
            <a:chExt cx="34079891" cy="3047425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34079892" cy="30474252"/>
            </a:xfrm>
            <a:custGeom>
              <a:avLst/>
              <a:gdLst/>
              <a:ahLst/>
              <a:cxnLst/>
              <a:rect r="r" b="b" t="t" l="l"/>
              <a:pathLst>
                <a:path h="30474252" w="34079892">
                  <a:moveTo>
                    <a:pt x="0" y="0"/>
                  </a:moveTo>
                  <a:lnTo>
                    <a:pt x="0" y="30474252"/>
                  </a:lnTo>
                  <a:lnTo>
                    <a:pt x="34079892" y="30474252"/>
                  </a:lnTo>
                  <a:lnTo>
                    <a:pt x="34079892" y="0"/>
                  </a:lnTo>
                  <a:lnTo>
                    <a:pt x="0" y="0"/>
                  </a:lnTo>
                  <a:close/>
                  <a:moveTo>
                    <a:pt x="34018931" y="30413291"/>
                  </a:moveTo>
                  <a:lnTo>
                    <a:pt x="59690" y="30413291"/>
                  </a:lnTo>
                  <a:lnTo>
                    <a:pt x="59690" y="59690"/>
                  </a:lnTo>
                  <a:lnTo>
                    <a:pt x="34018931" y="59690"/>
                  </a:lnTo>
                  <a:lnTo>
                    <a:pt x="34018931" y="30413291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416830"/>
            <a:ext cx="1623060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1B1B1B"/>
                </a:solidFill>
                <a:latin typeface="Archivo Black"/>
              </a:rPr>
              <a:t>K-Mismatch ACS (KMACS)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9913" y="2206091"/>
            <a:ext cx="6762961" cy="692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The distance generated using the ACS approach is generalised by using a greedy heuristic of substring matches with k-mismatches instead of exact matches. </a:t>
            </a:r>
          </a:p>
          <a:p>
            <a:pPr marL="603940" indent="-301970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B1B1B"/>
                </a:solidFill>
                <a:latin typeface="Gotham"/>
              </a:rPr>
              <a:t>Calculate for each position i in S1, the length s1(i) of the longest common substring starting at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i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 matching a substring of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S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2 , as is done in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ACS.</a:t>
            </a:r>
          </a:p>
          <a:p>
            <a:pPr marL="603940" indent="-301970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B1B1B"/>
                </a:solidFill>
                <a:latin typeface="Gotham"/>
              </a:rPr>
              <a:t>Let j be the start of this matching substring in S2 ; the character S1[i+s(i)] must therefore differ from S2[j+s(i)]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30660" y="2190571"/>
            <a:ext cx="6895290" cy="692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3940" indent="-301970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B1B1B"/>
                </a:solidFill>
                <a:latin typeface="Gotham"/>
              </a:rPr>
              <a:t>We then extend this match without gaps in S1 from position i+s(i)+1 and in S2 from j+s(i)+1 , until the next mismatch occurs.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 </a:t>
            </a:r>
          </a:p>
          <a:p>
            <a:pPr marL="603940" indent="-301970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B1B1B"/>
                </a:solidFill>
                <a:latin typeface="Gotham"/>
              </a:rPr>
              <a:t>This is repeated until the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k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 + 1-th mismatch or the end of one of the two sequences is reached.</a:t>
            </a:r>
          </a:p>
          <a:p>
            <a:pPr marL="603940" indent="-301970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B1B1B"/>
                </a:solidFill>
                <a:latin typeface="Gotham"/>
              </a:rPr>
              <a:t>For a position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i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 in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S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1 , the corresponding position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j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 in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S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2 of the longest exact match to a substring starting at </a:t>
            </a:r>
            <a:r>
              <a:rPr lang="en-US" sz="2797">
                <a:solidFill>
                  <a:srgbClr val="1B1B1B"/>
                </a:solidFill>
                <a:latin typeface="Gotham Italics"/>
              </a:rPr>
              <a:t>i</a:t>
            </a:r>
            <a:r>
              <a:rPr lang="en-US" sz="2797">
                <a:solidFill>
                  <a:srgbClr val="1B1B1B"/>
                </a:solidFill>
                <a:latin typeface="Gotham"/>
              </a:rPr>
              <a:t> may not be unique.</a:t>
            </a:r>
          </a:p>
          <a:p>
            <a:pPr>
              <a:lnSpc>
                <a:spcPts val="3916"/>
              </a:lnSpc>
            </a:pPr>
          </a:p>
          <a:p>
            <a:pPr>
              <a:lnSpc>
                <a:spcPts val="3916"/>
              </a:lnSpc>
            </a:pPr>
            <a:r>
              <a:rPr lang="en-US" sz="2797">
                <a:solidFill>
                  <a:srgbClr val="1B1B1B"/>
                </a:solidFill>
                <a:latin typeface="Gotham"/>
              </a:rPr>
              <a:t>Time Complexity - </a:t>
            </a:r>
            <a:r>
              <a:rPr lang="en-US" sz="2797">
                <a:solidFill>
                  <a:srgbClr val="1B1B1B"/>
                </a:solidFill>
                <a:latin typeface="Gotham Bold"/>
              </a:rPr>
              <a:t>O(N logkN)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DAFg7873lR0</dc:identifier>
  <dcterms:modified xsi:type="dcterms:W3CDTF">2011-08-01T06:04:30Z</dcterms:modified>
  <cp:revision>1</cp:revision>
  <dc:title>CSPE43-ADSA</dc:title>
</cp:coreProperties>
</file>