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Average"/>
      <p:regular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Average-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Oswald-bold.fntdata"/><Relationship Id="rId23" Type="http://schemas.openxmlformats.org/officeDocument/2006/relationships/slide" Target="slides/slide18.xml"/><Relationship Id="rId45"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cac456c51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cac456c51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cac456c51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cac456c51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cac456c5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cac456c5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cac456c51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cac456c51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cac456c51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cac456c51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cac456c51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cac456c51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cac456c51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cac456c51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cac456c5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cac456c5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cac456c51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cac456c51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cac456c51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cac456c51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cac456c5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cac456c5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cac456c51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cac456c51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d1fc59d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d1fc59d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d1fc59da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d1fc59da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d1fc59da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7d1fc59da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d1fc59da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d1fc59da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d1fc59da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7d1fc59da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d1fc59da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7d1fc59da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cac456c51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7cac456c5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d2c3baa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7d2c3baa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d2c3baa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7d2c3baa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cac456c51_6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cac456c51_6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7d2c3baa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7d2c3baa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7d2c3baa0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7d2c3baa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7cac456c5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7cac456c5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cac456c5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cac456c5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7cac456c5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7cac456c5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cac456c5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7cac456c5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7d09d84d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7d09d84d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7d09d84db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7d09d84db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7cac456c5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7cac456c5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cac456c5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cac456c5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cac456c51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cac456c51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cac456c51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cac456c51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cac456c51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cac456c51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cac456c51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cac456c51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cac456c51_4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cac456c51_4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 Id="rId4" Type="http://schemas.openxmlformats.org/officeDocument/2006/relationships/image" Target="../media/image32.png"/><Relationship Id="rId5" Type="http://schemas.openxmlformats.org/officeDocument/2006/relationships/image" Target="../media/image31.png"/><Relationship Id="rId6"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DALON5 Interim Project</a:t>
            </a:r>
            <a:endParaRPr/>
          </a:p>
          <a:p>
            <a:pPr indent="0" lvl="0" marL="0" rtl="0" algn="ctr">
              <a:spcBef>
                <a:spcPts val="0"/>
              </a:spcBef>
              <a:spcAft>
                <a:spcPts val="0"/>
              </a:spcAft>
              <a:buNone/>
            </a:pPr>
            <a:r>
              <a:rPr lang="en"/>
              <a:t>Visualisation &amp; Insights</a:t>
            </a:r>
            <a:endParaRPr/>
          </a:p>
          <a:p>
            <a:pPr indent="0" lvl="0" marL="0" rtl="0" algn="ctr">
              <a:spcBef>
                <a:spcPts val="0"/>
              </a:spcBef>
              <a:spcAft>
                <a:spcPts val="0"/>
              </a:spcAft>
              <a:buNone/>
            </a:pPr>
            <a:r>
              <a:rPr lang="en"/>
              <a:t>Of Adventure Works™</a:t>
            </a:r>
            <a:endParaRPr/>
          </a:p>
        </p:txBody>
      </p:sp>
      <p:sp>
        <p:nvSpPr>
          <p:cNvPr id="60" name="Google Shape;60;p13"/>
          <p:cNvSpPr txBox="1"/>
          <p:nvPr>
            <p:ph idx="1" type="subTitle"/>
          </p:nvPr>
        </p:nvSpPr>
        <p:spPr>
          <a:xfrm>
            <a:off x="671250" y="3230899"/>
            <a:ext cx="7801500" cy="14814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a:t>Ruzzel Pescozo</a:t>
            </a:r>
            <a:endParaRPr/>
          </a:p>
          <a:p>
            <a:pPr indent="0" lvl="0" marL="0" rtl="0" algn="ctr">
              <a:spcBef>
                <a:spcPts val="0"/>
              </a:spcBef>
              <a:spcAft>
                <a:spcPts val="0"/>
              </a:spcAft>
              <a:buNone/>
            </a:pPr>
            <a:r>
              <a:rPr lang="en"/>
              <a:t>Charles Clarke</a:t>
            </a:r>
            <a:endParaRPr/>
          </a:p>
          <a:p>
            <a:pPr indent="0" lvl="0" marL="0" rtl="0" algn="ctr">
              <a:spcBef>
                <a:spcPts val="0"/>
              </a:spcBef>
              <a:spcAft>
                <a:spcPts val="0"/>
              </a:spcAft>
              <a:buNone/>
            </a:pPr>
            <a:r>
              <a:rPr lang="en"/>
              <a:t>Basil Wahid</a:t>
            </a:r>
            <a:endParaRPr/>
          </a:p>
          <a:p>
            <a:pPr indent="0" lvl="0" marL="0" rtl="0" algn="ctr">
              <a:spcBef>
                <a:spcPts val="0"/>
              </a:spcBef>
              <a:spcAft>
                <a:spcPts val="0"/>
              </a:spcAft>
              <a:buNone/>
            </a:pPr>
            <a:r>
              <a:rPr lang="en"/>
              <a:t>Sava Drobot</a:t>
            </a:r>
            <a:endParaRPr/>
          </a:p>
          <a:p>
            <a:pPr indent="0" lvl="0" marL="0" rtl="0" algn="ctr">
              <a:spcBef>
                <a:spcPts val="0"/>
              </a:spcBef>
              <a:spcAft>
                <a:spcPts val="0"/>
              </a:spcAft>
              <a:buNone/>
            </a:pPr>
            <a:r>
              <a:rPr lang="en"/>
              <a:t>Silk Somalin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Instructor: Griffin John Maree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 What is the regional sales in the best performing country?</a:t>
            </a:r>
            <a:endParaRPr/>
          </a:p>
        </p:txBody>
      </p:sp>
      <p:sp>
        <p:nvSpPr>
          <p:cNvPr id="122" name="Google Shape;122;p22"/>
          <p:cNvSpPr txBox="1"/>
          <p:nvPr>
            <p:ph idx="1" type="body"/>
          </p:nvPr>
        </p:nvSpPr>
        <p:spPr>
          <a:xfrm>
            <a:off x="311700" y="1152475"/>
            <a:ext cx="4038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1.5 What are the leading reasons for purchasing Adventure Works™ products</a:t>
            </a:r>
            <a:endParaRPr/>
          </a:p>
          <a:p>
            <a:pPr indent="0" lvl="0" marL="0" rtl="0" algn="l">
              <a:spcBef>
                <a:spcPts val="1200"/>
              </a:spcBef>
              <a:spcAft>
                <a:spcPts val="0"/>
              </a:spcAft>
              <a:buNone/>
            </a:pPr>
            <a:r>
              <a:rPr lang="en"/>
              <a:t>Here we can see a relatively low data inputs for reason of </a:t>
            </a:r>
            <a:r>
              <a:rPr lang="en"/>
              <a:t>purchase</a:t>
            </a:r>
            <a:r>
              <a:rPr lang="en"/>
              <a:t> in the Central, Northeast and Southeast regions.</a:t>
            </a:r>
            <a:endParaRPr/>
          </a:p>
          <a:p>
            <a:pPr indent="0" lvl="0" marL="0" rtl="0" algn="l">
              <a:spcBef>
                <a:spcPts val="1200"/>
              </a:spcBef>
              <a:spcAft>
                <a:spcPts val="1200"/>
              </a:spcAft>
              <a:buNone/>
            </a:pPr>
            <a:r>
              <a:rPr lang="en"/>
              <a:t>We will therefore filter these factors out.</a:t>
            </a:r>
            <a:endParaRPr/>
          </a:p>
        </p:txBody>
      </p:sp>
      <p:pic>
        <p:nvPicPr>
          <p:cNvPr id="123" name="Google Shape;123;p22"/>
          <p:cNvPicPr preferRelativeResize="0"/>
          <p:nvPr/>
        </p:nvPicPr>
        <p:blipFill>
          <a:blip r:embed="rId3">
            <a:alphaModFix/>
          </a:blip>
          <a:stretch>
            <a:fillRect/>
          </a:stretch>
        </p:blipFill>
        <p:spPr>
          <a:xfrm>
            <a:off x="4350000" y="1193275"/>
            <a:ext cx="4570950"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 What is the regional sales in the best performing country?</a:t>
            </a:r>
            <a:endParaRPr/>
          </a:p>
        </p:txBody>
      </p:sp>
      <p:sp>
        <p:nvSpPr>
          <p:cNvPr id="129" name="Google Shape;129;p23"/>
          <p:cNvSpPr txBox="1"/>
          <p:nvPr>
            <p:ph idx="1" type="body"/>
          </p:nvPr>
        </p:nvSpPr>
        <p:spPr>
          <a:xfrm>
            <a:off x="311700" y="1152475"/>
            <a:ext cx="4310100" cy="378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1.5 What are the leading reasons for purchasing Adventure Works™ products</a:t>
            </a:r>
            <a:endParaRPr/>
          </a:p>
          <a:p>
            <a:pPr indent="0" lvl="0" marL="0" rtl="0" algn="l">
              <a:spcBef>
                <a:spcPts val="1200"/>
              </a:spcBef>
              <a:spcAft>
                <a:spcPts val="0"/>
              </a:spcAft>
              <a:buNone/>
            </a:pPr>
            <a:r>
              <a:rPr lang="en"/>
              <a:t>This has resulted in our graph on the right, illustrating a similar pattern for both regions.</a:t>
            </a:r>
            <a:endParaRPr/>
          </a:p>
          <a:p>
            <a:pPr indent="0" lvl="0" marL="0" rtl="0" algn="l">
              <a:spcBef>
                <a:spcPts val="1200"/>
              </a:spcBef>
              <a:spcAft>
                <a:spcPts val="0"/>
              </a:spcAft>
              <a:buNone/>
            </a:pPr>
            <a:r>
              <a:rPr lang="en"/>
              <a:t>Price is the outright leading reason for </a:t>
            </a:r>
            <a:r>
              <a:rPr lang="en"/>
              <a:t>purchase</a:t>
            </a:r>
            <a:r>
              <a:rPr lang="en"/>
              <a:t> in both regions, with promotion second.</a:t>
            </a:r>
            <a:endParaRPr/>
          </a:p>
          <a:p>
            <a:pPr indent="0" lvl="0" marL="0" rtl="0" algn="l">
              <a:spcBef>
                <a:spcPts val="1200"/>
              </a:spcBef>
              <a:spcAft>
                <a:spcPts val="1200"/>
              </a:spcAft>
              <a:buNone/>
            </a:pPr>
            <a:r>
              <a:rPr lang="en"/>
              <a:t>Reviews and quality amongst the lowest.</a:t>
            </a:r>
            <a:endParaRPr/>
          </a:p>
        </p:txBody>
      </p:sp>
      <p:pic>
        <p:nvPicPr>
          <p:cNvPr id="130" name="Google Shape;130;p23"/>
          <p:cNvPicPr preferRelativeResize="0"/>
          <p:nvPr/>
        </p:nvPicPr>
        <p:blipFill>
          <a:blip r:embed="rId3">
            <a:alphaModFix/>
          </a:blip>
          <a:stretch>
            <a:fillRect/>
          </a:stretch>
        </p:blipFill>
        <p:spPr>
          <a:xfrm>
            <a:off x="4572000" y="1218725"/>
            <a:ext cx="4502499" cy="336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209850" y="182450"/>
            <a:ext cx="872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 What is the relationship between annual leave taken and bonus?</a:t>
            </a:r>
            <a:endParaRPr/>
          </a:p>
        </p:txBody>
      </p:sp>
      <p:sp>
        <p:nvSpPr>
          <p:cNvPr id="136" name="Google Shape;136;p24"/>
          <p:cNvSpPr txBox="1"/>
          <p:nvPr>
            <p:ph idx="1" type="body"/>
          </p:nvPr>
        </p:nvSpPr>
        <p:spPr>
          <a:xfrm>
            <a:off x="209850" y="1127550"/>
            <a:ext cx="3727500" cy="28884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sz="1300"/>
              <a:t>A </a:t>
            </a:r>
            <a:r>
              <a:rPr lang="en" sz="1300"/>
              <a:t>moderately</a:t>
            </a:r>
            <a:r>
              <a:rPr lang="en" sz="1300"/>
              <a:t> positive correlation is observed suggesting as bonuses rise so do vacation hours, this could be due to the fact that as people have more disposable income they can take more vacation hours instead of just saving them. </a:t>
            </a:r>
            <a:endParaRPr sz="1300"/>
          </a:p>
          <a:p>
            <a:pPr indent="-311150" lvl="0" marL="457200" rtl="0" algn="l">
              <a:lnSpc>
                <a:spcPct val="115000"/>
              </a:lnSpc>
              <a:spcBef>
                <a:spcPts val="0"/>
              </a:spcBef>
              <a:spcAft>
                <a:spcPts val="0"/>
              </a:spcAft>
              <a:buSzPts val="1300"/>
              <a:buChar char="-"/>
            </a:pPr>
            <a:r>
              <a:rPr lang="en" sz="1300"/>
              <a:t>As there are some values of bonus being 0 due to the entities being managers we include these as maybe the managers did not receive a bonus this year</a:t>
            </a:r>
            <a:endParaRPr sz="1300"/>
          </a:p>
          <a:p>
            <a:pPr indent="-311150" lvl="0" marL="457200" rtl="0" algn="l">
              <a:lnSpc>
                <a:spcPct val="115000"/>
              </a:lnSpc>
              <a:spcBef>
                <a:spcPts val="0"/>
              </a:spcBef>
              <a:spcAft>
                <a:spcPts val="0"/>
              </a:spcAft>
              <a:buSzPts val="1300"/>
              <a:buChar char="-"/>
            </a:pPr>
            <a:r>
              <a:rPr lang="en" sz="1300"/>
              <a:t>What affects vacation hours? Could other variables cause vacation hours to rise?</a:t>
            </a:r>
            <a:endParaRPr sz="1300"/>
          </a:p>
        </p:txBody>
      </p:sp>
      <p:pic>
        <p:nvPicPr>
          <p:cNvPr id="137" name="Google Shape;137;p24"/>
          <p:cNvPicPr preferRelativeResize="0"/>
          <p:nvPr/>
        </p:nvPicPr>
        <p:blipFill>
          <a:blip r:embed="rId3">
            <a:alphaModFix/>
          </a:blip>
          <a:stretch>
            <a:fillRect/>
          </a:stretch>
        </p:blipFill>
        <p:spPr>
          <a:xfrm>
            <a:off x="4276525" y="907550"/>
            <a:ext cx="4715075" cy="36886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209850" y="182450"/>
            <a:ext cx="872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 What is the relationship between annual leave taken and bonus?</a:t>
            </a:r>
            <a:endParaRPr/>
          </a:p>
        </p:txBody>
      </p:sp>
      <p:sp>
        <p:nvSpPr>
          <p:cNvPr id="143" name="Google Shape;143;p25"/>
          <p:cNvSpPr txBox="1"/>
          <p:nvPr>
            <p:ph idx="1" type="body"/>
          </p:nvPr>
        </p:nvSpPr>
        <p:spPr>
          <a:xfrm>
            <a:off x="209850" y="1267425"/>
            <a:ext cx="3727500" cy="2787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Vacation hours and </a:t>
            </a:r>
            <a:r>
              <a:rPr lang="en"/>
              <a:t>sales?</a:t>
            </a:r>
            <a:endParaRPr/>
          </a:p>
          <a:p>
            <a:pPr indent="-311150" lvl="0" marL="457200" rtl="0" algn="l">
              <a:lnSpc>
                <a:spcPct val="115000"/>
              </a:lnSpc>
              <a:spcBef>
                <a:spcPts val="1200"/>
              </a:spcBef>
              <a:spcAft>
                <a:spcPts val="0"/>
              </a:spcAft>
              <a:buSzPts val="1300"/>
              <a:buChar char="-"/>
            </a:pPr>
            <a:r>
              <a:rPr lang="en" sz="1300"/>
              <a:t>Again a moderate positive correlation is seen, this could be due to the fact that as more sales are made the person is seen more seniorly thus allowed more vacation days? However everyone had the same job title so this could be weak</a:t>
            </a:r>
            <a:endParaRPr sz="1300"/>
          </a:p>
          <a:p>
            <a:pPr indent="-311150" lvl="0" marL="457200" rtl="0" algn="l">
              <a:lnSpc>
                <a:spcPct val="115000"/>
              </a:lnSpc>
              <a:spcBef>
                <a:spcPts val="0"/>
              </a:spcBef>
              <a:spcAft>
                <a:spcPts val="0"/>
              </a:spcAft>
              <a:buSzPts val="1300"/>
              <a:buChar char="-"/>
            </a:pPr>
            <a:r>
              <a:rPr lang="en" sz="1300"/>
              <a:t>However again, very small sample size thus hard to conclude this</a:t>
            </a:r>
            <a:endParaRPr sz="1300"/>
          </a:p>
          <a:p>
            <a:pPr indent="-311150" lvl="0" marL="457200" rtl="0" algn="l">
              <a:lnSpc>
                <a:spcPct val="115000"/>
              </a:lnSpc>
              <a:spcBef>
                <a:spcPts val="0"/>
              </a:spcBef>
              <a:spcAft>
                <a:spcPts val="0"/>
              </a:spcAft>
              <a:buSzPts val="1300"/>
              <a:buChar char="-"/>
            </a:pPr>
            <a:r>
              <a:rPr lang="en" sz="1300"/>
              <a:t>Could sales affect bonus?</a:t>
            </a:r>
            <a:endParaRPr sz="1300"/>
          </a:p>
        </p:txBody>
      </p:sp>
      <p:pic>
        <p:nvPicPr>
          <p:cNvPr id="144" name="Google Shape;144;p25"/>
          <p:cNvPicPr preferRelativeResize="0"/>
          <p:nvPr/>
        </p:nvPicPr>
        <p:blipFill>
          <a:blip r:embed="rId3">
            <a:alphaModFix/>
          </a:blip>
          <a:stretch>
            <a:fillRect/>
          </a:stretch>
        </p:blipFill>
        <p:spPr>
          <a:xfrm>
            <a:off x="4276525" y="907550"/>
            <a:ext cx="4715074" cy="38320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209850" y="182450"/>
            <a:ext cx="872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 What is the relationship between annual leave taken and bonus?</a:t>
            </a:r>
            <a:endParaRPr/>
          </a:p>
        </p:txBody>
      </p:sp>
      <p:sp>
        <p:nvSpPr>
          <p:cNvPr id="150" name="Google Shape;150;p26"/>
          <p:cNvSpPr txBox="1"/>
          <p:nvPr>
            <p:ph idx="1" type="body"/>
          </p:nvPr>
        </p:nvSpPr>
        <p:spPr>
          <a:xfrm>
            <a:off x="396625" y="949925"/>
            <a:ext cx="3727500" cy="3588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t>Sales and bonus?</a:t>
            </a:r>
            <a:endParaRPr sz="1500"/>
          </a:p>
          <a:p>
            <a:pPr indent="-323850" lvl="0" marL="457200" rtl="0" algn="l">
              <a:lnSpc>
                <a:spcPct val="115000"/>
              </a:lnSpc>
              <a:spcBef>
                <a:spcPts val="1200"/>
              </a:spcBef>
              <a:spcAft>
                <a:spcPts val="0"/>
              </a:spcAft>
              <a:buSzPts val="1500"/>
              <a:buChar char="-"/>
            </a:pPr>
            <a:r>
              <a:rPr lang="en" sz="1500"/>
              <a:t>Moderate positive correlation shown again, </a:t>
            </a:r>
            <a:r>
              <a:rPr lang="en" sz="1500"/>
              <a:t>suggesting higher sales mean higher bonus</a:t>
            </a:r>
            <a:endParaRPr sz="1500"/>
          </a:p>
          <a:p>
            <a:pPr indent="-323850" lvl="0" marL="457200" rtl="0" algn="l">
              <a:lnSpc>
                <a:spcPct val="115000"/>
              </a:lnSpc>
              <a:spcBef>
                <a:spcPts val="0"/>
              </a:spcBef>
              <a:spcAft>
                <a:spcPts val="0"/>
              </a:spcAft>
              <a:buSzPts val="1500"/>
              <a:buChar char="-"/>
            </a:pPr>
            <a:r>
              <a:rPr lang="en" sz="1500"/>
              <a:t>However again, sample size too small to conclude</a:t>
            </a:r>
            <a:endParaRPr sz="1500"/>
          </a:p>
          <a:p>
            <a:pPr indent="-323850" lvl="0" marL="457200" rtl="0" algn="l">
              <a:lnSpc>
                <a:spcPct val="115000"/>
              </a:lnSpc>
              <a:spcBef>
                <a:spcPts val="0"/>
              </a:spcBef>
              <a:spcAft>
                <a:spcPts val="0"/>
              </a:spcAft>
              <a:buSzPts val="1500"/>
              <a:buChar char="-"/>
            </a:pPr>
            <a:r>
              <a:rPr lang="en" sz="1500"/>
              <a:t>Could higher bonus due to sales be caused by higher commission percentage?</a:t>
            </a:r>
            <a:endParaRPr sz="1500"/>
          </a:p>
        </p:txBody>
      </p:sp>
      <p:pic>
        <p:nvPicPr>
          <p:cNvPr id="151" name="Google Shape;151;p26"/>
          <p:cNvPicPr preferRelativeResize="0"/>
          <p:nvPr/>
        </p:nvPicPr>
        <p:blipFill>
          <a:blip r:embed="rId3">
            <a:alphaModFix/>
          </a:blip>
          <a:stretch>
            <a:fillRect/>
          </a:stretch>
        </p:blipFill>
        <p:spPr>
          <a:xfrm>
            <a:off x="4276525" y="907550"/>
            <a:ext cx="4715075" cy="36514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09850" y="182450"/>
            <a:ext cx="872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 What is the relationship between annual leave taken and bonus?</a:t>
            </a:r>
            <a:endParaRPr/>
          </a:p>
        </p:txBody>
      </p:sp>
      <p:sp>
        <p:nvSpPr>
          <p:cNvPr id="157" name="Google Shape;157;p27"/>
          <p:cNvSpPr txBox="1"/>
          <p:nvPr>
            <p:ph idx="1" type="body"/>
          </p:nvPr>
        </p:nvSpPr>
        <p:spPr>
          <a:xfrm>
            <a:off x="209850" y="1260900"/>
            <a:ext cx="3727500" cy="3007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t>Bonus and </a:t>
            </a:r>
            <a:r>
              <a:rPr lang="en" sz="1500"/>
              <a:t>Commission</a:t>
            </a:r>
            <a:r>
              <a:rPr lang="en" sz="1500"/>
              <a:t>?</a:t>
            </a:r>
            <a:endParaRPr sz="1500"/>
          </a:p>
          <a:p>
            <a:pPr indent="-323850" lvl="0" marL="457200" rtl="0" algn="l">
              <a:lnSpc>
                <a:spcPct val="115000"/>
              </a:lnSpc>
              <a:spcBef>
                <a:spcPts val="1200"/>
              </a:spcBef>
              <a:spcAft>
                <a:spcPts val="0"/>
              </a:spcAft>
              <a:buSzPts val="1500"/>
              <a:buChar char="-"/>
            </a:pPr>
            <a:r>
              <a:rPr lang="en" sz="1500"/>
              <a:t>Moderate </a:t>
            </a:r>
            <a:r>
              <a:rPr lang="en" sz="1500"/>
              <a:t>correlation</a:t>
            </a:r>
            <a:r>
              <a:rPr lang="en" sz="1500"/>
              <a:t> yet again! This expected as higher sales </a:t>
            </a:r>
            <a:r>
              <a:rPr lang="en" sz="1500"/>
              <a:t>commission</a:t>
            </a:r>
            <a:r>
              <a:rPr lang="en" sz="1500"/>
              <a:t> would mean a higher bonus</a:t>
            </a:r>
            <a:endParaRPr sz="1500"/>
          </a:p>
          <a:p>
            <a:pPr indent="-323850" lvl="0" marL="457200" rtl="0" algn="l">
              <a:lnSpc>
                <a:spcPct val="115000"/>
              </a:lnSpc>
              <a:spcBef>
                <a:spcPts val="0"/>
              </a:spcBef>
              <a:spcAft>
                <a:spcPts val="0"/>
              </a:spcAft>
              <a:buSzPts val="1500"/>
              <a:buChar char="-"/>
            </a:pPr>
            <a:r>
              <a:rPr lang="en" sz="1500"/>
              <a:t>A 0.488 Correlation coefficient suggests moderate correlation but a 0.6+ would suggest a strong relation</a:t>
            </a:r>
            <a:endParaRPr sz="1500"/>
          </a:p>
          <a:p>
            <a:pPr indent="0" lvl="0" marL="0" rtl="0" algn="l">
              <a:lnSpc>
                <a:spcPct val="115000"/>
              </a:lnSpc>
              <a:spcBef>
                <a:spcPts val="1200"/>
              </a:spcBef>
              <a:spcAft>
                <a:spcPts val="1200"/>
              </a:spcAft>
              <a:buNone/>
            </a:pPr>
            <a:r>
              <a:t/>
            </a:r>
            <a:endParaRPr sz="1500"/>
          </a:p>
        </p:txBody>
      </p:sp>
      <p:pic>
        <p:nvPicPr>
          <p:cNvPr id="158" name="Google Shape;158;p27"/>
          <p:cNvPicPr preferRelativeResize="0"/>
          <p:nvPr/>
        </p:nvPicPr>
        <p:blipFill>
          <a:blip r:embed="rId3">
            <a:alphaModFix/>
          </a:blip>
          <a:stretch>
            <a:fillRect/>
          </a:stretch>
        </p:blipFill>
        <p:spPr>
          <a:xfrm>
            <a:off x="4276525" y="907550"/>
            <a:ext cx="4715074" cy="37139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09850" y="182450"/>
            <a:ext cx="872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 What is the relationship between annual leave taken and bonus?</a:t>
            </a:r>
            <a:endParaRPr/>
          </a:p>
        </p:txBody>
      </p:sp>
      <p:sp>
        <p:nvSpPr>
          <p:cNvPr id="164" name="Google Shape;164;p28"/>
          <p:cNvSpPr txBox="1"/>
          <p:nvPr>
            <p:ph idx="1" type="body"/>
          </p:nvPr>
        </p:nvSpPr>
        <p:spPr>
          <a:xfrm>
            <a:off x="282600" y="931650"/>
            <a:ext cx="8578800" cy="3280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900"/>
              <a:t>Conclusion:</a:t>
            </a:r>
            <a:endParaRPr sz="1900"/>
          </a:p>
          <a:p>
            <a:pPr indent="-349250" lvl="0" marL="457200" rtl="0" algn="l">
              <a:lnSpc>
                <a:spcPct val="115000"/>
              </a:lnSpc>
              <a:spcBef>
                <a:spcPts val="1200"/>
              </a:spcBef>
              <a:spcAft>
                <a:spcPts val="0"/>
              </a:spcAft>
              <a:buSzPts val="1900"/>
              <a:buChar char="-"/>
            </a:pPr>
            <a:r>
              <a:rPr lang="en" sz="1900"/>
              <a:t>It is evident that there is some positive relationship between bonus and annual leave hours, However, the degree to this is weak and couple that with the small sample size you cannot clearly conclude this. There are many other factors like; job title, seniority, different departments, However due to the limited data we cannot be 100% sure and would need to gather more data.</a:t>
            </a:r>
            <a:endParaRPr sz="1900"/>
          </a:p>
          <a:p>
            <a:pPr indent="0" lvl="0" marL="0" rtl="0" algn="l">
              <a:lnSpc>
                <a:spcPct val="115000"/>
              </a:lnSpc>
              <a:spcBef>
                <a:spcPts val="1200"/>
              </a:spcBef>
              <a:spcAft>
                <a:spcPts val="1200"/>
              </a:spcAft>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185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Q4 What is </a:t>
            </a:r>
            <a:r>
              <a:rPr lang="en"/>
              <a:t>relationship</a:t>
            </a:r>
            <a:r>
              <a:rPr lang="en"/>
              <a:t> </a:t>
            </a:r>
            <a:r>
              <a:rPr lang="en"/>
              <a:t>between</a:t>
            </a:r>
            <a:r>
              <a:rPr lang="en"/>
              <a:t> Sick Leave Hours and Job Title?</a:t>
            </a:r>
            <a:endParaRPr/>
          </a:p>
          <a:p>
            <a:pPr indent="0" lvl="0" marL="0" rtl="0" algn="l">
              <a:spcBef>
                <a:spcPts val="0"/>
              </a:spcBef>
              <a:spcAft>
                <a:spcPts val="0"/>
              </a:spcAft>
              <a:buNone/>
            </a:pPr>
            <a:r>
              <a:t/>
            </a:r>
            <a:endParaRPr/>
          </a:p>
        </p:txBody>
      </p:sp>
      <p:pic>
        <p:nvPicPr>
          <p:cNvPr id="170" name="Google Shape;170;p29"/>
          <p:cNvPicPr preferRelativeResize="0"/>
          <p:nvPr/>
        </p:nvPicPr>
        <p:blipFill>
          <a:blip r:embed="rId3">
            <a:alphaModFix/>
          </a:blip>
          <a:stretch>
            <a:fillRect/>
          </a:stretch>
        </p:blipFill>
        <p:spPr>
          <a:xfrm>
            <a:off x="2469161" y="758050"/>
            <a:ext cx="6624888" cy="3952150"/>
          </a:xfrm>
          <a:prstGeom prst="rect">
            <a:avLst/>
          </a:prstGeom>
          <a:noFill/>
          <a:ln>
            <a:noFill/>
          </a:ln>
        </p:spPr>
      </p:pic>
      <p:sp>
        <p:nvSpPr>
          <p:cNvPr id="171" name="Google Shape;171;p29"/>
          <p:cNvSpPr txBox="1"/>
          <p:nvPr>
            <p:ph idx="1" type="body"/>
          </p:nvPr>
        </p:nvSpPr>
        <p:spPr>
          <a:xfrm>
            <a:off x="0" y="853950"/>
            <a:ext cx="2349900" cy="34356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lang="en"/>
              <a:t>We can observe a uniform </a:t>
            </a:r>
            <a:r>
              <a:rPr lang="en"/>
              <a:t>distribution</a:t>
            </a:r>
            <a:r>
              <a:rPr lang="en"/>
              <a:t>. This means that, for </a:t>
            </a:r>
            <a:r>
              <a:rPr lang="en"/>
              <a:t>every job title, there is an equal likelihood of having any sick leave hours between 20 and 70, with a slight gap at around 25.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109850" y="46000"/>
            <a:ext cx="896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There are 55 unique Job Titles. Could age or years of </a:t>
            </a:r>
            <a:r>
              <a:rPr lang="en" sz="2200"/>
              <a:t>experience</a:t>
            </a:r>
            <a:r>
              <a:rPr lang="en" sz="2200"/>
              <a:t> play a greater role</a:t>
            </a:r>
            <a:r>
              <a:rPr lang="en" sz="2200"/>
              <a:t>? </a:t>
            </a:r>
            <a:endParaRPr sz="1500"/>
          </a:p>
        </p:txBody>
      </p:sp>
      <p:sp>
        <p:nvSpPr>
          <p:cNvPr id="177" name="Google Shape;177;p30"/>
          <p:cNvSpPr txBox="1"/>
          <p:nvPr>
            <p:ph idx="1" type="body"/>
          </p:nvPr>
        </p:nvSpPr>
        <p:spPr>
          <a:xfrm>
            <a:off x="406600" y="988750"/>
            <a:ext cx="2160300" cy="3629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200"/>
              <a:t>We can see that there is no correlation between age or years of </a:t>
            </a:r>
            <a:r>
              <a:rPr lang="en" sz="2200"/>
              <a:t>experience</a:t>
            </a:r>
            <a:r>
              <a:rPr lang="en" sz="2200"/>
              <a:t> in the </a:t>
            </a:r>
            <a:r>
              <a:rPr lang="en" sz="2200"/>
              <a:t>company</a:t>
            </a:r>
            <a:r>
              <a:rPr lang="en" sz="2200"/>
              <a:t> with sick leave hours. </a:t>
            </a:r>
            <a:endParaRPr sz="2200"/>
          </a:p>
        </p:txBody>
      </p:sp>
      <p:pic>
        <p:nvPicPr>
          <p:cNvPr id="178" name="Google Shape;178;p30"/>
          <p:cNvPicPr preferRelativeResize="0"/>
          <p:nvPr/>
        </p:nvPicPr>
        <p:blipFill>
          <a:blip r:embed="rId3">
            <a:alphaModFix/>
          </a:blip>
          <a:stretch>
            <a:fillRect/>
          </a:stretch>
        </p:blipFill>
        <p:spPr>
          <a:xfrm>
            <a:off x="2682650" y="988750"/>
            <a:ext cx="6461350" cy="385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2305900" y="75475"/>
            <a:ext cx="4692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have a look on departments</a:t>
            </a:r>
            <a:endParaRPr/>
          </a:p>
        </p:txBody>
      </p:sp>
      <p:pic>
        <p:nvPicPr>
          <p:cNvPr id="184" name="Google Shape;184;p31"/>
          <p:cNvPicPr preferRelativeResize="0"/>
          <p:nvPr/>
        </p:nvPicPr>
        <p:blipFill>
          <a:blip r:embed="rId3">
            <a:alphaModFix/>
          </a:blip>
          <a:stretch>
            <a:fillRect/>
          </a:stretch>
        </p:blipFill>
        <p:spPr>
          <a:xfrm>
            <a:off x="3198550" y="578275"/>
            <a:ext cx="5830025" cy="4349375"/>
          </a:xfrm>
          <a:prstGeom prst="rect">
            <a:avLst/>
          </a:prstGeom>
          <a:noFill/>
          <a:ln>
            <a:noFill/>
          </a:ln>
        </p:spPr>
      </p:pic>
      <p:sp>
        <p:nvSpPr>
          <p:cNvPr id="185" name="Google Shape;185;p31"/>
          <p:cNvSpPr txBox="1"/>
          <p:nvPr/>
        </p:nvSpPr>
        <p:spPr>
          <a:xfrm>
            <a:off x="59925" y="648175"/>
            <a:ext cx="3026100" cy="422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100">
                <a:solidFill>
                  <a:schemeClr val="accent3"/>
                </a:solidFill>
                <a:latin typeface="Average"/>
                <a:ea typeface="Average"/>
                <a:cs typeface="Average"/>
                <a:sym typeface="Average"/>
              </a:rPr>
              <a:t>Sick leave hours depends on the department. In the following graph we can observe that ‘Shipping and Receiving’, ‘Facilities and </a:t>
            </a:r>
            <a:r>
              <a:rPr lang="en" sz="2100">
                <a:solidFill>
                  <a:schemeClr val="accent3"/>
                </a:solidFill>
                <a:latin typeface="Average"/>
                <a:ea typeface="Average"/>
                <a:cs typeface="Average"/>
                <a:sym typeface="Average"/>
              </a:rPr>
              <a:t>Maintenance</a:t>
            </a:r>
            <a:r>
              <a:rPr lang="en" sz="2100">
                <a:solidFill>
                  <a:schemeClr val="accent3"/>
                </a:solidFill>
                <a:latin typeface="Average"/>
                <a:ea typeface="Average"/>
                <a:cs typeface="Average"/>
                <a:sym typeface="Average"/>
              </a:rPr>
              <a:t>’, ‘Quality Assurance’ have the most Sick leave hours, while ‘Engineering’ has the lowest.</a:t>
            </a:r>
            <a:endParaRPr sz="2100">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Q3. What is the </a:t>
            </a:r>
            <a:r>
              <a:rPr lang="en"/>
              <a:t>relationship</a:t>
            </a:r>
            <a:r>
              <a:rPr lang="en"/>
              <a:t> between Country and Revenue</a:t>
            </a:r>
            <a:endParaRPr/>
          </a:p>
        </p:txBody>
      </p:sp>
      <p:sp>
        <p:nvSpPr>
          <p:cNvPr id="66" name="Google Shape;66;p14"/>
          <p:cNvSpPr txBox="1"/>
          <p:nvPr>
            <p:ph idx="1" type="body"/>
          </p:nvPr>
        </p:nvSpPr>
        <p:spPr>
          <a:xfrm>
            <a:off x="177875" y="1723975"/>
            <a:ext cx="4005600" cy="23847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United states is the highest performer in revenue while G</a:t>
            </a:r>
            <a:r>
              <a:rPr lang="en"/>
              <a:t>ermany</a:t>
            </a:r>
            <a:r>
              <a:rPr lang="en"/>
              <a:t> is the lowest</a:t>
            </a:r>
            <a:endParaRPr/>
          </a:p>
          <a:p>
            <a:pPr indent="-342900" lvl="0" marL="457200" rtl="0" algn="l">
              <a:lnSpc>
                <a:spcPct val="115000"/>
              </a:lnSpc>
              <a:spcBef>
                <a:spcPts val="0"/>
              </a:spcBef>
              <a:spcAft>
                <a:spcPts val="0"/>
              </a:spcAft>
              <a:buSzPts val="1800"/>
              <a:buChar char="-"/>
            </a:pPr>
            <a:r>
              <a:rPr lang="en"/>
              <a:t>This could be due to many </a:t>
            </a:r>
            <a:r>
              <a:rPr lang="en"/>
              <a:t>variables. Maybe stores?</a:t>
            </a:r>
            <a:endParaRPr/>
          </a:p>
          <a:p>
            <a:pPr indent="0" lvl="0" marL="0" rtl="0" algn="l">
              <a:lnSpc>
                <a:spcPct val="115000"/>
              </a:lnSpc>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4237525" y="1167450"/>
            <a:ext cx="4735150" cy="3226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221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Production </a:t>
            </a:r>
            <a:r>
              <a:rPr lang="en"/>
              <a:t>department</a:t>
            </a:r>
            <a:r>
              <a:rPr lang="en"/>
              <a:t> has wide </a:t>
            </a:r>
            <a:r>
              <a:rPr lang="en"/>
              <a:t>distribution</a:t>
            </a:r>
            <a:r>
              <a:rPr lang="en"/>
              <a:t>? </a:t>
            </a:r>
            <a:endParaRPr/>
          </a:p>
          <a:p>
            <a:pPr indent="0" lvl="0" marL="0" rtl="0" algn="l">
              <a:spcBef>
                <a:spcPts val="0"/>
              </a:spcBef>
              <a:spcAft>
                <a:spcPts val="0"/>
              </a:spcAft>
              <a:buNone/>
            </a:pPr>
            <a:r>
              <a:t/>
            </a:r>
            <a:endParaRPr/>
          </a:p>
        </p:txBody>
      </p:sp>
      <p:pic>
        <p:nvPicPr>
          <p:cNvPr id="191" name="Google Shape;191;p32"/>
          <p:cNvPicPr preferRelativeResize="0"/>
          <p:nvPr/>
        </p:nvPicPr>
        <p:blipFill>
          <a:blip r:embed="rId3">
            <a:alphaModFix/>
          </a:blip>
          <a:stretch>
            <a:fillRect/>
          </a:stretch>
        </p:blipFill>
        <p:spPr>
          <a:xfrm>
            <a:off x="3092700" y="1017725"/>
            <a:ext cx="5739593" cy="3820975"/>
          </a:xfrm>
          <a:prstGeom prst="rect">
            <a:avLst/>
          </a:prstGeom>
          <a:noFill/>
          <a:ln>
            <a:noFill/>
          </a:ln>
        </p:spPr>
      </p:pic>
      <p:sp>
        <p:nvSpPr>
          <p:cNvPr id="192" name="Google Shape;192;p32"/>
          <p:cNvSpPr txBox="1"/>
          <p:nvPr/>
        </p:nvSpPr>
        <p:spPr>
          <a:xfrm>
            <a:off x="66600" y="794075"/>
            <a:ext cx="3026100" cy="437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100">
                <a:solidFill>
                  <a:schemeClr val="accent3"/>
                </a:solidFill>
                <a:latin typeface="Average"/>
                <a:ea typeface="Average"/>
                <a:cs typeface="Average"/>
                <a:sym typeface="Average"/>
              </a:rPr>
              <a:t>The wide distribution of Production Department is because of wide </a:t>
            </a:r>
            <a:r>
              <a:rPr lang="en" sz="2100">
                <a:solidFill>
                  <a:schemeClr val="accent3"/>
                </a:solidFill>
                <a:latin typeface="Average"/>
                <a:ea typeface="Average"/>
                <a:cs typeface="Average"/>
                <a:sym typeface="Average"/>
              </a:rPr>
              <a:t>distribution</a:t>
            </a:r>
            <a:r>
              <a:rPr lang="en" sz="2100">
                <a:solidFill>
                  <a:schemeClr val="accent3"/>
                </a:solidFill>
                <a:latin typeface="Average"/>
                <a:ea typeface="Average"/>
                <a:cs typeface="Average"/>
                <a:sym typeface="Average"/>
              </a:rPr>
              <a:t> of ‘Product Technician’. </a:t>
            </a:r>
            <a:r>
              <a:rPr lang="en" sz="2100">
                <a:solidFill>
                  <a:schemeClr val="accent3"/>
                </a:solidFill>
                <a:latin typeface="Average"/>
                <a:ea typeface="Average"/>
                <a:cs typeface="Average"/>
                <a:sym typeface="Average"/>
              </a:rPr>
              <a:t>Distribution</a:t>
            </a:r>
            <a:r>
              <a:rPr lang="en" sz="2100">
                <a:solidFill>
                  <a:schemeClr val="accent3"/>
                </a:solidFill>
                <a:latin typeface="Average"/>
                <a:ea typeface="Average"/>
                <a:cs typeface="Average"/>
                <a:sym typeface="Average"/>
              </a:rPr>
              <a:t> of Sick leave Hours for Product Technician is very similar to the distribution of the whole data set. </a:t>
            </a:r>
            <a:endParaRPr sz="21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t/>
            </a:r>
            <a:endParaRPr sz="2100">
              <a:solidFill>
                <a:schemeClr val="accent3"/>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17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sick leave hours depend on organisation level?</a:t>
            </a:r>
            <a:endParaRPr/>
          </a:p>
        </p:txBody>
      </p:sp>
      <p:pic>
        <p:nvPicPr>
          <p:cNvPr id="198" name="Google Shape;198;p33"/>
          <p:cNvPicPr preferRelativeResize="0"/>
          <p:nvPr/>
        </p:nvPicPr>
        <p:blipFill>
          <a:blip r:embed="rId3">
            <a:alphaModFix/>
          </a:blip>
          <a:stretch>
            <a:fillRect/>
          </a:stretch>
        </p:blipFill>
        <p:spPr>
          <a:xfrm>
            <a:off x="3806100" y="1268400"/>
            <a:ext cx="4785726" cy="3570300"/>
          </a:xfrm>
          <a:prstGeom prst="rect">
            <a:avLst/>
          </a:prstGeom>
          <a:noFill/>
          <a:ln>
            <a:noFill/>
          </a:ln>
        </p:spPr>
      </p:pic>
      <p:sp>
        <p:nvSpPr>
          <p:cNvPr id="199" name="Google Shape;199;p33"/>
          <p:cNvSpPr txBox="1"/>
          <p:nvPr/>
        </p:nvSpPr>
        <p:spPr>
          <a:xfrm>
            <a:off x="379525" y="798975"/>
            <a:ext cx="3235800" cy="396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First organisation level is top </a:t>
            </a:r>
            <a:r>
              <a:rPr lang="en" sz="1800">
                <a:solidFill>
                  <a:schemeClr val="accent3"/>
                </a:solidFill>
                <a:latin typeface="Average"/>
                <a:ea typeface="Average"/>
                <a:cs typeface="Average"/>
                <a:sym typeface="Average"/>
              </a:rPr>
              <a:t>management. So the higher the position, the more responsibility, the less likely that an employee would take a sick leave with minor disease. Based on the graph first and second organisation level job titles has less sick leave hours than whole distribution while third and forth is as wide as whole data set.</a:t>
            </a:r>
            <a:endParaRPr sz="1800">
              <a:solidFill>
                <a:schemeClr val="accent3"/>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4"/>
          <p:cNvPicPr preferRelativeResize="0"/>
          <p:nvPr/>
        </p:nvPicPr>
        <p:blipFill>
          <a:blip r:embed="rId3">
            <a:alphaModFix/>
          </a:blip>
          <a:stretch>
            <a:fillRect/>
          </a:stretch>
        </p:blipFill>
        <p:spPr>
          <a:xfrm>
            <a:off x="2671650" y="748075"/>
            <a:ext cx="6472350" cy="4105275"/>
          </a:xfrm>
          <a:prstGeom prst="rect">
            <a:avLst/>
          </a:prstGeom>
          <a:noFill/>
          <a:ln>
            <a:noFill/>
          </a:ln>
        </p:spPr>
      </p:pic>
      <p:sp>
        <p:nvSpPr>
          <p:cNvPr id="205" name="Google Shape;205;p34"/>
          <p:cNvSpPr txBox="1"/>
          <p:nvPr>
            <p:ph type="title"/>
          </p:nvPr>
        </p:nvSpPr>
        <p:spPr>
          <a:xfrm>
            <a:off x="2156225" y="175375"/>
            <a:ext cx="471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Job Titles with organisation level - 4 </a:t>
            </a:r>
            <a:endParaRPr/>
          </a:p>
        </p:txBody>
      </p:sp>
      <p:sp>
        <p:nvSpPr>
          <p:cNvPr id="206" name="Google Shape;206;p34"/>
          <p:cNvSpPr txBox="1"/>
          <p:nvPr/>
        </p:nvSpPr>
        <p:spPr>
          <a:xfrm>
            <a:off x="209850" y="1205875"/>
            <a:ext cx="2465400" cy="3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We can see that Tool Designers are taking less sick leave hours compared to other employees at the same organisation level. And wide distribution of Production Technician </a:t>
            </a:r>
            <a:r>
              <a:rPr lang="en" sz="1800">
                <a:solidFill>
                  <a:schemeClr val="accent3"/>
                </a:solidFill>
                <a:latin typeface="Average"/>
                <a:ea typeface="Average"/>
                <a:cs typeface="Average"/>
                <a:sym typeface="Average"/>
              </a:rPr>
              <a:t>blurs</a:t>
            </a:r>
            <a:r>
              <a:rPr lang="en" sz="1800">
                <a:solidFill>
                  <a:schemeClr val="accent3"/>
                </a:solidFill>
                <a:latin typeface="Average"/>
                <a:ea typeface="Average"/>
                <a:cs typeface="Average"/>
                <a:sym typeface="Average"/>
              </a:rPr>
              <a:t> the picture of Sick leave hours based on organisation level. </a:t>
            </a:r>
            <a:endParaRPr sz="1800">
              <a:solidFill>
                <a:schemeClr val="accent3"/>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2156225" y="175375"/>
            <a:ext cx="471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Job Titles with organisation level - 3 </a:t>
            </a:r>
            <a:endParaRPr/>
          </a:p>
        </p:txBody>
      </p:sp>
      <p:pic>
        <p:nvPicPr>
          <p:cNvPr id="212" name="Google Shape;212;p35"/>
          <p:cNvPicPr preferRelativeResize="0"/>
          <p:nvPr/>
        </p:nvPicPr>
        <p:blipFill>
          <a:blip r:embed="rId3">
            <a:alphaModFix/>
          </a:blip>
          <a:stretch>
            <a:fillRect/>
          </a:stretch>
        </p:blipFill>
        <p:spPr>
          <a:xfrm>
            <a:off x="2496651" y="958325"/>
            <a:ext cx="6483376" cy="4004200"/>
          </a:xfrm>
          <a:prstGeom prst="rect">
            <a:avLst/>
          </a:prstGeom>
          <a:noFill/>
          <a:ln>
            <a:noFill/>
          </a:ln>
        </p:spPr>
      </p:pic>
      <p:sp>
        <p:nvSpPr>
          <p:cNvPr id="213" name="Google Shape;213;p35"/>
          <p:cNvSpPr txBox="1"/>
          <p:nvPr/>
        </p:nvSpPr>
        <p:spPr>
          <a:xfrm>
            <a:off x="105075" y="1205875"/>
            <a:ext cx="2465400" cy="30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We can see that Design Engineer, Senior Design Engineer  and Sales Representative are taking less sick leave hours compared to other employees at the same organisation level.</a:t>
            </a:r>
            <a:endParaRPr sz="1800">
              <a:solidFill>
                <a:schemeClr val="accent3"/>
              </a:solidFill>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6"/>
          <p:cNvPicPr preferRelativeResize="0"/>
          <p:nvPr/>
        </p:nvPicPr>
        <p:blipFill>
          <a:blip r:embed="rId3">
            <a:alphaModFix/>
          </a:blip>
          <a:stretch>
            <a:fillRect/>
          </a:stretch>
        </p:blipFill>
        <p:spPr>
          <a:xfrm>
            <a:off x="2976125" y="748075"/>
            <a:ext cx="6104951" cy="3851450"/>
          </a:xfrm>
          <a:prstGeom prst="rect">
            <a:avLst/>
          </a:prstGeom>
          <a:noFill/>
          <a:ln>
            <a:noFill/>
          </a:ln>
        </p:spPr>
      </p:pic>
      <p:sp>
        <p:nvSpPr>
          <p:cNvPr id="219" name="Google Shape;219;p36"/>
          <p:cNvSpPr txBox="1"/>
          <p:nvPr>
            <p:ph type="title"/>
          </p:nvPr>
        </p:nvSpPr>
        <p:spPr>
          <a:xfrm>
            <a:off x="2156225" y="175375"/>
            <a:ext cx="471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Job Titles with organisation level - 2 </a:t>
            </a:r>
            <a:endParaRPr/>
          </a:p>
        </p:txBody>
      </p:sp>
      <p:sp>
        <p:nvSpPr>
          <p:cNvPr id="220" name="Google Shape;220;p36"/>
          <p:cNvSpPr txBox="1"/>
          <p:nvPr/>
        </p:nvSpPr>
        <p:spPr>
          <a:xfrm>
            <a:off x="409500" y="1185900"/>
            <a:ext cx="2446800" cy="33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We can see that Pacific, European and North American Sales Managers, as well as the Engineering Manager are taking less sick leave hours compared to other employees at the same organisation level. </a:t>
            </a:r>
            <a:endParaRPr sz="1800">
              <a:solidFill>
                <a:schemeClr val="accent3"/>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7"/>
          <p:cNvPicPr preferRelativeResize="0"/>
          <p:nvPr/>
        </p:nvPicPr>
        <p:blipFill>
          <a:blip r:embed="rId3">
            <a:alphaModFix/>
          </a:blip>
          <a:stretch>
            <a:fillRect/>
          </a:stretch>
        </p:blipFill>
        <p:spPr>
          <a:xfrm>
            <a:off x="2899800" y="821575"/>
            <a:ext cx="6120900" cy="4012325"/>
          </a:xfrm>
          <a:prstGeom prst="rect">
            <a:avLst/>
          </a:prstGeom>
          <a:noFill/>
          <a:ln>
            <a:noFill/>
          </a:ln>
        </p:spPr>
      </p:pic>
      <p:sp>
        <p:nvSpPr>
          <p:cNvPr id="226" name="Google Shape;226;p37"/>
          <p:cNvSpPr txBox="1"/>
          <p:nvPr>
            <p:ph type="title"/>
          </p:nvPr>
        </p:nvSpPr>
        <p:spPr>
          <a:xfrm>
            <a:off x="1756925" y="175375"/>
            <a:ext cx="511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Job Titles with organisation level - 1 </a:t>
            </a:r>
            <a:endParaRPr/>
          </a:p>
        </p:txBody>
      </p:sp>
      <p:sp>
        <p:nvSpPr>
          <p:cNvPr id="227" name="Google Shape;227;p37"/>
          <p:cNvSpPr txBox="1"/>
          <p:nvPr/>
        </p:nvSpPr>
        <p:spPr>
          <a:xfrm>
            <a:off x="409500" y="1185900"/>
            <a:ext cx="2446800" cy="3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Taking into account the CEO’s 69 sick leave hours, it suggests that top executives may either strive to minimize their sick leave hours or, conversely, take more sick leave hours, </a:t>
            </a:r>
            <a:r>
              <a:rPr lang="en" sz="1800">
                <a:solidFill>
                  <a:schemeClr val="accent3"/>
                </a:solidFill>
                <a:latin typeface="Average"/>
                <a:ea typeface="Average"/>
                <a:cs typeface="Average"/>
                <a:sym typeface="Average"/>
              </a:rPr>
              <a:t>possibly</a:t>
            </a:r>
            <a:r>
              <a:rPr lang="en" sz="1800">
                <a:solidFill>
                  <a:schemeClr val="accent3"/>
                </a:solidFill>
                <a:latin typeface="Average"/>
                <a:ea typeface="Average"/>
                <a:cs typeface="Average"/>
                <a:sym typeface="Average"/>
              </a:rPr>
              <a:t> due to various factors.</a:t>
            </a:r>
            <a:endParaRPr sz="1800">
              <a:solidFill>
                <a:schemeClr val="accent3"/>
              </a:solidFill>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6885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33" name="Google Shape;233;p38"/>
          <p:cNvSpPr txBox="1"/>
          <p:nvPr>
            <p:ph idx="1" type="body"/>
          </p:nvPr>
        </p:nvSpPr>
        <p:spPr>
          <a:xfrm>
            <a:off x="311700" y="628600"/>
            <a:ext cx="8718000" cy="4314900"/>
          </a:xfrm>
          <a:prstGeom prst="rect">
            <a:avLst/>
          </a:prstGeom>
        </p:spPr>
        <p:txBody>
          <a:bodyPr anchorCtr="0" anchor="t" bIns="91425" lIns="91425" spcFirstLastPara="1" rIns="91425" wrap="square" tIns="91425">
            <a:noAutofit/>
          </a:bodyPr>
          <a:lstStyle/>
          <a:p>
            <a:pPr indent="-350817" lvl="0" marL="457200" rtl="0" algn="l">
              <a:lnSpc>
                <a:spcPct val="95000"/>
              </a:lnSpc>
              <a:spcBef>
                <a:spcPts val="0"/>
              </a:spcBef>
              <a:spcAft>
                <a:spcPts val="0"/>
              </a:spcAft>
              <a:buSzPts val="1925"/>
              <a:buChar char="-"/>
            </a:pPr>
            <a:r>
              <a:rPr lang="en" sz="1924"/>
              <a:t>Sick leave hours(SLH) doesn’t depend on age or years of experience within company</a:t>
            </a:r>
            <a:endParaRPr sz="1924"/>
          </a:p>
          <a:p>
            <a:pPr indent="-350817" lvl="0" marL="457200" rtl="0" algn="l">
              <a:lnSpc>
                <a:spcPct val="95000"/>
              </a:lnSpc>
              <a:spcBef>
                <a:spcPts val="0"/>
              </a:spcBef>
              <a:spcAft>
                <a:spcPts val="0"/>
              </a:spcAft>
              <a:buSzPts val="1925"/>
              <a:buChar char="-"/>
            </a:pPr>
            <a:r>
              <a:rPr lang="en" sz="1924"/>
              <a:t>SLH depends on organisation level, department and Job Title</a:t>
            </a:r>
            <a:endParaRPr sz="1924"/>
          </a:p>
          <a:p>
            <a:pPr indent="-350817" lvl="0" marL="457200" rtl="0" algn="l">
              <a:lnSpc>
                <a:spcPct val="95000"/>
              </a:lnSpc>
              <a:spcBef>
                <a:spcPts val="0"/>
              </a:spcBef>
              <a:spcAft>
                <a:spcPts val="0"/>
              </a:spcAft>
              <a:buSzPts val="1925"/>
              <a:buChar char="-"/>
            </a:pPr>
            <a:r>
              <a:rPr lang="en" sz="1924"/>
              <a:t>SLH vary significantly by department, with ‘Shipping and Receiving’, ‘Facilities and Maintenance’, ‘Quality Assurance’ departments recording the highest sick leave hours, while the ‘Engineering’ department reports the lowest.</a:t>
            </a:r>
            <a:endParaRPr sz="1924"/>
          </a:p>
          <a:p>
            <a:pPr indent="-350817" lvl="0" marL="457200" rtl="0" algn="l">
              <a:lnSpc>
                <a:spcPct val="95000"/>
              </a:lnSpc>
              <a:spcBef>
                <a:spcPts val="0"/>
              </a:spcBef>
              <a:spcAft>
                <a:spcPts val="0"/>
              </a:spcAft>
              <a:buSzPts val="1925"/>
              <a:buChar char="-"/>
            </a:pPr>
            <a:r>
              <a:rPr lang="en" sz="1924"/>
              <a:t>SLH of Production Technician and Senior Tool Designer haven’t been affected by Job Title.</a:t>
            </a:r>
            <a:endParaRPr sz="1924"/>
          </a:p>
          <a:p>
            <a:pPr indent="-350817" lvl="0" marL="457200" rtl="0" algn="l">
              <a:lnSpc>
                <a:spcPct val="95000"/>
              </a:lnSpc>
              <a:spcBef>
                <a:spcPts val="0"/>
              </a:spcBef>
              <a:spcAft>
                <a:spcPts val="0"/>
              </a:spcAft>
              <a:buSzPts val="1925"/>
              <a:buChar char="-"/>
            </a:pPr>
            <a:r>
              <a:rPr lang="en" sz="1924"/>
              <a:t>Certain job titles, including Tool Designers, Design Engineers, Senior Design Engineers, Sales Representatives, </a:t>
            </a:r>
            <a:r>
              <a:rPr lang="en" sz="1924"/>
              <a:t>Regional</a:t>
            </a:r>
            <a:r>
              <a:rPr lang="en" sz="1924"/>
              <a:t> Sales Managers, and Engineering Manager, have been found to exhibit lower SLH compared to their counterparts within the same organisation level.</a:t>
            </a:r>
            <a:endParaRPr sz="1924"/>
          </a:p>
          <a:p>
            <a:pPr indent="-344467" lvl="0" marL="457200" rtl="0" algn="l">
              <a:lnSpc>
                <a:spcPct val="95000"/>
              </a:lnSpc>
              <a:spcBef>
                <a:spcPts val="0"/>
              </a:spcBef>
              <a:spcAft>
                <a:spcPts val="0"/>
              </a:spcAft>
              <a:buSzPts val="1825"/>
              <a:buChar char="-"/>
            </a:pPr>
            <a:r>
              <a:rPr lang="en" sz="1839"/>
              <a:t>To</a:t>
            </a:r>
            <a:r>
              <a:rPr lang="en" sz="1839"/>
              <a:t>p executives may either strive to minimize their SLH or, conversely, take more SLH</a:t>
            </a:r>
            <a:r>
              <a:rPr lang="en" sz="1739"/>
              <a:t> </a:t>
            </a:r>
            <a:endParaRPr sz="1739"/>
          </a:p>
          <a:p>
            <a:pPr indent="0" lvl="0" marL="457200" rtl="0" algn="l">
              <a:lnSpc>
                <a:spcPct val="95000"/>
              </a:lnSpc>
              <a:spcBef>
                <a:spcPts val="1200"/>
              </a:spcBef>
              <a:spcAft>
                <a:spcPts val="1200"/>
              </a:spcAft>
              <a:buSzPts val="935"/>
              <a:buNone/>
            </a:pPr>
            <a:r>
              <a:t/>
            </a:r>
            <a:endParaRPr sz="153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Q5 .What is the relationship between Store trading duration and revenue?</a:t>
            </a:r>
            <a:endParaRPr/>
          </a:p>
        </p:txBody>
      </p:sp>
      <p:sp>
        <p:nvSpPr>
          <p:cNvPr id="239" name="Google Shape;239;p39"/>
          <p:cNvSpPr txBox="1"/>
          <p:nvPr>
            <p:ph idx="1" type="body"/>
          </p:nvPr>
        </p:nvSpPr>
        <p:spPr>
          <a:xfrm>
            <a:off x="311700" y="1543125"/>
            <a:ext cx="3876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Store Trading Duration is the measure taken from the number of years a store is </a:t>
            </a:r>
            <a:r>
              <a:rPr lang="en"/>
              <a:t>opened</a:t>
            </a:r>
            <a:r>
              <a:rPr lang="en"/>
              <a:t> till 2019.</a:t>
            </a:r>
            <a:endParaRPr/>
          </a:p>
          <a:p>
            <a:pPr indent="0" lvl="0" marL="0" rtl="0" algn="l">
              <a:spcBef>
                <a:spcPts val="1200"/>
              </a:spcBef>
              <a:spcAft>
                <a:spcPts val="0"/>
              </a:spcAft>
              <a:buNone/>
            </a:pPr>
            <a:r>
              <a:rPr lang="en"/>
              <a:t>After we calculated we will find the relationship with Annual Revenue</a:t>
            </a:r>
            <a:endParaRPr/>
          </a:p>
          <a:p>
            <a:pPr indent="0" lvl="0" marL="0" rtl="0" algn="l">
              <a:spcBef>
                <a:spcPts val="1200"/>
              </a:spcBef>
              <a:spcAft>
                <a:spcPts val="1200"/>
              </a:spcAft>
              <a:buNone/>
            </a:pPr>
            <a:r>
              <a:rPr lang="en"/>
              <a:t>Findings: It shows slightly weak </a:t>
            </a:r>
            <a:r>
              <a:rPr lang="en"/>
              <a:t>correlation</a:t>
            </a:r>
            <a:r>
              <a:rPr lang="en"/>
              <a:t> with </a:t>
            </a:r>
            <a:r>
              <a:rPr lang="en"/>
              <a:t>positive</a:t>
            </a:r>
            <a:r>
              <a:rPr lang="en"/>
              <a:t> standard deviation </a:t>
            </a:r>
            <a:r>
              <a:rPr lang="en"/>
              <a:t>let's</a:t>
            </a:r>
            <a:r>
              <a:rPr lang="en"/>
              <a:t> find out the Factors  affecting this weak relationship</a:t>
            </a:r>
            <a:endParaRPr/>
          </a:p>
        </p:txBody>
      </p:sp>
      <p:pic>
        <p:nvPicPr>
          <p:cNvPr id="240" name="Google Shape;240;p39"/>
          <p:cNvPicPr preferRelativeResize="0"/>
          <p:nvPr/>
        </p:nvPicPr>
        <p:blipFill>
          <a:blip r:embed="rId3">
            <a:alphaModFix/>
          </a:blip>
          <a:stretch>
            <a:fillRect/>
          </a:stretch>
        </p:blipFill>
        <p:spPr>
          <a:xfrm>
            <a:off x="4497850" y="1170125"/>
            <a:ext cx="4493750" cy="341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CountryRegionName and Trading Duration</a:t>
            </a:r>
            <a:endParaRPr/>
          </a:p>
        </p:txBody>
      </p:sp>
      <p:sp>
        <p:nvSpPr>
          <p:cNvPr id="246" name="Google Shape;246;p40"/>
          <p:cNvSpPr txBox="1"/>
          <p:nvPr>
            <p:ph idx="1" type="body"/>
          </p:nvPr>
        </p:nvSpPr>
        <p:spPr>
          <a:xfrm>
            <a:off x="311700" y="1152475"/>
            <a:ext cx="44304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Weak </a:t>
            </a:r>
            <a:r>
              <a:rPr lang="en"/>
              <a:t>correlation </a:t>
            </a:r>
            <a:r>
              <a:rPr lang="en"/>
              <a:t>Indicates with an increase in </a:t>
            </a:r>
            <a:r>
              <a:rPr lang="en"/>
              <a:t>Trading Duration,</a:t>
            </a:r>
            <a:r>
              <a:rPr lang="en"/>
              <a:t> Revenue decreases .so one of the major factors affecting can be country’s economic conditions. Lets compare with Trading duration with </a:t>
            </a:r>
            <a:r>
              <a:rPr lang="en"/>
              <a:t>individual</a:t>
            </a:r>
            <a:r>
              <a:rPr lang="en"/>
              <a:t> countries countries </a:t>
            </a:r>
            <a:endParaRPr/>
          </a:p>
          <a:p>
            <a:pPr indent="0" lvl="0" marL="0" rtl="0" algn="l">
              <a:spcBef>
                <a:spcPts val="1200"/>
              </a:spcBef>
              <a:spcAft>
                <a:spcPts val="0"/>
              </a:spcAft>
              <a:buNone/>
            </a:pPr>
            <a:r>
              <a:rPr lang="en"/>
              <a:t>Findings: Countries like US and AUSTRALIA have more variable data but still as we see weak relationship that means longer Trading duration is affected by store location </a:t>
            </a:r>
            <a:endParaRPr/>
          </a:p>
          <a:p>
            <a:pPr indent="0" lvl="0" marL="0" rtl="0" algn="l">
              <a:spcBef>
                <a:spcPts val="1200"/>
              </a:spcBef>
              <a:spcAft>
                <a:spcPts val="1200"/>
              </a:spcAft>
              <a:buNone/>
            </a:pPr>
            <a:r>
              <a:t/>
            </a:r>
            <a:endParaRPr/>
          </a:p>
        </p:txBody>
      </p:sp>
      <p:pic>
        <p:nvPicPr>
          <p:cNvPr id="247" name="Google Shape;247;p40"/>
          <p:cNvPicPr preferRelativeResize="0"/>
          <p:nvPr/>
        </p:nvPicPr>
        <p:blipFill>
          <a:blip r:embed="rId3">
            <a:alphaModFix/>
          </a:blip>
          <a:stretch>
            <a:fillRect/>
          </a:stretch>
        </p:blipFill>
        <p:spPr>
          <a:xfrm>
            <a:off x="4894500" y="1170125"/>
            <a:ext cx="4097099" cy="305656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45025"/>
            <a:ext cx="5162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CountryRegionName vs Annual Revenue</a:t>
            </a:r>
            <a:endParaRPr/>
          </a:p>
        </p:txBody>
      </p:sp>
      <p:sp>
        <p:nvSpPr>
          <p:cNvPr id="253" name="Google Shape;253;p41"/>
          <p:cNvSpPr txBox="1"/>
          <p:nvPr>
            <p:ph idx="1" type="body"/>
          </p:nvPr>
        </p:nvSpPr>
        <p:spPr>
          <a:xfrm>
            <a:off x="311700" y="1152475"/>
            <a:ext cx="3486300" cy="185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we can see no correlation </a:t>
            </a:r>
            <a:r>
              <a:rPr lang="en"/>
              <a:t> between country region and annual revenue because most countries have very similar performance</a:t>
            </a:r>
            <a:endParaRPr/>
          </a:p>
        </p:txBody>
      </p:sp>
      <p:pic>
        <p:nvPicPr>
          <p:cNvPr id="254" name="Google Shape;254;p41"/>
          <p:cNvPicPr preferRelativeResize="0"/>
          <p:nvPr/>
        </p:nvPicPr>
        <p:blipFill>
          <a:blip r:embed="rId3">
            <a:alphaModFix/>
          </a:blip>
          <a:stretch>
            <a:fillRect/>
          </a:stretch>
        </p:blipFill>
        <p:spPr>
          <a:xfrm>
            <a:off x="5708375" y="224700"/>
            <a:ext cx="3077550" cy="2295950"/>
          </a:xfrm>
          <a:prstGeom prst="rect">
            <a:avLst/>
          </a:prstGeom>
          <a:noFill/>
          <a:ln>
            <a:noFill/>
          </a:ln>
        </p:spPr>
      </p:pic>
      <p:sp>
        <p:nvSpPr>
          <p:cNvPr id="255" name="Google Shape;255;p41"/>
          <p:cNvSpPr txBox="1"/>
          <p:nvPr>
            <p:ph type="title"/>
          </p:nvPr>
        </p:nvSpPr>
        <p:spPr>
          <a:xfrm>
            <a:off x="230325" y="2841000"/>
            <a:ext cx="5162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CountryRegionCode vs Average Sales</a:t>
            </a:r>
            <a:endParaRPr/>
          </a:p>
        </p:txBody>
      </p:sp>
      <p:sp>
        <p:nvSpPr>
          <p:cNvPr id="256" name="Google Shape;256;p41"/>
          <p:cNvSpPr txBox="1"/>
          <p:nvPr>
            <p:ph idx="1" type="body"/>
          </p:nvPr>
        </p:nvSpPr>
        <p:spPr>
          <a:xfrm>
            <a:off x="311700" y="3292200"/>
            <a:ext cx="3486300" cy="1851300"/>
          </a:xfrm>
          <a:prstGeom prst="rect">
            <a:avLst/>
          </a:prstGeom>
        </p:spPr>
        <p:txBody>
          <a:bodyPr anchorCtr="0" anchor="t" bIns="91425" lIns="91425" spcFirstLastPara="1" rIns="91425" wrap="square" tIns="91425">
            <a:normAutofit fontScale="70000"/>
          </a:bodyPr>
          <a:lstStyle/>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rPr lang="en"/>
              <a:t>As sales plays a vital role  in  increase in Revenue so we compared the average sales with the individual countrie. As we can see here, US,CANADA AUSTRALIA have higher sales which contribute to high revenue  </a:t>
            </a:r>
            <a:endParaRPr/>
          </a:p>
          <a:p>
            <a:pPr indent="0" lvl="0" marL="0" rtl="0" algn="l">
              <a:spcBef>
                <a:spcPts val="1200"/>
              </a:spcBef>
              <a:spcAft>
                <a:spcPts val="1200"/>
              </a:spcAft>
              <a:buNone/>
            </a:pPr>
            <a:r>
              <a:t/>
            </a:r>
            <a:endParaRPr/>
          </a:p>
        </p:txBody>
      </p:sp>
      <p:pic>
        <p:nvPicPr>
          <p:cNvPr id="257" name="Google Shape;257;p41"/>
          <p:cNvPicPr preferRelativeResize="0"/>
          <p:nvPr/>
        </p:nvPicPr>
        <p:blipFill>
          <a:blip r:embed="rId4">
            <a:alphaModFix/>
          </a:blip>
          <a:stretch>
            <a:fillRect/>
          </a:stretch>
        </p:blipFill>
        <p:spPr>
          <a:xfrm>
            <a:off x="5708375" y="2571757"/>
            <a:ext cx="3077550" cy="24696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Q3. What is the relationship between Country and Revenue</a:t>
            </a:r>
            <a:endParaRPr/>
          </a:p>
        </p:txBody>
      </p:sp>
      <p:sp>
        <p:nvSpPr>
          <p:cNvPr id="73" name="Google Shape;73;p15"/>
          <p:cNvSpPr txBox="1"/>
          <p:nvPr>
            <p:ph idx="1" type="body"/>
          </p:nvPr>
        </p:nvSpPr>
        <p:spPr>
          <a:xfrm>
            <a:off x="373500" y="1363375"/>
            <a:ext cx="3812400" cy="35253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en"/>
              <a:t>We can clearly see that US which has the most stores also has the highest revenue</a:t>
            </a:r>
            <a:endParaRPr/>
          </a:p>
          <a:p>
            <a:pPr indent="-334327" lvl="0" marL="457200" rtl="0" algn="l">
              <a:lnSpc>
                <a:spcPct val="115000"/>
              </a:lnSpc>
              <a:spcBef>
                <a:spcPts val="0"/>
              </a:spcBef>
              <a:spcAft>
                <a:spcPts val="0"/>
              </a:spcAft>
              <a:buSzPct val="100000"/>
              <a:buChar char="-"/>
            </a:pPr>
            <a:r>
              <a:rPr lang="en"/>
              <a:t>Whereas Germany has the least stores and thus the least </a:t>
            </a:r>
            <a:r>
              <a:rPr lang="en"/>
              <a:t>revenue</a:t>
            </a:r>
            <a:endParaRPr/>
          </a:p>
          <a:p>
            <a:pPr indent="-334327" lvl="0" marL="457200" rtl="0" algn="l">
              <a:lnSpc>
                <a:spcPct val="115000"/>
              </a:lnSpc>
              <a:spcBef>
                <a:spcPts val="0"/>
              </a:spcBef>
              <a:spcAft>
                <a:spcPts val="0"/>
              </a:spcAft>
              <a:buSzPct val="100000"/>
              <a:buChar char="-"/>
            </a:pPr>
            <a:r>
              <a:rPr lang="en"/>
              <a:t>Australia has similar stores to germany but double the revenue this suggests that there is a gap in the market, meaning opening more stores there is better</a:t>
            </a:r>
            <a:endParaRPr/>
          </a:p>
          <a:p>
            <a:pPr indent="-334327" lvl="0" marL="457200" rtl="0" algn="l">
              <a:lnSpc>
                <a:spcPct val="115000"/>
              </a:lnSpc>
              <a:spcBef>
                <a:spcPts val="0"/>
              </a:spcBef>
              <a:spcAft>
                <a:spcPts val="0"/>
              </a:spcAft>
              <a:buSzPct val="100000"/>
              <a:buChar char="-"/>
            </a:pPr>
            <a:r>
              <a:rPr lang="en"/>
              <a:t>why does US have so much revenue?</a:t>
            </a:r>
            <a:endParaRPr/>
          </a:p>
          <a:p>
            <a:pPr indent="0" lvl="0" marL="0" rtl="0" algn="l">
              <a:lnSpc>
                <a:spcPct val="115000"/>
              </a:lnSpc>
              <a:spcBef>
                <a:spcPts val="120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4338300" y="1170125"/>
            <a:ext cx="4653301" cy="360964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Employee  and Revenue</a:t>
            </a:r>
            <a:endParaRPr/>
          </a:p>
        </p:txBody>
      </p:sp>
      <p:sp>
        <p:nvSpPr>
          <p:cNvPr id="263" name="Google Shape;263;p42"/>
          <p:cNvSpPr txBox="1"/>
          <p:nvPr>
            <p:ph idx="1" type="body"/>
          </p:nvPr>
        </p:nvSpPr>
        <p:spPr>
          <a:xfrm>
            <a:off x="311700" y="1169425"/>
            <a:ext cx="4869900" cy="1804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It shows positive relation which indicate good economic growth with </a:t>
            </a:r>
            <a:r>
              <a:rPr lang="en"/>
              <a:t>greater</a:t>
            </a:r>
            <a:r>
              <a:rPr lang="en"/>
              <a:t> customer satisfaction and skilled workforce ,increase in job hiring while increase in revenue</a:t>
            </a:r>
            <a:endParaRPr/>
          </a:p>
          <a:p>
            <a:pPr indent="0" lvl="0" marL="0" rtl="0" algn="l">
              <a:lnSpc>
                <a:spcPct val="135714"/>
              </a:lnSpc>
              <a:spcBef>
                <a:spcPts val="120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64" name="Google Shape;264;p42"/>
          <p:cNvPicPr preferRelativeResize="0"/>
          <p:nvPr/>
        </p:nvPicPr>
        <p:blipFill>
          <a:blip r:embed="rId3">
            <a:alphaModFix/>
          </a:blip>
          <a:stretch>
            <a:fillRect/>
          </a:stretch>
        </p:blipFill>
        <p:spPr>
          <a:xfrm>
            <a:off x="5268900" y="144700"/>
            <a:ext cx="3771525" cy="2427050"/>
          </a:xfrm>
          <a:prstGeom prst="rect">
            <a:avLst/>
          </a:prstGeom>
          <a:noFill/>
          <a:ln>
            <a:noFill/>
          </a:ln>
        </p:spPr>
      </p:pic>
      <p:pic>
        <p:nvPicPr>
          <p:cNvPr id="265" name="Google Shape;265;p42"/>
          <p:cNvPicPr preferRelativeResize="0"/>
          <p:nvPr/>
        </p:nvPicPr>
        <p:blipFill>
          <a:blip r:embed="rId4">
            <a:alphaModFix/>
          </a:blip>
          <a:stretch>
            <a:fillRect/>
          </a:stretch>
        </p:blipFill>
        <p:spPr>
          <a:xfrm>
            <a:off x="5203800" y="2724150"/>
            <a:ext cx="3771525" cy="2266950"/>
          </a:xfrm>
          <a:prstGeom prst="rect">
            <a:avLst/>
          </a:prstGeom>
          <a:noFill/>
          <a:ln>
            <a:noFill/>
          </a:ln>
        </p:spPr>
      </p:pic>
      <p:sp>
        <p:nvSpPr>
          <p:cNvPr id="266" name="Google Shape;266;p42"/>
          <p:cNvSpPr txBox="1"/>
          <p:nvPr>
            <p:ph idx="1" type="body"/>
          </p:nvPr>
        </p:nvSpPr>
        <p:spPr>
          <a:xfrm>
            <a:off x="311700" y="2896225"/>
            <a:ext cx="4869900" cy="18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50"/>
              <a:t>There is basically  little or no relationship between the number of </a:t>
            </a:r>
            <a:r>
              <a:rPr lang="en" sz="1650"/>
              <a:t>employees</a:t>
            </a:r>
            <a:r>
              <a:rPr lang="en" sz="1650"/>
              <a:t> and Trading Duration so this shows the </a:t>
            </a:r>
            <a:endParaRPr sz="1650"/>
          </a:p>
          <a:p>
            <a:pPr indent="0" lvl="0" marL="0" rtl="0" algn="l">
              <a:lnSpc>
                <a:spcPct val="135714"/>
              </a:lnSpc>
              <a:spcBef>
                <a:spcPts val="1200"/>
              </a:spcBef>
              <a:spcAft>
                <a:spcPts val="0"/>
              </a:spcAft>
              <a:buNone/>
            </a:pPr>
            <a:r>
              <a:t/>
            </a:r>
            <a:endParaRPr sz="16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sz="165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72" name="Google Shape;27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 though we saw weak relation between Annual Revenue and Trading duration but we found some countries have good revenue and good sales record that shows some store </a:t>
            </a:r>
            <a:r>
              <a:rPr lang="en"/>
              <a:t>opened</a:t>
            </a:r>
            <a:r>
              <a:rPr lang="en"/>
              <a:t> for longer duration  but still they might not be been adapted to evolving customer needs or trends or still follow outdated business models which hinder revenue growth so some long duration trading business needs to adapt to new technological advancement,regulatory changes or economic shifts to attract new customers and generate higher revenue</a:t>
            </a:r>
            <a:endParaRPr/>
          </a:p>
          <a:p>
            <a:pPr indent="0" lvl="0" marL="0" rtl="0" algn="l">
              <a:lnSpc>
                <a:spcPct val="135714"/>
              </a:lnSpc>
              <a:spcBef>
                <a:spcPts val="120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1992650"/>
            <a:ext cx="8520600" cy="166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50"/>
              <a:t>Q6 - What is the relationship between the size of stores, number of employees and revenue?</a:t>
            </a:r>
            <a:endParaRPr sz="2750"/>
          </a:p>
        </p:txBody>
      </p:sp>
      <p:sp>
        <p:nvSpPr>
          <p:cNvPr id="278" name="Google Shape;278;p44"/>
          <p:cNvSpPr txBox="1"/>
          <p:nvPr>
            <p:ph idx="1" type="body"/>
          </p:nvPr>
        </p:nvSpPr>
        <p:spPr>
          <a:xfrm>
            <a:off x="311700" y="3048000"/>
            <a:ext cx="8520600" cy="1521000"/>
          </a:xfrm>
          <a:prstGeom prst="rect">
            <a:avLst/>
          </a:prstGeom>
        </p:spPr>
        <p:txBody>
          <a:bodyPr anchorCtr="0" anchor="t" bIns="91425" lIns="91425" spcFirstLastPara="1" rIns="91425" wrap="square" tIns="91425">
            <a:normAutofit/>
          </a:bodyPr>
          <a:lstStyle/>
          <a:p>
            <a:pPr indent="0" lvl="0" marL="457200" rtl="0" algn="ctr">
              <a:spcBef>
                <a:spcPts val="0"/>
              </a:spcBef>
              <a:spcAft>
                <a:spcPts val="1200"/>
              </a:spcAft>
              <a:buNone/>
            </a:pPr>
            <a:r>
              <a:rPr lang="en"/>
              <a:t>Goal: Find the Relationship between the 3 datasets</a:t>
            </a:r>
            <a:br>
              <a:rPr lang="en"/>
            </a:br>
            <a:r>
              <a:rPr lang="en"/>
              <a:t>&amp; to observe and find a potential relation that may </a:t>
            </a:r>
            <a:br>
              <a:rPr lang="en"/>
            </a:br>
            <a:r>
              <a:rPr lang="en"/>
              <a:t>increase/maximize revenue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50"/>
              <a:t>Q6 - Initial Relation Insights</a:t>
            </a:r>
            <a:endParaRPr sz="2150"/>
          </a:p>
        </p:txBody>
      </p:sp>
      <p:sp>
        <p:nvSpPr>
          <p:cNvPr id="284" name="Google Shape;284;p45"/>
          <p:cNvSpPr txBox="1"/>
          <p:nvPr>
            <p:ph idx="1" type="body"/>
          </p:nvPr>
        </p:nvSpPr>
        <p:spPr>
          <a:xfrm>
            <a:off x="311700" y="1152475"/>
            <a:ext cx="33033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Data of all 701 Stores in DB</a:t>
            </a:r>
            <a:endParaRPr/>
          </a:p>
          <a:p>
            <a:pPr indent="-334327" lvl="0" marL="457200" rtl="0" algn="l">
              <a:spcBef>
                <a:spcPts val="0"/>
              </a:spcBef>
              <a:spcAft>
                <a:spcPts val="0"/>
              </a:spcAft>
              <a:buSzPct val="100000"/>
              <a:buChar char="-"/>
            </a:pPr>
            <a:r>
              <a:rPr lang="en"/>
              <a:t>All distributions are slightly positively skewed</a:t>
            </a:r>
            <a:endParaRPr/>
          </a:p>
          <a:p>
            <a:pPr indent="-334327" lvl="0" marL="457200" rtl="0" algn="l">
              <a:spcBef>
                <a:spcPts val="0"/>
              </a:spcBef>
              <a:spcAft>
                <a:spcPts val="0"/>
              </a:spcAft>
              <a:buSzPct val="100000"/>
              <a:buChar char="-"/>
            </a:pPr>
            <a:r>
              <a:rPr lang="en"/>
              <a:t>All pairs of relations have a strong positive correlation</a:t>
            </a:r>
            <a:endParaRPr/>
          </a:p>
          <a:p>
            <a:pPr indent="-334327" lvl="0" marL="457200" rtl="0" algn="l">
              <a:spcBef>
                <a:spcPts val="0"/>
              </a:spcBef>
              <a:spcAft>
                <a:spcPts val="0"/>
              </a:spcAft>
              <a:buSzPct val="100000"/>
              <a:buChar char="-"/>
            </a:pPr>
            <a:r>
              <a:rPr lang="en"/>
              <a:t>Larger Stores have a higher likelihood of having more employees</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
              <a:t>More Employees</a:t>
            </a:r>
            <a:br>
              <a:rPr lang="en"/>
            </a:br>
            <a:r>
              <a:rPr lang="en"/>
              <a:t>+ Larger Stores</a:t>
            </a:r>
            <a:br>
              <a:rPr lang="en"/>
            </a:br>
            <a:r>
              <a:rPr lang="en"/>
              <a:t>= More Revenue?</a:t>
            </a:r>
            <a:endParaRPr/>
          </a:p>
        </p:txBody>
      </p:sp>
      <p:pic>
        <p:nvPicPr>
          <p:cNvPr id="285" name="Google Shape;285;p45"/>
          <p:cNvPicPr preferRelativeResize="0"/>
          <p:nvPr/>
        </p:nvPicPr>
        <p:blipFill>
          <a:blip r:embed="rId3">
            <a:alphaModFix/>
          </a:blip>
          <a:stretch>
            <a:fillRect/>
          </a:stretch>
        </p:blipFill>
        <p:spPr>
          <a:xfrm>
            <a:off x="3743225" y="93688"/>
            <a:ext cx="5311576" cy="4956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50"/>
              <a:t>Q6 - Combined Relational Insight between all 3 Factors</a:t>
            </a:r>
            <a:endParaRPr sz="2150"/>
          </a:p>
        </p:txBody>
      </p:sp>
      <p:sp>
        <p:nvSpPr>
          <p:cNvPr id="291" name="Google Shape;291;p46"/>
          <p:cNvSpPr txBox="1"/>
          <p:nvPr>
            <p:ph idx="1" type="body"/>
          </p:nvPr>
        </p:nvSpPr>
        <p:spPr>
          <a:xfrm>
            <a:off x="311700" y="1152475"/>
            <a:ext cx="273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More Green = More Revenue</a:t>
            </a:r>
            <a:endParaRPr/>
          </a:p>
          <a:p>
            <a:pPr indent="-342900" lvl="0" marL="457200" rtl="0" algn="l">
              <a:spcBef>
                <a:spcPts val="0"/>
              </a:spcBef>
              <a:spcAft>
                <a:spcPts val="0"/>
              </a:spcAft>
              <a:buSzPts val="1800"/>
              <a:buChar char="-"/>
            </a:pPr>
            <a:r>
              <a:rPr lang="en"/>
              <a:t>Revenue is clustered in groups</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
              <a:t>More Employees</a:t>
            </a:r>
            <a:br>
              <a:rPr lang="en"/>
            </a:br>
            <a:r>
              <a:rPr lang="en"/>
              <a:t>+</a:t>
            </a:r>
            <a:r>
              <a:rPr lang="en"/>
              <a:t> Larger Stores</a:t>
            </a:r>
            <a:br>
              <a:rPr lang="en"/>
            </a:br>
            <a:r>
              <a:rPr lang="en"/>
              <a:t>=</a:t>
            </a:r>
            <a:r>
              <a:rPr lang="en"/>
              <a:t> More Revenue</a:t>
            </a:r>
            <a:endParaRPr/>
          </a:p>
        </p:txBody>
      </p:sp>
      <p:pic>
        <p:nvPicPr>
          <p:cNvPr id="292" name="Google Shape;292;p46"/>
          <p:cNvPicPr preferRelativeResize="0"/>
          <p:nvPr/>
        </p:nvPicPr>
        <p:blipFill>
          <a:blip r:embed="rId3">
            <a:alphaModFix/>
          </a:blip>
          <a:stretch>
            <a:fillRect/>
          </a:stretch>
        </p:blipFill>
        <p:spPr>
          <a:xfrm>
            <a:off x="3179075" y="1152475"/>
            <a:ext cx="5796301" cy="3805450"/>
          </a:xfrm>
          <a:prstGeom prst="rect">
            <a:avLst/>
          </a:prstGeom>
          <a:noFill/>
          <a:ln>
            <a:noFill/>
          </a:ln>
        </p:spPr>
      </p:pic>
      <p:sp>
        <p:nvSpPr>
          <p:cNvPr id="293" name="Google Shape;293;p46"/>
          <p:cNvSpPr txBox="1"/>
          <p:nvPr>
            <p:ph idx="1" type="body"/>
          </p:nvPr>
        </p:nvSpPr>
        <p:spPr>
          <a:xfrm>
            <a:off x="35825" y="3976900"/>
            <a:ext cx="3373800" cy="7653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(directly proportional)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50"/>
              <a:t>Q6 - Concluding Insight</a:t>
            </a:r>
            <a:endParaRPr sz="2150"/>
          </a:p>
          <a:p>
            <a:pPr indent="0" lvl="0" marL="0" rtl="0" algn="l">
              <a:spcBef>
                <a:spcPts val="0"/>
              </a:spcBef>
              <a:spcAft>
                <a:spcPts val="0"/>
              </a:spcAft>
              <a:buSzPts val="990"/>
              <a:buNone/>
            </a:pPr>
            <a:r>
              <a:rPr lang="en" sz="2150"/>
              <a:t>Part 1 Maximize Revenue</a:t>
            </a:r>
            <a:endParaRPr sz="2150"/>
          </a:p>
        </p:txBody>
      </p:sp>
      <p:sp>
        <p:nvSpPr>
          <p:cNvPr id="299" name="Google Shape;299;p47"/>
          <p:cNvSpPr txBox="1"/>
          <p:nvPr>
            <p:ph idx="1" type="body"/>
          </p:nvPr>
        </p:nvSpPr>
        <p:spPr>
          <a:xfrm>
            <a:off x="96150" y="1216850"/>
            <a:ext cx="2805300" cy="38481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Sweet spot for Max Revenue</a:t>
            </a:r>
            <a:br>
              <a:rPr lang="en"/>
            </a:br>
            <a:endParaRPr/>
          </a:p>
          <a:p>
            <a:pPr indent="-334327" lvl="0" marL="457200" rtl="0" algn="l">
              <a:spcBef>
                <a:spcPts val="0"/>
              </a:spcBef>
              <a:spcAft>
                <a:spcPts val="0"/>
              </a:spcAft>
              <a:buSzPct val="100000"/>
              <a:buChar char="-"/>
            </a:pPr>
            <a:r>
              <a:rPr lang="en"/>
              <a:t>Increasing Store size and Number of Employees further does not affect Revenue</a:t>
            </a:r>
            <a:br>
              <a:rPr lang="en"/>
            </a:br>
            <a:endParaRPr/>
          </a:p>
          <a:p>
            <a:pPr indent="-334327" lvl="0" marL="457200" rtl="0" algn="l">
              <a:spcBef>
                <a:spcPts val="0"/>
              </a:spcBef>
              <a:spcAft>
                <a:spcPts val="0"/>
              </a:spcAft>
              <a:buSzPct val="100000"/>
              <a:buChar char="-"/>
            </a:pPr>
            <a:r>
              <a:rPr lang="en"/>
              <a:t>Utilizing Larger Stores with an efficient number of employees for Max potential Revenue</a:t>
            </a:r>
            <a:endParaRPr/>
          </a:p>
          <a:p>
            <a:pPr indent="0" lvl="0" marL="457200" rtl="0" algn="l">
              <a:spcBef>
                <a:spcPts val="1200"/>
              </a:spcBef>
              <a:spcAft>
                <a:spcPts val="1200"/>
              </a:spcAft>
              <a:buNone/>
            </a:pPr>
            <a:r>
              <a:t/>
            </a:r>
            <a:endParaRPr/>
          </a:p>
        </p:txBody>
      </p:sp>
      <p:pic>
        <p:nvPicPr>
          <p:cNvPr id="300" name="Google Shape;300;p47"/>
          <p:cNvPicPr preferRelativeResize="0"/>
          <p:nvPr/>
        </p:nvPicPr>
        <p:blipFill>
          <a:blip r:embed="rId3">
            <a:alphaModFix/>
          </a:blip>
          <a:stretch>
            <a:fillRect/>
          </a:stretch>
        </p:blipFill>
        <p:spPr>
          <a:xfrm>
            <a:off x="2901450" y="416875"/>
            <a:ext cx="6165475" cy="3068225"/>
          </a:xfrm>
          <a:prstGeom prst="rect">
            <a:avLst/>
          </a:prstGeom>
          <a:noFill/>
          <a:ln>
            <a:noFill/>
          </a:ln>
        </p:spPr>
      </p:pic>
      <p:sp>
        <p:nvSpPr>
          <p:cNvPr id="301" name="Google Shape;301;p47"/>
          <p:cNvSpPr txBox="1"/>
          <p:nvPr>
            <p:ph idx="1" type="body"/>
          </p:nvPr>
        </p:nvSpPr>
        <p:spPr>
          <a:xfrm>
            <a:off x="3214800" y="3485100"/>
            <a:ext cx="5716500" cy="1658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Cost Efficient Ratio using Scatterplot:</a:t>
            </a:r>
            <a:endParaRPr/>
          </a:p>
          <a:p>
            <a:pPr indent="0" lvl="0" marL="457200" rtl="0" algn="l">
              <a:spcBef>
                <a:spcPts val="1200"/>
              </a:spcBef>
              <a:spcAft>
                <a:spcPts val="1200"/>
              </a:spcAft>
              <a:buNone/>
            </a:pPr>
            <a:r>
              <a:rPr lang="en"/>
              <a:t>Store Size = 65k-75k Square ft</a:t>
            </a:r>
            <a:br>
              <a:rPr lang="en"/>
            </a:br>
            <a:r>
              <a:rPr lang="en"/>
              <a:t>Number of Employees = 50-60 people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50"/>
              <a:t>Q6 - Concluding insight Part 2 - More Reliable Options</a:t>
            </a:r>
            <a:endParaRPr sz="2150"/>
          </a:p>
        </p:txBody>
      </p:sp>
      <p:sp>
        <p:nvSpPr>
          <p:cNvPr id="307" name="Google Shape;307;p48"/>
          <p:cNvSpPr txBox="1"/>
          <p:nvPr>
            <p:ph idx="1" type="body"/>
          </p:nvPr>
        </p:nvSpPr>
        <p:spPr>
          <a:xfrm>
            <a:off x="-384200" y="3123300"/>
            <a:ext cx="2730600" cy="1348800"/>
          </a:xfrm>
          <a:prstGeom prst="rect">
            <a:avLst/>
          </a:prstGeom>
        </p:spPr>
        <p:txBody>
          <a:bodyPr anchorCtr="0" anchor="t" bIns="91425" lIns="91425" spcFirstLastPara="1" rIns="91425" wrap="square" tIns="91425">
            <a:normAutofit/>
          </a:bodyPr>
          <a:lstStyle/>
          <a:p>
            <a:pPr indent="0" lvl="0" marL="457200" rtl="0" algn="ctr">
              <a:spcBef>
                <a:spcPts val="0"/>
              </a:spcBef>
              <a:spcAft>
                <a:spcPts val="1200"/>
              </a:spcAft>
              <a:buNone/>
            </a:pPr>
            <a:r>
              <a:rPr lang="en"/>
              <a:t>Reliable Number of Employees: 80</a:t>
            </a:r>
            <a:endParaRPr/>
          </a:p>
        </p:txBody>
      </p:sp>
      <p:pic>
        <p:nvPicPr>
          <p:cNvPr id="308" name="Google Shape;308;p48"/>
          <p:cNvPicPr preferRelativeResize="0"/>
          <p:nvPr/>
        </p:nvPicPr>
        <p:blipFill rotWithShape="1">
          <a:blip r:embed="rId3">
            <a:alphaModFix/>
          </a:blip>
          <a:srcRect b="0" l="0" r="0" t="0"/>
          <a:stretch/>
        </p:blipFill>
        <p:spPr>
          <a:xfrm>
            <a:off x="6223165" y="2811954"/>
            <a:ext cx="2877110" cy="2288622"/>
          </a:xfrm>
          <a:prstGeom prst="rect">
            <a:avLst/>
          </a:prstGeom>
          <a:noFill/>
          <a:ln>
            <a:noFill/>
          </a:ln>
        </p:spPr>
      </p:pic>
      <p:pic>
        <p:nvPicPr>
          <p:cNvPr id="309" name="Google Shape;309;p48"/>
          <p:cNvPicPr preferRelativeResize="0"/>
          <p:nvPr/>
        </p:nvPicPr>
        <p:blipFill>
          <a:blip r:embed="rId4">
            <a:alphaModFix/>
          </a:blip>
          <a:stretch>
            <a:fillRect/>
          </a:stretch>
        </p:blipFill>
        <p:spPr>
          <a:xfrm>
            <a:off x="6223167" y="445026"/>
            <a:ext cx="2877106" cy="2322232"/>
          </a:xfrm>
          <a:prstGeom prst="rect">
            <a:avLst/>
          </a:prstGeom>
          <a:noFill/>
          <a:ln>
            <a:noFill/>
          </a:ln>
        </p:spPr>
      </p:pic>
      <p:sp>
        <p:nvSpPr>
          <p:cNvPr id="310" name="Google Shape;310;p48"/>
          <p:cNvSpPr txBox="1"/>
          <p:nvPr>
            <p:ph idx="1" type="body"/>
          </p:nvPr>
        </p:nvSpPr>
        <p:spPr>
          <a:xfrm>
            <a:off x="6495060" y="0"/>
            <a:ext cx="2112300" cy="4773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Negative Skew</a:t>
            </a:r>
            <a:endParaRPr/>
          </a:p>
        </p:txBody>
      </p:sp>
      <p:sp>
        <p:nvSpPr>
          <p:cNvPr id="311" name="Google Shape;311;p48"/>
          <p:cNvSpPr txBox="1"/>
          <p:nvPr>
            <p:ph idx="1" type="body"/>
          </p:nvPr>
        </p:nvSpPr>
        <p:spPr>
          <a:xfrm>
            <a:off x="-329050" y="1642750"/>
            <a:ext cx="2730600" cy="896700"/>
          </a:xfrm>
          <a:prstGeom prst="rect">
            <a:avLst/>
          </a:prstGeom>
        </p:spPr>
        <p:txBody>
          <a:bodyPr anchorCtr="0" anchor="t" bIns="91425" lIns="91425" spcFirstLastPara="1" rIns="91425" wrap="square" tIns="91425">
            <a:normAutofit/>
          </a:bodyPr>
          <a:lstStyle/>
          <a:p>
            <a:pPr indent="0" lvl="0" marL="457200" rtl="0" algn="ctr">
              <a:spcBef>
                <a:spcPts val="0"/>
              </a:spcBef>
              <a:spcAft>
                <a:spcPts val="1200"/>
              </a:spcAft>
              <a:buNone/>
            </a:pPr>
            <a:r>
              <a:rPr lang="en"/>
              <a:t>Reliable Store Size: 75,000 </a:t>
            </a:r>
            <a:r>
              <a:rPr lang="en"/>
              <a:t>Sq Ft</a:t>
            </a:r>
            <a:endParaRPr/>
          </a:p>
        </p:txBody>
      </p:sp>
      <p:pic>
        <p:nvPicPr>
          <p:cNvPr id="312" name="Google Shape;312;p48"/>
          <p:cNvPicPr preferRelativeResize="0"/>
          <p:nvPr/>
        </p:nvPicPr>
        <p:blipFill>
          <a:blip r:embed="rId5">
            <a:alphaModFix/>
          </a:blip>
          <a:stretch>
            <a:fillRect/>
          </a:stretch>
        </p:blipFill>
        <p:spPr>
          <a:xfrm>
            <a:off x="2346396" y="2891690"/>
            <a:ext cx="3740075" cy="1192031"/>
          </a:xfrm>
          <a:prstGeom prst="rect">
            <a:avLst/>
          </a:prstGeom>
          <a:noFill/>
          <a:ln>
            <a:noFill/>
          </a:ln>
        </p:spPr>
      </p:pic>
      <p:pic>
        <p:nvPicPr>
          <p:cNvPr id="313" name="Google Shape;313;p48"/>
          <p:cNvPicPr preferRelativeResize="0"/>
          <p:nvPr/>
        </p:nvPicPr>
        <p:blipFill>
          <a:blip r:embed="rId6">
            <a:alphaModFix/>
          </a:blip>
          <a:stretch>
            <a:fillRect/>
          </a:stretch>
        </p:blipFill>
        <p:spPr>
          <a:xfrm>
            <a:off x="2346400" y="1494029"/>
            <a:ext cx="3740075" cy="1202167"/>
          </a:xfrm>
          <a:prstGeom prst="rect">
            <a:avLst/>
          </a:prstGeom>
          <a:noFill/>
          <a:ln>
            <a:noFill/>
          </a:ln>
        </p:spPr>
      </p:pic>
      <p:sp>
        <p:nvSpPr>
          <p:cNvPr id="314" name="Google Shape;314;p48"/>
          <p:cNvSpPr txBox="1"/>
          <p:nvPr>
            <p:ph idx="1" type="body"/>
          </p:nvPr>
        </p:nvSpPr>
        <p:spPr>
          <a:xfrm>
            <a:off x="186075" y="4203875"/>
            <a:ext cx="5900400" cy="896700"/>
          </a:xfrm>
          <a:prstGeom prst="rect">
            <a:avLst/>
          </a:prstGeom>
        </p:spPr>
        <p:txBody>
          <a:bodyPr anchorCtr="0" anchor="t" bIns="91425" lIns="91425" spcFirstLastPara="1" rIns="91425" wrap="square" tIns="91425">
            <a:normAutofit/>
          </a:bodyPr>
          <a:lstStyle/>
          <a:p>
            <a:pPr indent="0" lvl="0" marL="457200" rtl="0" algn="ctr">
              <a:spcBef>
                <a:spcPts val="0"/>
              </a:spcBef>
              <a:spcAft>
                <a:spcPts val="1200"/>
              </a:spcAft>
              <a:buNone/>
            </a:pPr>
            <a:r>
              <a:rPr lang="en"/>
              <a:t>Keep stores that are smaller than 75,000k Sq Ft in size and stores that have less than 80 employees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50"/>
              <a:t>Q6 - Preview of more Insight, maximise every store</a:t>
            </a:r>
            <a:endParaRPr sz="2150"/>
          </a:p>
        </p:txBody>
      </p:sp>
      <p:pic>
        <p:nvPicPr>
          <p:cNvPr id="320" name="Google Shape;320;p49"/>
          <p:cNvPicPr preferRelativeResize="0"/>
          <p:nvPr/>
        </p:nvPicPr>
        <p:blipFill>
          <a:blip r:embed="rId3">
            <a:alphaModFix/>
          </a:blip>
          <a:stretch>
            <a:fillRect/>
          </a:stretch>
        </p:blipFill>
        <p:spPr>
          <a:xfrm>
            <a:off x="3591150" y="3071172"/>
            <a:ext cx="5499151" cy="2016839"/>
          </a:xfrm>
          <a:prstGeom prst="rect">
            <a:avLst/>
          </a:prstGeom>
          <a:noFill/>
          <a:ln>
            <a:noFill/>
          </a:ln>
        </p:spPr>
      </p:pic>
      <p:pic>
        <p:nvPicPr>
          <p:cNvPr id="321" name="Google Shape;321;p49"/>
          <p:cNvPicPr preferRelativeResize="0"/>
          <p:nvPr/>
        </p:nvPicPr>
        <p:blipFill>
          <a:blip r:embed="rId4">
            <a:alphaModFix/>
          </a:blip>
          <a:stretch>
            <a:fillRect/>
          </a:stretch>
        </p:blipFill>
        <p:spPr>
          <a:xfrm>
            <a:off x="3591150" y="1007915"/>
            <a:ext cx="5499151" cy="2002882"/>
          </a:xfrm>
          <a:prstGeom prst="rect">
            <a:avLst/>
          </a:prstGeom>
          <a:noFill/>
          <a:ln>
            <a:noFill/>
          </a:ln>
        </p:spPr>
      </p:pic>
      <p:pic>
        <p:nvPicPr>
          <p:cNvPr id="322" name="Google Shape;322;p49"/>
          <p:cNvPicPr preferRelativeResize="0"/>
          <p:nvPr/>
        </p:nvPicPr>
        <p:blipFill>
          <a:blip r:embed="rId5">
            <a:alphaModFix/>
          </a:blip>
          <a:stretch>
            <a:fillRect/>
          </a:stretch>
        </p:blipFill>
        <p:spPr>
          <a:xfrm>
            <a:off x="260375" y="2046525"/>
            <a:ext cx="3050703" cy="2002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idx="4294967295" type="ctrTitle"/>
          </p:nvPr>
        </p:nvSpPr>
        <p:spPr>
          <a:xfrm>
            <a:off x="671258" y="1043750"/>
            <a:ext cx="7801500" cy="173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300"/>
              <a:t>Thank you for listening</a:t>
            </a:r>
            <a:endParaRPr sz="7300"/>
          </a:p>
        </p:txBody>
      </p:sp>
      <p:sp>
        <p:nvSpPr>
          <p:cNvPr id="328" name="Google Shape;328;p50"/>
          <p:cNvSpPr txBox="1"/>
          <p:nvPr>
            <p:ph idx="4294967295" type="subTitle"/>
          </p:nvPr>
        </p:nvSpPr>
        <p:spPr>
          <a:xfrm>
            <a:off x="671250" y="2946274"/>
            <a:ext cx="7801500" cy="14814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en" sz="3000"/>
              <a:t>Extra visualizations &amp; Insights</a:t>
            </a:r>
            <a:endParaRPr sz="3000"/>
          </a:p>
          <a:p>
            <a:pPr indent="0" lvl="0" marL="0" rtl="0" algn="ctr">
              <a:spcBef>
                <a:spcPts val="1200"/>
              </a:spcBef>
              <a:spcAft>
                <a:spcPts val="0"/>
              </a:spcAft>
              <a:buNone/>
            </a:pPr>
            <a:r>
              <a:rPr lang="en" sz="3000"/>
              <a:t>are a</a:t>
            </a:r>
            <a:r>
              <a:rPr lang="en" sz="3000"/>
              <a:t>vailable</a:t>
            </a:r>
            <a:r>
              <a:rPr lang="en" sz="3000"/>
              <a:t> in Python Code</a:t>
            </a:r>
            <a:endParaRPr sz="3000"/>
          </a:p>
          <a:p>
            <a:pPr indent="0" lvl="0" marL="0" rtl="0" algn="ctr">
              <a:spcBef>
                <a:spcPts val="1200"/>
              </a:spcBef>
              <a:spcAft>
                <a:spcPts val="1200"/>
              </a:spcAft>
              <a:buNone/>
            </a:pPr>
            <a:r>
              <a:rPr lang="en" sz="3000"/>
              <a:t>f</a:t>
            </a:r>
            <a:r>
              <a:rPr lang="en" sz="3000"/>
              <a:t>or extra information</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 What is the regional sales in the best performing country?</a:t>
            </a:r>
            <a:endParaRPr/>
          </a:p>
        </p:txBody>
      </p:sp>
      <p:sp>
        <p:nvSpPr>
          <p:cNvPr id="80" name="Google Shape;80;p16"/>
          <p:cNvSpPr txBox="1"/>
          <p:nvPr>
            <p:ph idx="1" type="body"/>
          </p:nvPr>
        </p:nvSpPr>
        <p:spPr>
          <a:xfrm>
            <a:off x="311700" y="1152475"/>
            <a:ext cx="4636800" cy="37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1.1 What is the best performing country?</a:t>
            </a:r>
            <a:endParaRPr/>
          </a:p>
          <a:p>
            <a:pPr indent="0" lvl="0" marL="0" rtl="0" algn="l">
              <a:spcBef>
                <a:spcPts val="1200"/>
              </a:spcBef>
              <a:spcAft>
                <a:spcPts val="0"/>
              </a:spcAft>
              <a:buNone/>
            </a:pPr>
            <a:r>
              <a:rPr lang="en"/>
              <a:t>Here we can see that the United States of America (US), dominates the proportion of Adventure Works™ revenue. </a:t>
            </a:r>
            <a:endParaRPr/>
          </a:p>
          <a:p>
            <a:pPr indent="0" lvl="0" marL="0" rtl="0" algn="l">
              <a:spcBef>
                <a:spcPts val="1200"/>
              </a:spcBef>
              <a:spcAft>
                <a:spcPts val="0"/>
              </a:spcAft>
              <a:buNone/>
            </a:pPr>
            <a:r>
              <a:rPr lang="en"/>
              <a:t>The US market accounts for approximately 57% of revenue.</a:t>
            </a:r>
            <a:endParaRPr/>
          </a:p>
          <a:p>
            <a:pPr indent="0" lvl="0" marL="0" rtl="0" algn="l">
              <a:spcBef>
                <a:spcPts val="1200"/>
              </a:spcBef>
              <a:spcAft>
                <a:spcPts val="1200"/>
              </a:spcAft>
              <a:buNone/>
            </a:pPr>
            <a:r>
              <a:rPr lang="en"/>
              <a:t>North American continent is the </a:t>
            </a:r>
            <a:r>
              <a:rPr lang="en"/>
              <a:t>predominant market, with Canada 2nd largest contributor to AW’s revenue.</a:t>
            </a:r>
            <a:endParaRPr/>
          </a:p>
        </p:txBody>
      </p:sp>
      <p:pic>
        <p:nvPicPr>
          <p:cNvPr id="81" name="Google Shape;81;p16"/>
          <p:cNvPicPr preferRelativeResize="0"/>
          <p:nvPr/>
        </p:nvPicPr>
        <p:blipFill>
          <a:blip r:embed="rId3">
            <a:alphaModFix/>
          </a:blip>
          <a:stretch>
            <a:fillRect/>
          </a:stretch>
        </p:blipFill>
        <p:spPr>
          <a:xfrm>
            <a:off x="4948500" y="1017725"/>
            <a:ext cx="3931850" cy="393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 What is the regional sales in the best performing country?</a:t>
            </a:r>
            <a:endParaRPr/>
          </a:p>
        </p:txBody>
      </p:sp>
      <p:sp>
        <p:nvSpPr>
          <p:cNvPr id="87" name="Google Shape;87;p17"/>
          <p:cNvSpPr txBox="1"/>
          <p:nvPr>
            <p:ph idx="1" type="body"/>
          </p:nvPr>
        </p:nvSpPr>
        <p:spPr>
          <a:xfrm>
            <a:off x="311700" y="1152475"/>
            <a:ext cx="390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1.2 Sales in the US regions</a:t>
            </a:r>
            <a:endParaRPr/>
          </a:p>
          <a:p>
            <a:pPr indent="0" lvl="0" marL="0" rtl="0" algn="l">
              <a:spcBef>
                <a:spcPts val="1200"/>
              </a:spcBef>
              <a:spcAft>
                <a:spcPts val="1200"/>
              </a:spcAft>
              <a:buNone/>
            </a:pPr>
            <a:r>
              <a:rPr lang="en"/>
              <a:t>The Southwest and Northwest regions have notably higher revenues coming in, in comparison to the other 3 regions.</a:t>
            </a:r>
            <a:endParaRPr/>
          </a:p>
        </p:txBody>
      </p:sp>
      <p:pic>
        <p:nvPicPr>
          <p:cNvPr id="88" name="Google Shape;88;p17"/>
          <p:cNvPicPr preferRelativeResize="0"/>
          <p:nvPr/>
        </p:nvPicPr>
        <p:blipFill>
          <a:blip r:embed="rId3">
            <a:alphaModFix/>
          </a:blip>
          <a:stretch>
            <a:fillRect/>
          </a:stretch>
        </p:blipFill>
        <p:spPr>
          <a:xfrm>
            <a:off x="4220398" y="1232425"/>
            <a:ext cx="4561127"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 What is the regional sales in the best performing country?</a:t>
            </a:r>
            <a:endParaRPr/>
          </a:p>
        </p:txBody>
      </p:sp>
      <p:sp>
        <p:nvSpPr>
          <p:cNvPr id="94" name="Google Shape;94;p18"/>
          <p:cNvSpPr txBox="1"/>
          <p:nvPr>
            <p:ph idx="1" type="body"/>
          </p:nvPr>
        </p:nvSpPr>
        <p:spPr>
          <a:xfrm>
            <a:off x="311700" y="1152475"/>
            <a:ext cx="4076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1.3 Is this the result of </a:t>
            </a:r>
            <a:r>
              <a:rPr lang="en"/>
              <a:t>salespeople</a:t>
            </a:r>
            <a:r>
              <a:rPr lang="en"/>
              <a:t>?</a:t>
            </a:r>
            <a:endParaRPr/>
          </a:p>
          <a:p>
            <a:pPr indent="0" lvl="0" marL="0" rtl="0" algn="l">
              <a:spcBef>
                <a:spcPts val="1200"/>
              </a:spcBef>
              <a:spcAft>
                <a:spcPts val="0"/>
              </a:spcAft>
              <a:buNone/>
            </a:pPr>
            <a:r>
              <a:rPr lang="en"/>
              <a:t>The Southwestern team is smaller than Northwestern, yet selling more.</a:t>
            </a:r>
            <a:endParaRPr/>
          </a:p>
          <a:p>
            <a:pPr indent="0" lvl="0" marL="0" rtl="0" algn="l">
              <a:spcBef>
                <a:spcPts val="1200"/>
              </a:spcBef>
              <a:spcAft>
                <a:spcPts val="1200"/>
              </a:spcAft>
              <a:buNone/>
            </a:pPr>
            <a:r>
              <a:rPr lang="en"/>
              <a:t>We should look at effectiveness of each salesperson within each territory.</a:t>
            </a:r>
            <a:endParaRPr/>
          </a:p>
        </p:txBody>
      </p:sp>
      <p:pic>
        <p:nvPicPr>
          <p:cNvPr id="95" name="Google Shape;95;p18"/>
          <p:cNvPicPr preferRelativeResize="0"/>
          <p:nvPr/>
        </p:nvPicPr>
        <p:blipFill>
          <a:blip r:embed="rId3">
            <a:alphaModFix/>
          </a:blip>
          <a:stretch>
            <a:fillRect/>
          </a:stretch>
        </p:blipFill>
        <p:spPr>
          <a:xfrm>
            <a:off x="4540800" y="1170125"/>
            <a:ext cx="4450800" cy="34223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 What is the regional sales in the best performing country?</a:t>
            </a:r>
            <a:endParaRPr/>
          </a:p>
        </p:txBody>
      </p:sp>
      <p:sp>
        <p:nvSpPr>
          <p:cNvPr id="101" name="Google Shape;101;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1.3 Is this the result of salespeople?</a:t>
            </a:r>
            <a:endParaRPr/>
          </a:p>
          <a:p>
            <a:pPr indent="0" lvl="0" marL="0" rtl="0" algn="l">
              <a:spcBef>
                <a:spcPts val="1200"/>
              </a:spcBef>
              <a:spcAft>
                <a:spcPts val="1200"/>
              </a:spcAft>
              <a:buNone/>
            </a:pPr>
            <a:r>
              <a:rPr lang="en"/>
              <a:t>I therefore questioned whether revenues are higher as a result of a greater sales team. This tells us that the sales per salesperson is actually lowest in the Northwest region. Ultimately, the data isn’t reliable to assume a relationship, due to the small nature of the Adventure Works’ sales teams size.</a:t>
            </a:r>
            <a:endParaRPr/>
          </a:p>
        </p:txBody>
      </p:sp>
      <p:pic>
        <p:nvPicPr>
          <p:cNvPr id="102" name="Google Shape;102;p19"/>
          <p:cNvPicPr preferRelativeResize="0"/>
          <p:nvPr/>
        </p:nvPicPr>
        <p:blipFill>
          <a:blip r:embed="rId3">
            <a:alphaModFix/>
          </a:blip>
          <a:stretch>
            <a:fillRect/>
          </a:stretch>
        </p:blipFill>
        <p:spPr>
          <a:xfrm>
            <a:off x="4572000" y="1152475"/>
            <a:ext cx="4448994"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 What is the regional sales in the best performing country?</a:t>
            </a:r>
            <a:endParaRPr/>
          </a:p>
        </p:txBody>
      </p:sp>
      <p:sp>
        <p:nvSpPr>
          <p:cNvPr id="108" name="Google Shape;108;p20"/>
          <p:cNvSpPr txBox="1"/>
          <p:nvPr>
            <p:ph idx="1" type="body"/>
          </p:nvPr>
        </p:nvSpPr>
        <p:spPr>
          <a:xfrm>
            <a:off x="311700" y="1152475"/>
            <a:ext cx="3572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1.4 Is this the result of order quantity?</a:t>
            </a:r>
            <a:endParaRPr/>
          </a:p>
          <a:p>
            <a:pPr indent="0" lvl="0" marL="0" rtl="0" algn="l">
              <a:spcBef>
                <a:spcPts val="1200"/>
              </a:spcBef>
              <a:spcAft>
                <a:spcPts val="0"/>
              </a:spcAft>
              <a:buNone/>
            </a:pPr>
            <a:r>
              <a:rPr lang="en"/>
              <a:t>Southwest is leading in order quantity and income revenue.</a:t>
            </a:r>
            <a:endParaRPr/>
          </a:p>
          <a:p>
            <a:pPr indent="0" lvl="0" marL="0" rtl="0" algn="l">
              <a:spcBef>
                <a:spcPts val="1200"/>
              </a:spcBef>
              <a:spcAft>
                <a:spcPts val="1200"/>
              </a:spcAft>
              <a:buNone/>
            </a:pPr>
            <a:r>
              <a:rPr lang="en"/>
              <a:t>Furthermore, the mirrored shape shows the clear relationship between the two variables</a:t>
            </a:r>
            <a:endParaRPr/>
          </a:p>
        </p:txBody>
      </p:sp>
      <p:pic>
        <p:nvPicPr>
          <p:cNvPr id="109" name="Google Shape;109;p20"/>
          <p:cNvPicPr preferRelativeResize="0"/>
          <p:nvPr/>
        </p:nvPicPr>
        <p:blipFill>
          <a:blip r:embed="rId3">
            <a:alphaModFix/>
          </a:blip>
          <a:stretch>
            <a:fillRect/>
          </a:stretch>
        </p:blipFill>
        <p:spPr>
          <a:xfrm>
            <a:off x="3968775" y="1170125"/>
            <a:ext cx="5022825" cy="334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 What is the regional sales in the best performing country?</a:t>
            </a:r>
            <a:endParaRPr/>
          </a:p>
        </p:txBody>
      </p:sp>
      <p:sp>
        <p:nvSpPr>
          <p:cNvPr id="115" name="Google Shape;115;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1.4 Is this the result of order quantity?</a:t>
            </a:r>
            <a:endParaRPr/>
          </a:p>
          <a:p>
            <a:pPr indent="0" lvl="0" marL="0" rtl="0" algn="l">
              <a:spcBef>
                <a:spcPts val="1200"/>
              </a:spcBef>
              <a:spcAft>
                <a:spcPts val="0"/>
              </a:spcAft>
              <a:buNone/>
            </a:pPr>
            <a:r>
              <a:rPr lang="en"/>
              <a:t>There is a strong, positive correlation between the quantity ordered and income revenue.</a:t>
            </a:r>
            <a:endParaRPr/>
          </a:p>
          <a:p>
            <a:pPr indent="0" lvl="0" marL="0" rtl="0" algn="l">
              <a:spcBef>
                <a:spcPts val="1200"/>
              </a:spcBef>
              <a:spcAft>
                <a:spcPts val="1200"/>
              </a:spcAft>
              <a:buNone/>
            </a:pPr>
            <a:r>
              <a:rPr lang="en"/>
              <a:t>However, few data points may limit the reliability of data.</a:t>
            </a:r>
            <a:endParaRPr/>
          </a:p>
        </p:txBody>
      </p:sp>
      <p:pic>
        <p:nvPicPr>
          <p:cNvPr id="116" name="Google Shape;116;p21"/>
          <p:cNvPicPr preferRelativeResize="0"/>
          <p:nvPr/>
        </p:nvPicPr>
        <p:blipFill>
          <a:blip r:embed="rId3">
            <a:alphaModFix/>
          </a:blip>
          <a:stretch>
            <a:fillRect/>
          </a:stretch>
        </p:blipFill>
        <p:spPr>
          <a:xfrm>
            <a:off x="4469325" y="1200000"/>
            <a:ext cx="4572000" cy="33213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