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654"/>
    <a:srgbClr val="111111"/>
    <a:srgbClr val="768079"/>
    <a:srgbClr val="E6E6E6"/>
    <a:srgbClr val="ECE8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992" y="-294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76D1A17-B737-4761-9315-8D9C4001D54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6002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6D1A17-B737-4761-9315-8D9C4001D54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300169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6D1A17-B737-4761-9315-8D9C4001D54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83594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6D1A17-B737-4761-9315-8D9C4001D54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30576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76D1A17-B737-4761-9315-8D9C4001D543}" type="datetimeFigureOut">
              <a:rPr lang="en-US" smtClean="0"/>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265316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76D1A17-B737-4761-9315-8D9C4001D54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5671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76D1A17-B737-4761-9315-8D9C4001D543}" type="datetimeFigureOut">
              <a:rPr lang="en-US" smtClean="0"/>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198933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76D1A17-B737-4761-9315-8D9C4001D543}" type="datetimeFigureOut">
              <a:rPr lang="en-US" smtClean="0"/>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237049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6D1A17-B737-4761-9315-8D9C4001D543}" type="datetimeFigureOut">
              <a:rPr lang="en-US" smtClean="0"/>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222495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76D1A17-B737-4761-9315-8D9C4001D54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223324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76D1A17-B737-4761-9315-8D9C4001D543}" type="datetimeFigureOut">
              <a:rPr lang="en-US" smtClean="0"/>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47CE9-3603-4170-AE08-20EFEB824BE5}" type="slidenum">
              <a:rPr lang="en-US" smtClean="0"/>
              <a:t>‹N°›</a:t>
            </a:fld>
            <a:endParaRPr lang="en-US"/>
          </a:p>
        </p:txBody>
      </p:sp>
    </p:spTree>
    <p:extLst>
      <p:ext uri="{BB962C8B-B14F-4D97-AF65-F5344CB8AC3E}">
        <p14:creationId xmlns:p14="http://schemas.microsoft.com/office/powerpoint/2010/main" val="69006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76D1A17-B737-4761-9315-8D9C4001D543}" type="datetimeFigureOut">
              <a:rPr lang="en-US" smtClean="0"/>
              <a:t>6/14/2020</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0047CE9-3603-4170-AE08-20EFEB824BE5}" type="slidenum">
              <a:rPr lang="en-US" smtClean="0"/>
              <a:t>‹N°›</a:t>
            </a:fld>
            <a:endParaRPr lang="en-US"/>
          </a:p>
        </p:txBody>
      </p:sp>
    </p:spTree>
    <p:extLst>
      <p:ext uri="{BB962C8B-B14F-4D97-AF65-F5344CB8AC3E}">
        <p14:creationId xmlns:p14="http://schemas.microsoft.com/office/powerpoint/2010/main" val="25858123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65000"/>
                    </a14:imgEffect>
                  </a14:imgLayer>
                </a14:imgProps>
              </a:ext>
            </a:extLst>
          </a:blip>
          <a:srcRect/>
          <a:stretch>
            <a:fillRect t="-2000" b="-2000"/>
          </a:stretch>
        </a:blip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51DE34C-789E-4578-B3AF-0E8C97EE5D0F}"/>
              </a:ext>
            </a:extLst>
          </p:cNvPr>
          <p:cNvSpPr txBox="1"/>
          <p:nvPr/>
        </p:nvSpPr>
        <p:spPr>
          <a:xfrm>
            <a:off x="1834896" y="3090952"/>
            <a:ext cx="3188208" cy="1862048"/>
          </a:xfrm>
          <a:prstGeom prst="rect">
            <a:avLst/>
          </a:prstGeom>
          <a:noFill/>
        </p:spPr>
        <p:txBody>
          <a:bodyPr wrap="square" rtlCol="0">
            <a:spAutoFit/>
          </a:bodyPr>
          <a:lstStyle/>
          <a:p>
            <a:r>
              <a:rPr lang="en-US" sz="11500" dirty="0">
                <a:solidFill>
                  <a:schemeClr val="bg1"/>
                </a:solidFill>
                <a:latin typeface="Tungsten Bold" pitchFamily="2" charset="0"/>
              </a:rPr>
              <a:t>ARWEN</a:t>
            </a:r>
          </a:p>
        </p:txBody>
      </p:sp>
      <p:cxnSp>
        <p:nvCxnSpPr>
          <p:cNvPr id="6" name="Connecteur droit 5">
            <a:extLst>
              <a:ext uri="{FF2B5EF4-FFF2-40B4-BE49-F238E27FC236}">
                <a16:creationId xmlns:a16="http://schemas.microsoft.com/office/drawing/2014/main" id="{454C83D7-08AE-40ED-8636-44554F1A896B}"/>
              </a:ext>
            </a:extLst>
          </p:cNvPr>
          <p:cNvCxnSpPr>
            <a:cxnSpLocks/>
          </p:cNvCxnSpPr>
          <p:nvPr/>
        </p:nvCxnSpPr>
        <p:spPr>
          <a:xfrm flipH="1">
            <a:off x="1930400" y="4975098"/>
            <a:ext cx="26860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F9F6114F-7A9A-49B5-AEE9-55F22F712CA7}"/>
              </a:ext>
            </a:extLst>
          </p:cNvPr>
          <p:cNvCxnSpPr>
            <a:cxnSpLocks/>
          </p:cNvCxnSpPr>
          <p:nvPr/>
        </p:nvCxnSpPr>
        <p:spPr>
          <a:xfrm flipH="1">
            <a:off x="2216150" y="3090952"/>
            <a:ext cx="264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0644091E-EE11-4C6C-9000-CF0D29F4B963}"/>
              </a:ext>
            </a:extLst>
          </p:cNvPr>
          <p:cNvCxnSpPr>
            <a:cxnSpLocks/>
          </p:cNvCxnSpPr>
          <p:nvPr/>
        </p:nvCxnSpPr>
        <p:spPr>
          <a:xfrm flipH="1">
            <a:off x="1930400" y="3090952"/>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1ABBFF34-8018-4852-8E66-3C6586F14E67}"/>
              </a:ext>
            </a:extLst>
          </p:cNvPr>
          <p:cNvCxnSpPr>
            <a:cxnSpLocks/>
          </p:cNvCxnSpPr>
          <p:nvPr/>
        </p:nvCxnSpPr>
        <p:spPr>
          <a:xfrm flipH="1">
            <a:off x="4821750" y="4979950"/>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DAD9ABC7-11BD-4F8D-8FC0-6E331C8A5714}"/>
              </a:ext>
            </a:extLst>
          </p:cNvPr>
          <p:cNvSpPr txBox="1"/>
          <p:nvPr/>
        </p:nvSpPr>
        <p:spPr>
          <a:xfrm>
            <a:off x="2058860" y="5330952"/>
            <a:ext cx="2740279" cy="338554"/>
          </a:xfrm>
          <a:prstGeom prst="rect">
            <a:avLst/>
          </a:prstGeom>
          <a:noFill/>
        </p:spPr>
        <p:txBody>
          <a:bodyPr wrap="square" rtlCol="0">
            <a:spAutoFit/>
          </a:bodyPr>
          <a:lstStyle/>
          <a:p>
            <a:r>
              <a:rPr lang="en-US" sz="1600" dirty="0">
                <a:solidFill>
                  <a:schemeClr val="bg1"/>
                </a:solidFill>
                <a:latin typeface="D-DIN" panose="020B0504030202030204" pitchFamily="34" charset="0"/>
              </a:rPr>
              <a:t>UN RPG DE COMBAT TEXTUEL</a:t>
            </a:r>
          </a:p>
        </p:txBody>
      </p:sp>
      <p:sp>
        <p:nvSpPr>
          <p:cNvPr id="16" name="ZoneTexte 15">
            <a:extLst>
              <a:ext uri="{FF2B5EF4-FFF2-40B4-BE49-F238E27FC236}">
                <a16:creationId xmlns:a16="http://schemas.microsoft.com/office/drawing/2014/main" id="{79F891CA-3D9F-4A25-84D1-7D99D0CFD5A2}"/>
              </a:ext>
            </a:extLst>
          </p:cNvPr>
          <p:cNvSpPr txBox="1"/>
          <p:nvPr/>
        </p:nvSpPr>
        <p:spPr>
          <a:xfrm>
            <a:off x="2508840" y="7726885"/>
            <a:ext cx="1840309" cy="276999"/>
          </a:xfrm>
          <a:prstGeom prst="rect">
            <a:avLst/>
          </a:prstGeom>
          <a:noFill/>
        </p:spPr>
        <p:txBody>
          <a:bodyPr wrap="square" rtlCol="0">
            <a:spAutoFit/>
          </a:bodyPr>
          <a:lstStyle/>
          <a:p>
            <a:r>
              <a:rPr lang="en-US" sz="1200" spc="300" dirty="0">
                <a:solidFill>
                  <a:schemeClr val="bg1"/>
                </a:solidFill>
                <a:latin typeface="DINPro-Medium" panose="02000503030000020004" pitchFamily="50" charset="0"/>
                <a:ea typeface="Source Sans Pro Light" panose="020B0403030403020204" pitchFamily="34" charset="0"/>
                <a:cs typeface="Lato Heavy" panose="020F0502020204030203" pitchFamily="34" charset="0"/>
              </a:rPr>
              <a:t>DÉVELOPPÉ PAR</a:t>
            </a:r>
          </a:p>
        </p:txBody>
      </p:sp>
      <p:sp>
        <p:nvSpPr>
          <p:cNvPr id="2" name="ZoneTexte 1">
            <a:extLst>
              <a:ext uri="{FF2B5EF4-FFF2-40B4-BE49-F238E27FC236}">
                <a16:creationId xmlns:a16="http://schemas.microsoft.com/office/drawing/2014/main" id="{1AF43BF8-4444-4B98-97C7-890DD689B17A}"/>
              </a:ext>
            </a:extLst>
          </p:cNvPr>
          <p:cNvSpPr txBox="1"/>
          <p:nvPr/>
        </p:nvSpPr>
        <p:spPr>
          <a:xfrm>
            <a:off x="2508841" y="8233214"/>
            <a:ext cx="1840313" cy="230832"/>
          </a:xfrm>
          <a:prstGeom prst="rect">
            <a:avLst/>
          </a:prstGeom>
          <a:noFill/>
        </p:spPr>
        <p:txBody>
          <a:bodyPr wrap="square" rtlCol="0">
            <a:spAutoFit/>
          </a:bodyPr>
          <a:lstStyle/>
          <a:p>
            <a:r>
              <a:rPr lang="en-US" sz="900" dirty="0">
                <a:solidFill>
                  <a:schemeClr val="bg1"/>
                </a:solidFill>
                <a:latin typeface="DINPro-Regular" panose="02000503030000020004" pitchFamily="50" charset="0"/>
              </a:rPr>
              <a:t>NICOLAS “NITROXONE” PRÉVÔT</a:t>
            </a:r>
          </a:p>
        </p:txBody>
      </p:sp>
      <p:sp>
        <p:nvSpPr>
          <p:cNvPr id="13" name="ZoneTexte 12">
            <a:extLst>
              <a:ext uri="{FF2B5EF4-FFF2-40B4-BE49-F238E27FC236}">
                <a16:creationId xmlns:a16="http://schemas.microsoft.com/office/drawing/2014/main" id="{13D872C2-4BF6-439C-A574-140CFE4A15E7}"/>
              </a:ext>
            </a:extLst>
          </p:cNvPr>
          <p:cNvSpPr txBox="1"/>
          <p:nvPr/>
        </p:nvSpPr>
        <p:spPr>
          <a:xfrm>
            <a:off x="2454567" y="8521884"/>
            <a:ext cx="1948859" cy="230832"/>
          </a:xfrm>
          <a:prstGeom prst="rect">
            <a:avLst/>
          </a:prstGeom>
          <a:noFill/>
        </p:spPr>
        <p:txBody>
          <a:bodyPr wrap="square" rtlCol="0">
            <a:spAutoFit/>
          </a:bodyPr>
          <a:lstStyle/>
          <a:p>
            <a:r>
              <a:rPr lang="en-US" sz="900" dirty="0">
                <a:solidFill>
                  <a:schemeClr val="bg1"/>
                </a:solidFill>
                <a:latin typeface="DINPro-Regular" panose="02000503030000020004" pitchFamily="50" charset="0"/>
              </a:rPr>
              <a:t>ERWAN “CRYPTOIENCLI” VAUTIER</a:t>
            </a:r>
          </a:p>
        </p:txBody>
      </p:sp>
      <p:sp>
        <p:nvSpPr>
          <p:cNvPr id="17" name="ZoneTexte 16">
            <a:extLst>
              <a:ext uri="{FF2B5EF4-FFF2-40B4-BE49-F238E27FC236}">
                <a16:creationId xmlns:a16="http://schemas.microsoft.com/office/drawing/2014/main" id="{09F9F753-B185-4F91-8D82-0228A936262D}"/>
              </a:ext>
            </a:extLst>
          </p:cNvPr>
          <p:cNvSpPr txBox="1"/>
          <p:nvPr/>
        </p:nvSpPr>
        <p:spPr>
          <a:xfrm>
            <a:off x="2519504" y="8810554"/>
            <a:ext cx="1818983" cy="230832"/>
          </a:xfrm>
          <a:prstGeom prst="rect">
            <a:avLst/>
          </a:prstGeom>
          <a:noFill/>
        </p:spPr>
        <p:txBody>
          <a:bodyPr wrap="square" rtlCol="0">
            <a:spAutoFit/>
          </a:bodyPr>
          <a:lstStyle/>
          <a:p>
            <a:r>
              <a:rPr lang="en-US" sz="900" dirty="0">
                <a:solidFill>
                  <a:schemeClr val="bg1"/>
                </a:solidFill>
                <a:latin typeface="DINPro-Regular" panose="02000503030000020004" pitchFamily="50" charset="0"/>
              </a:rPr>
              <a:t>ARISTIDE “BANGVOLT” MARION</a:t>
            </a:r>
          </a:p>
        </p:txBody>
      </p:sp>
      <p:cxnSp>
        <p:nvCxnSpPr>
          <p:cNvPr id="18" name="Connecteur droit 17">
            <a:extLst>
              <a:ext uri="{FF2B5EF4-FFF2-40B4-BE49-F238E27FC236}">
                <a16:creationId xmlns:a16="http://schemas.microsoft.com/office/drawing/2014/main" id="{7CFCFFE6-7BB3-4DC3-A79C-4A2DAB475A43}"/>
              </a:ext>
            </a:extLst>
          </p:cNvPr>
          <p:cNvCxnSpPr>
            <a:cxnSpLocks/>
          </p:cNvCxnSpPr>
          <p:nvPr/>
        </p:nvCxnSpPr>
        <p:spPr>
          <a:xfrm flipV="1">
            <a:off x="4664075" y="8071843"/>
            <a:ext cx="0" cy="91261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223FB5E-93BD-4BAD-90FE-428C603AABC9}"/>
              </a:ext>
            </a:extLst>
          </p:cNvPr>
          <p:cNvCxnSpPr>
            <a:cxnSpLocks/>
          </p:cNvCxnSpPr>
          <p:nvPr/>
        </p:nvCxnSpPr>
        <p:spPr>
          <a:xfrm rot="5400000" flipH="1">
            <a:off x="4646075" y="7830306"/>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90A7C5C1-9F94-46E4-A6CC-F0A0781F3243}"/>
              </a:ext>
            </a:extLst>
          </p:cNvPr>
          <p:cNvCxnSpPr>
            <a:cxnSpLocks/>
          </p:cNvCxnSpPr>
          <p:nvPr/>
        </p:nvCxnSpPr>
        <p:spPr>
          <a:xfrm rot="5400000" flipH="1">
            <a:off x="2198150" y="8943970"/>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CD39D01E-F16C-426F-8DDD-40BA319AE0F2}"/>
              </a:ext>
            </a:extLst>
          </p:cNvPr>
          <p:cNvCxnSpPr>
            <a:cxnSpLocks/>
          </p:cNvCxnSpPr>
          <p:nvPr/>
        </p:nvCxnSpPr>
        <p:spPr>
          <a:xfrm flipV="1">
            <a:off x="2216150" y="7812306"/>
            <a:ext cx="0" cy="91261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2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E8E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488C-9E89-4F92-B476-B42324713F48}"/>
              </a:ext>
            </a:extLst>
          </p:cNvPr>
          <p:cNvSpPr/>
          <p:nvPr/>
        </p:nvSpPr>
        <p:spPr>
          <a:xfrm>
            <a:off x="0" y="0"/>
            <a:ext cx="6858000" cy="2218944"/>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A1F8F16D-B24C-4BA3-B9D0-953D46D87D91}"/>
              </a:ext>
            </a:extLst>
          </p:cNvPr>
          <p:cNvSpPr txBox="1"/>
          <p:nvPr/>
        </p:nvSpPr>
        <p:spPr>
          <a:xfrm>
            <a:off x="414528" y="509307"/>
            <a:ext cx="4826322" cy="1200329"/>
          </a:xfrm>
          <a:prstGeom prst="rect">
            <a:avLst/>
          </a:prstGeom>
          <a:noFill/>
        </p:spPr>
        <p:txBody>
          <a:bodyPr wrap="square" rtlCol="0">
            <a:spAutoFit/>
          </a:bodyPr>
          <a:lstStyle/>
          <a:p>
            <a:r>
              <a:rPr lang="en-US" sz="7200" dirty="0">
                <a:solidFill>
                  <a:schemeClr val="bg1"/>
                </a:solidFill>
                <a:latin typeface="Tungsten Bold" pitchFamily="2" charset="0"/>
              </a:rPr>
              <a:t>FONCTIONNEMENT</a:t>
            </a:r>
          </a:p>
        </p:txBody>
      </p:sp>
      <p:cxnSp>
        <p:nvCxnSpPr>
          <p:cNvPr id="7" name="Connecteur droit 6">
            <a:extLst>
              <a:ext uri="{FF2B5EF4-FFF2-40B4-BE49-F238E27FC236}">
                <a16:creationId xmlns:a16="http://schemas.microsoft.com/office/drawing/2014/main" id="{8ED545D4-D724-4CF0-9D33-0F5A19944564}"/>
              </a:ext>
            </a:extLst>
          </p:cNvPr>
          <p:cNvCxnSpPr>
            <a:cxnSpLocks/>
          </p:cNvCxnSpPr>
          <p:nvPr/>
        </p:nvCxnSpPr>
        <p:spPr>
          <a:xfrm flipH="1">
            <a:off x="520700" y="509307"/>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6A7825AA-0FC3-4988-9ED3-3E4497CF0326}"/>
              </a:ext>
            </a:extLst>
          </p:cNvPr>
          <p:cNvCxnSpPr>
            <a:cxnSpLocks/>
          </p:cNvCxnSpPr>
          <p:nvPr/>
        </p:nvCxnSpPr>
        <p:spPr>
          <a:xfrm flipH="1">
            <a:off x="795339" y="509307"/>
            <a:ext cx="43164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1829306-3E70-4C6B-BC1E-D1C1DE673905}"/>
              </a:ext>
            </a:extLst>
          </p:cNvPr>
          <p:cNvCxnSpPr>
            <a:cxnSpLocks/>
          </p:cNvCxnSpPr>
          <p:nvPr/>
        </p:nvCxnSpPr>
        <p:spPr>
          <a:xfrm flipH="1">
            <a:off x="5075750" y="1709636"/>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B50F5AB1-E014-4610-B4C1-FAB7C2525035}"/>
              </a:ext>
            </a:extLst>
          </p:cNvPr>
          <p:cNvCxnSpPr>
            <a:cxnSpLocks/>
          </p:cNvCxnSpPr>
          <p:nvPr/>
        </p:nvCxnSpPr>
        <p:spPr>
          <a:xfrm flipH="1">
            <a:off x="520700" y="1709636"/>
            <a:ext cx="43164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4B83709-BE36-4E10-B38C-288C0E579805}"/>
              </a:ext>
            </a:extLst>
          </p:cNvPr>
          <p:cNvSpPr txBox="1"/>
          <p:nvPr/>
        </p:nvSpPr>
        <p:spPr>
          <a:xfrm>
            <a:off x="520700" y="3142273"/>
            <a:ext cx="5756275" cy="830997"/>
          </a:xfrm>
          <a:prstGeom prst="rect">
            <a:avLst/>
          </a:prstGeom>
          <a:noFill/>
        </p:spPr>
        <p:txBody>
          <a:bodyPr wrap="square" rtlCol="0">
            <a:spAutoFit/>
          </a:bodyPr>
          <a:lstStyle/>
          <a:p>
            <a:pPr algn="just"/>
            <a:r>
              <a:rPr lang="fr-FR" sz="1200" dirty="0" err="1">
                <a:solidFill>
                  <a:srgbClr val="768079"/>
                </a:solidFill>
                <a:latin typeface="DINPro-Regular" panose="02000503030000020004" pitchFamily="50" charset="0"/>
              </a:rPr>
              <a:t>Arwen</a:t>
            </a:r>
            <a:r>
              <a:rPr lang="fr-FR" sz="1200" dirty="0">
                <a:solidFill>
                  <a:srgbClr val="768079"/>
                </a:solidFill>
                <a:latin typeface="DINPro-Regular" panose="02000503030000020004" pitchFamily="50" charset="0"/>
              </a:rPr>
              <a:t> est un jeu textuel de combat stratégique au tour par tour. Vous progressez de donjon en donjon et vous battez contre des ennemis de plus en plus puissants.</a:t>
            </a:r>
          </a:p>
          <a:p>
            <a:pPr algn="just"/>
            <a:r>
              <a:rPr lang="fr-FR" sz="1200" dirty="0">
                <a:solidFill>
                  <a:srgbClr val="768079"/>
                </a:solidFill>
                <a:latin typeface="DINPro-Regular" panose="02000503030000020004" pitchFamily="50" charset="0"/>
              </a:rPr>
              <a:t>Votre arsenal et vos capacités augmentent avec vous, jusqu’à ce que vous terrassiez le dernier boss.</a:t>
            </a:r>
          </a:p>
        </p:txBody>
      </p:sp>
      <p:sp>
        <p:nvSpPr>
          <p:cNvPr id="16" name="ZoneTexte 15">
            <a:extLst>
              <a:ext uri="{FF2B5EF4-FFF2-40B4-BE49-F238E27FC236}">
                <a16:creationId xmlns:a16="http://schemas.microsoft.com/office/drawing/2014/main" id="{ADBB8EAD-DA67-4F71-B207-63971D9FE58D}"/>
              </a:ext>
            </a:extLst>
          </p:cNvPr>
          <p:cNvSpPr txBox="1"/>
          <p:nvPr/>
        </p:nvSpPr>
        <p:spPr>
          <a:xfrm>
            <a:off x="520701" y="2623440"/>
            <a:ext cx="2089150" cy="338554"/>
          </a:xfrm>
          <a:prstGeom prst="rect">
            <a:avLst/>
          </a:prstGeom>
          <a:noFill/>
        </p:spPr>
        <p:txBody>
          <a:bodyPr wrap="square" rtlCol="0">
            <a:spAutoFit/>
          </a:bodyPr>
          <a:lstStyle/>
          <a:p>
            <a:r>
              <a:rPr lang="en-US" sz="1600" spc="300" dirty="0">
                <a:latin typeface="DINPro-Medium" panose="02000503030000020004" pitchFamily="50" charset="0"/>
                <a:ea typeface="Lato Heavy" panose="020F0502020204030203" pitchFamily="34" charset="0"/>
                <a:cs typeface="Lato Heavy" panose="020F0502020204030203" pitchFamily="34" charset="0"/>
              </a:rPr>
              <a:t>INTRODUCTION</a:t>
            </a:r>
          </a:p>
        </p:txBody>
      </p:sp>
      <p:sp>
        <p:nvSpPr>
          <p:cNvPr id="17" name="ZoneTexte 16">
            <a:extLst>
              <a:ext uri="{FF2B5EF4-FFF2-40B4-BE49-F238E27FC236}">
                <a16:creationId xmlns:a16="http://schemas.microsoft.com/office/drawing/2014/main" id="{09E49B6E-6280-4DCB-AB00-C3E14F2E02B2}"/>
              </a:ext>
            </a:extLst>
          </p:cNvPr>
          <p:cNvSpPr txBox="1"/>
          <p:nvPr/>
        </p:nvSpPr>
        <p:spPr>
          <a:xfrm>
            <a:off x="2803525" y="2632965"/>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18" name="ZoneTexte 17">
            <a:extLst>
              <a:ext uri="{FF2B5EF4-FFF2-40B4-BE49-F238E27FC236}">
                <a16:creationId xmlns:a16="http://schemas.microsoft.com/office/drawing/2014/main" id="{697BB70D-482D-42F6-B079-E22A93D428C7}"/>
              </a:ext>
            </a:extLst>
          </p:cNvPr>
          <p:cNvSpPr txBox="1"/>
          <p:nvPr/>
        </p:nvSpPr>
        <p:spPr>
          <a:xfrm>
            <a:off x="520700" y="4482720"/>
            <a:ext cx="2504439" cy="338554"/>
          </a:xfrm>
          <a:prstGeom prst="rect">
            <a:avLst/>
          </a:prstGeom>
          <a:noFill/>
        </p:spPr>
        <p:txBody>
          <a:bodyPr wrap="square" rtlCol="0">
            <a:spAutoFit/>
          </a:bodyPr>
          <a:lstStyle/>
          <a:p>
            <a:r>
              <a:rPr lang="en-US" sz="1600" spc="300" dirty="0">
                <a:latin typeface="DINPro-Medium" panose="02000503030000020004" pitchFamily="50" charset="0"/>
                <a:ea typeface="Lato Heavy" panose="020F0502020204030203" pitchFamily="34" charset="0"/>
                <a:cs typeface="Lato Heavy" panose="020F0502020204030203" pitchFamily="34" charset="0"/>
              </a:rPr>
              <a:t>INTER - COMBATS</a:t>
            </a:r>
          </a:p>
        </p:txBody>
      </p:sp>
      <p:sp>
        <p:nvSpPr>
          <p:cNvPr id="19" name="ZoneTexte 18">
            <a:extLst>
              <a:ext uri="{FF2B5EF4-FFF2-40B4-BE49-F238E27FC236}">
                <a16:creationId xmlns:a16="http://schemas.microsoft.com/office/drawing/2014/main" id="{E86B466C-554D-4082-BBC3-18D97C221D16}"/>
              </a:ext>
            </a:extLst>
          </p:cNvPr>
          <p:cNvSpPr txBox="1"/>
          <p:nvPr/>
        </p:nvSpPr>
        <p:spPr>
          <a:xfrm>
            <a:off x="3248818" y="4498108"/>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20" name="ZoneTexte 19">
            <a:extLst>
              <a:ext uri="{FF2B5EF4-FFF2-40B4-BE49-F238E27FC236}">
                <a16:creationId xmlns:a16="http://schemas.microsoft.com/office/drawing/2014/main" id="{56381CBA-AAA3-421B-A1DE-449420A93207}"/>
              </a:ext>
            </a:extLst>
          </p:cNvPr>
          <p:cNvSpPr txBox="1"/>
          <p:nvPr/>
        </p:nvSpPr>
        <p:spPr>
          <a:xfrm>
            <a:off x="520700" y="5016793"/>
            <a:ext cx="5756275" cy="1200329"/>
          </a:xfrm>
          <a:prstGeom prst="rect">
            <a:avLst/>
          </a:prstGeom>
          <a:noFill/>
        </p:spPr>
        <p:txBody>
          <a:bodyPr wrap="square" rtlCol="0">
            <a:spAutoFit/>
          </a:bodyPr>
          <a:lstStyle/>
          <a:p>
            <a:pPr algn="just"/>
            <a:r>
              <a:rPr lang="fr-FR" sz="1200" dirty="0">
                <a:solidFill>
                  <a:srgbClr val="768079"/>
                </a:solidFill>
                <a:latin typeface="DINPro-Regular" panose="02000503030000020004" pitchFamily="50" charset="0"/>
              </a:rPr>
              <a:t>Entre les combats (ou lorsque vous êtes dans votre repaire), vous avez accès à de nombreux écrans. L’équipement vous permet de changer votre arme et votre armure. Le statut vous informe de vos statistiques actuelles (santé, vigueur …) ainsi que vos compétences et pouvoirs déverrouillés. Lorsque vous êtes dans votre repaire, vous avez également accès au marché noir, vous permettant de vendre et acheter armes, armures et potions.</a:t>
            </a:r>
          </a:p>
        </p:txBody>
      </p:sp>
      <p:sp>
        <p:nvSpPr>
          <p:cNvPr id="21" name="ZoneTexte 20">
            <a:extLst>
              <a:ext uri="{FF2B5EF4-FFF2-40B4-BE49-F238E27FC236}">
                <a16:creationId xmlns:a16="http://schemas.microsoft.com/office/drawing/2014/main" id="{31D2840A-497C-4B61-A311-51D3A6A2FDA5}"/>
              </a:ext>
            </a:extLst>
          </p:cNvPr>
          <p:cNvSpPr txBox="1"/>
          <p:nvPr/>
        </p:nvSpPr>
        <p:spPr>
          <a:xfrm>
            <a:off x="520701" y="6738240"/>
            <a:ext cx="1384300" cy="338554"/>
          </a:xfrm>
          <a:prstGeom prst="rect">
            <a:avLst/>
          </a:prstGeom>
          <a:noFill/>
        </p:spPr>
        <p:txBody>
          <a:bodyPr wrap="square" rtlCol="0">
            <a:spAutoFit/>
          </a:bodyPr>
          <a:lstStyle/>
          <a:p>
            <a:r>
              <a:rPr lang="en-US" sz="1600" spc="300" dirty="0">
                <a:latin typeface="DINPro-Medium" panose="02000503030000020004" pitchFamily="50" charset="0"/>
                <a:ea typeface="Lato Heavy" panose="020F0502020204030203" pitchFamily="34" charset="0"/>
                <a:cs typeface="Lato Heavy" panose="020F0502020204030203" pitchFamily="34" charset="0"/>
              </a:rPr>
              <a:t>COMBATS</a:t>
            </a:r>
          </a:p>
        </p:txBody>
      </p:sp>
      <p:sp>
        <p:nvSpPr>
          <p:cNvPr id="22" name="ZoneTexte 21">
            <a:extLst>
              <a:ext uri="{FF2B5EF4-FFF2-40B4-BE49-F238E27FC236}">
                <a16:creationId xmlns:a16="http://schemas.microsoft.com/office/drawing/2014/main" id="{796496D6-0ECA-4B49-8198-D96BC8C06695}"/>
              </a:ext>
            </a:extLst>
          </p:cNvPr>
          <p:cNvSpPr txBox="1"/>
          <p:nvPr/>
        </p:nvSpPr>
        <p:spPr>
          <a:xfrm>
            <a:off x="2121058" y="6753628"/>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23" name="ZoneTexte 22">
            <a:extLst>
              <a:ext uri="{FF2B5EF4-FFF2-40B4-BE49-F238E27FC236}">
                <a16:creationId xmlns:a16="http://schemas.microsoft.com/office/drawing/2014/main" id="{FE2580FB-B002-4E4F-AAFE-4DC91E4E38F7}"/>
              </a:ext>
            </a:extLst>
          </p:cNvPr>
          <p:cNvSpPr txBox="1"/>
          <p:nvPr/>
        </p:nvSpPr>
        <p:spPr>
          <a:xfrm>
            <a:off x="520700" y="7260645"/>
            <a:ext cx="5756275" cy="1754326"/>
          </a:xfrm>
          <a:prstGeom prst="rect">
            <a:avLst/>
          </a:prstGeom>
          <a:noFill/>
        </p:spPr>
        <p:txBody>
          <a:bodyPr wrap="square" rtlCol="0">
            <a:spAutoFit/>
          </a:bodyPr>
          <a:lstStyle/>
          <a:p>
            <a:pPr algn="just"/>
            <a:r>
              <a:rPr lang="fr-FR" sz="1200" dirty="0">
                <a:solidFill>
                  <a:srgbClr val="768079"/>
                </a:solidFill>
                <a:latin typeface="DINPro-Regular" panose="02000503030000020004" pitchFamily="50" charset="0"/>
              </a:rPr>
              <a:t>Les combats se déroulent au tour par tour. Vous pouvez attaquer avec votre arme équipée, dont les dégâts seront partiellement absorbés par la résistance physique de l’ennemi. Si vous utilisez une compétence telle que </a:t>
            </a:r>
            <a:r>
              <a:rPr lang="fr-FR" sz="1200" dirty="0">
                <a:latin typeface="DINPro-Medium" panose="02000503030000020004" pitchFamily="50" charset="0"/>
              </a:rPr>
              <a:t>Boule de feu</a:t>
            </a:r>
            <a:r>
              <a:rPr lang="fr-FR" sz="1200" dirty="0">
                <a:solidFill>
                  <a:srgbClr val="768079"/>
                </a:solidFill>
                <a:latin typeface="DINPro-Regular" panose="02000503030000020004" pitchFamily="50" charset="0"/>
              </a:rPr>
              <a:t>,  sa résistance magique absorbera une partie des dégâts. D’autres compétences ont une portée plus tactique, telles que </a:t>
            </a:r>
            <a:r>
              <a:rPr lang="fr-FR" sz="1200" dirty="0">
                <a:latin typeface="DINPro-Medium" panose="02000503030000020004" pitchFamily="50" charset="0"/>
              </a:rPr>
              <a:t>Affaiblissement</a:t>
            </a:r>
            <a:r>
              <a:rPr lang="fr-FR" sz="1200" dirty="0">
                <a:solidFill>
                  <a:srgbClr val="768079"/>
                </a:solidFill>
                <a:latin typeface="DINPro-Regular" panose="02000503030000020004" pitchFamily="50" charset="0"/>
              </a:rPr>
              <a:t> ou </a:t>
            </a:r>
            <a:r>
              <a:rPr lang="fr-FR" sz="1200" dirty="0">
                <a:latin typeface="DINPro-Medium" panose="02000503030000020004" pitchFamily="50" charset="0"/>
              </a:rPr>
              <a:t>Duel</a:t>
            </a:r>
            <a:r>
              <a:rPr lang="fr-FR" sz="1200" dirty="0">
                <a:solidFill>
                  <a:srgbClr val="768079"/>
                </a:solidFill>
                <a:latin typeface="DINPro-Regular" panose="02000503030000020004" pitchFamily="50" charset="0"/>
              </a:rPr>
              <a:t>.</a:t>
            </a:r>
          </a:p>
          <a:p>
            <a:pPr algn="just"/>
            <a:r>
              <a:rPr lang="fr-FR" sz="1200" dirty="0">
                <a:solidFill>
                  <a:srgbClr val="768079"/>
                </a:solidFill>
                <a:latin typeface="DINPro-Regular" panose="02000503030000020004" pitchFamily="50" charset="0"/>
              </a:rPr>
              <a:t>Vous pouvez bloquer les coups pour absorber davantage de dégâts, ou encore consommer une potion pendant le combat. À chaque action que vous faites, l’ennemi réagira de la même manière que vous : en lançant un sort, en attaquant, en bloquant les coups …</a:t>
            </a:r>
          </a:p>
        </p:txBody>
      </p:sp>
    </p:spTree>
    <p:extLst>
      <p:ext uri="{BB962C8B-B14F-4D97-AF65-F5344CB8AC3E}">
        <p14:creationId xmlns:p14="http://schemas.microsoft.com/office/powerpoint/2010/main" val="19586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E8E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488C-9E89-4F92-B476-B42324713F48}"/>
              </a:ext>
            </a:extLst>
          </p:cNvPr>
          <p:cNvSpPr/>
          <p:nvPr/>
        </p:nvSpPr>
        <p:spPr>
          <a:xfrm>
            <a:off x="0" y="0"/>
            <a:ext cx="6858000" cy="2218944"/>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A1F8F16D-B24C-4BA3-B9D0-953D46D87D91}"/>
              </a:ext>
            </a:extLst>
          </p:cNvPr>
          <p:cNvSpPr txBox="1"/>
          <p:nvPr/>
        </p:nvSpPr>
        <p:spPr>
          <a:xfrm>
            <a:off x="414528" y="509307"/>
            <a:ext cx="4826322" cy="1200329"/>
          </a:xfrm>
          <a:prstGeom prst="rect">
            <a:avLst/>
          </a:prstGeom>
          <a:noFill/>
        </p:spPr>
        <p:txBody>
          <a:bodyPr wrap="square" rtlCol="0">
            <a:spAutoFit/>
          </a:bodyPr>
          <a:lstStyle/>
          <a:p>
            <a:r>
              <a:rPr lang="en-US" sz="7200" dirty="0">
                <a:solidFill>
                  <a:schemeClr val="bg1"/>
                </a:solidFill>
                <a:latin typeface="Tungsten Bold" pitchFamily="2" charset="0"/>
              </a:rPr>
              <a:t>PROGRESSION</a:t>
            </a:r>
          </a:p>
        </p:txBody>
      </p:sp>
      <p:cxnSp>
        <p:nvCxnSpPr>
          <p:cNvPr id="7" name="Connecteur droit 6">
            <a:extLst>
              <a:ext uri="{FF2B5EF4-FFF2-40B4-BE49-F238E27FC236}">
                <a16:creationId xmlns:a16="http://schemas.microsoft.com/office/drawing/2014/main" id="{8ED545D4-D724-4CF0-9D33-0F5A19944564}"/>
              </a:ext>
            </a:extLst>
          </p:cNvPr>
          <p:cNvCxnSpPr>
            <a:cxnSpLocks/>
          </p:cNvCxnSpPr>
          <p:nvPr/>
        </p:nvCxnSpPr>
        <p:spPr>
          <a:xfrm flipH="1">
            <a:off x="520700" y="509307"/>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6A7825AA-0FC3-4988-9ED3-3E4497CF0326}"/>
              </a:ext>
            </a:extLst>
          </p:cNvPr>
          <p:cNvCxnSpPr>
            <a:cxnSpLocks/>
          </p:cNvCxnSpPr>
          <p:nvPr/>
        </p:nvCxnSpPr>
        <p:spPr>
          <a:xfrm flipH="1">
            <a:off x="795340" y="509307"/>
            <a:ext cx="33270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1829306-3E70-4C6B-BC1E-D1C1DE673905}"/>
              </a:ext>
            </a:extLst>
          </p:cNvPr>
          <p:cNvCxnSpPr>
            <a:cxnSpLocks/>
          </p:cNvCxnSpPr>
          <p:nvPr/>
        </p:nvCxnSpPr>
        <p:spPr>
          <a:xfrm flipH="1">
            <a:off x="4086420" y="1709636"/>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4B83709-BE36-4E10-B38C-288C0E579805}"/>
              </a:ext>
            </a:extLst>
          </p:cNvPr>
          <p:cNvSpPr txBox="1"/>
          <p:nvPr/>
        </p:nvSpPr>
        <p:spPr>
          <a:xfrm>
            <a:off x="520700" y="3142273"/>
            <a:ext cx="5756275" cy="461665"/>
          </a:xfrm>
          <a:prstGeom prst="rect">
            <a:avLst/>
          </a:prstGeom>
          <a:noFill/>
        </p:spPr>
        <p:txBody>
          <a:bodyPr wrap="square" rtlCol="0">
            <a:spAutoFit/>
          </a:bodyPr>
          <a:lstStyle/>
          <a:p>
            <a:pPr algn="just"/>
            <a:r>
              <a:rPr lang="fr-FR" sz="1200" dirty="0">
                <a:solidFill>
                  <a:srgbClr val="768079"/>
                </a:solidFill>
                <a:latin typeface="DINPro-Regular" panose="02000503030000020004" pitchFamily="50" charset="0"/>
              </a:rPr>
              <a:t>Il existe quatre donjons différents, à la difficulté croissante. Chaque donjon contient deux ennemis uniques et un boss, plus difficile que les ennemis réguliers.</a:t>
            </a:r>
          </a:p>
        </p:txBody>
      </p:sp>
      <p:sp>
        <p:nvSpPr>
          <p:cNvPr id="16" name="ZoneTexte 15">
            <a:extLst>
              <a:ext uri="{FF2B5EF4-FFF2-40B4-BE49-F238E27FC236}">
                <a16:creationId xmlns:a16="http://schemas.microsoft.com/office/drawing/2014/main" id="{ADBB8EAD-DA67-4F71-B207-63971D9FE58D}"/>
              </a:ext>
            </a:extLst>
          </p:cNvPr>
          <p:cNvSpPr txBox="1"/>
          <p:nvPr/>
        </p:nvSpPr>
        <p:spPr>
          <a:xfrm>
            <a:off x="520701" y="2623440"/>
            <a:ext cx="1384300" cy="338554"/>
          </a:xfrm>
          <a:prstGeom prst="rect">
            <a:avLst/>
          </a:prstGeom>
          <a:noFill/>
        </p:spPr>
        <p:txBody>
          <a:bodyPr wrap="square" rtlCol="0">
            <a:spAutoFit/>
          </a:bodyPr>
          <a:lstStyle/>
          <a:p>
            <a:r>
              <a:rPr lang="en-US" sz="1600" spc="300" dirty="0">
                <a:latin typeface="DINPro-Medium" panose="02000503030000020004" pitchFamily="50" charset="0"/>
                <a:ea typeface="Lato Heavy" panose="020F0502020204030203" pitchFamily="34" charset="0"/>
                <a:cs typeface="Lato Heavy" panose="020F0502020204030203" pitchFamily="34" charset="0"/>
              </a:rPr>
              <a:t>DONJONS</a:t>
            </a:r>
          </a:p>
        </p:txBody>
      </p:sp>
      <p:sp>
        <p:nvSpPr>
          <p:cNvPr id="17" name="ZoneTexte 16">
            <a:extLst>
              <a:ext uri="{FF2B5EF4-FFF2-40B4-BE49-F238E27FC236}">
                <a16:creationId xmlns:a16="http://schemas.microsoft.com/office/drawing/2014/main" id="{09E49B6E-6280-4DCB-AB00-C3E14F2E02B2}"/>
              </a:ext>
            </a:extLst>
          </p:cNvPr>
          <p:cNvSpPr txBox="1"/>
          <p:nvPr/>
        </p:nvSpPr>
        <p:spPr>
          <a:xfrm>
            <a:off x="2121058" y="2632965"/>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cxnSp>
        <p:nvCxnSpPr>
          <p:cNvPr id="25" name="Connecteur droit 24">
            <a:extLst>
              <a:ext uri="{FF2B5EF4-FFF2-40B4-BE49-F238E27FC236}">
                <a16:creationId xmlns:a16="http://schemas.microsoft.com/office/drawing/2014/main" id="{EEA84B53-D2E8-4CDC-8A5D-F0ECB5832A8E}"/>
              </a:ext>
            </a:extLst>
          </p:cNvPr>
          <p:cNvCxnSpPr>
            <a:cxnSpLocks/>
          </p:cNvCxnSpPr>
          <p:nvPr/>
        </p:nvCxnSpPr>
        <p:spPr>
          <a:xfrm flipH="1">
            <a:off x="520700" y="1709636"/>
            <a:ext cx="332708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61969566-BCCE-455C-804A-EBB5381AFE00}"/>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27" name="ZoneTexte 26">
            <a:extLst>
              <a:ext uri="{FF2B5EF4-FFF2-40B4-BE49-F238E27FC236}">
                <a16:creationId xmlns:a16="http://schemas.microsoft.com/office/drawing/2014/main" id="{D8BB5A8C-4BA5-45B8-9664-B31EA9AAD8A8}"/>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28" name="ZoneTexte 27">
            <a:extLst>
              <a:ext uri="{FF2B5EF4-FFF2-40B4-BE49-F238E27FC236}">
                <a16:creationId xmlns:a16="http://schemas.microsoft.com/office/drawing/2014/main" id="{F2829046-ECA0-481B-9A88-84FE54005188}"/>
              </a:ext>
            </a:extLst>
          </p:cNvPr>
          <p:cNvSpPr txBox="1"/>
          <p:nvPr/>
        </p:nvSpPr>
        <p:spPr>
          <a:xfrm>
            <a:off x="892458" y="3866483"/>
            <a:ext cx="3229962" cy="261610"/>
          </a:xfrm>
          <a:prstGeom prst="rect">
            <a:avLst/>
          </a:prstGeom>
          <a:noFill/>
        </p:spPr>
        <p:txBody>
          <a:bodyPr wrap="square" rtlCol="0">
            <a:spAutoFit/>
          </a:bodyPr>
          <a:lstStyle/>
          <a:p>
            <a:r>
              <a:rPr lang="en-US" sz="1100" spc="300" dirty="0">
                <a:latin typeface="DINPro-Medium" panose="02000503030000020004" pitchFamily="50" charset="0"/>
                <a:ea typeface="Lato Heavy" panose="020F0502020204030203" pitchFamily="34" charset="0"/>
                <a:cs typeface="Lato Heavy" panose="020F0502020204030203" pitchFamily="34" charset="0"/>
              </a:rPr>
              <a:t>ANTRE DE KHYRR IKHU</a:t>
            </a:r>
          </a:p>
        </p:txBody>
      </p:sp>
      <p:sp>
        <p:nvSpPr>
          <p:cNvPr id="38" name="ZoneTexte 37">
            <a:extLst>
              <a:ext uri="{FF2B5EF4-FFF2-40B4-BE49-F238E27FC236}">
                <a16:creationId xmlns:a16="http://schemas.microsoft.com/office/drawing/2014/main" id="{3E18808C-8ADB-4D6D-ABCC-34C12608FB9F}"/>
              </a:ext>
            </a:extLst>
          </p:cNvPr>
          <p:cNvSpPr txBox="1"/>
          <p:nvPr/>
        </p:nvSpPr>
        <p:spPr>
          <a:xfrm>
            <a:off x="592420" y="4174853"/>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39" name="ZoneTexte 38">
            <a:extLst>
              <a:ext uri="{FF2B5EF4-FFF2-40B4-BE49-F238E27FC236}">
                <a16:creationId xmlns:a16="http://schemas.microsoft.com/office/drawing/2014/main" id="{72BB9620-539D-4750-9DA2-3053B49E4B87}"/>
              </a:ext>
            </a:extLst>
          </p:cNvPr>
          <p:cNvSpPr txBox="1"/>
          <p:nvPr/>
        </p:nvSpPr>
        <p:spPr>
          <a:xfrm>
            <a:off x="520700" y="4116501"/>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40" name="ZoneTexte 39">
            <a:extLst>
              <a:ext uri="{FF2B5EF4-FFF2-40B4-BE49-F238E27FC236}">
                <a16:creationId xmlns:a16="http://schemas.microsoft.com/office/drawing/2014/main" id="{E1475DE2-660E-4697-A4D9-2B564D3FB19F}"/>
              </a:ext>
            </a:extLst>
          </p:cNvPr>
          <p:cNvSpPr txBox="1"/>
          <p:nvPr/>
        </p:nvSpPr>
        <p:spPr>
          <a:xfrm>
            <a:off x="892458" y="4197936"/>
            <a:ext cx="3229962" cy="261610"/>
          </a:xfrm>
          <a:prstGeom prst="rect">
            <a:avLst/>
          </a:prstGeom>
          <a:noFill/>
        </p:spPr>
        <p:txBody>
          <a:bodyPr wrap="square" rtlCol="0">
            <a:spAutoFit/>
          </a:bodyPr>
          <a:lstStyle/>
          <a:p>
            <a:r>
              <a:rPr lang="en-US" sz="1100" spc="300" dirty="0">
                <a:latin typeface="DINPro-Medium" panose="02000503030000020004" pitchFamily="50" charset="0"/>
                <a:ea typeface="Lato Heavy" panose="020F0502020204030203" pitchFamily="34" charset="0"/>
                <a:cs typeface="Lato Heavy" panose="020F0502020204030203" pitchFamily="34" charset="0"/>
              </a:rPr>
              <a:t>CAVERNE DU GROBBIT</a:t>
            </a:r>
          </a:p>
        </p:txBody>
      </p:sp>
      <p:sp>
        <p:nvSpPr>
          <p:cNvPr id="59" name="ZoneTexte 58">
            <a:extLst>
              <a:ext uri="{FF2B5EF4-FFF2-40B4-BE49-F238E27FC236}">
                <a16:creationId xmlns:a16="http://schemas.microsoft.com/office/drawing/2014/main" id="{D5732A36-D38E-49CC-8AD0-656FD7E12688}"/>
              </a:ext>
            </a:extLst>
          </p:cNvPr>
          <p:cNvSpPr txBox="1"/>
          <p:nvPr/>
        </p:nvSpPr>
        <p:spPr>
          <a:xfrm>
            <a:off x="592420" y="4494911"/>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60" name="ZoneTexte 59">
            <a:extLst>
              <a:ext uri="{FF2B5EF4-FFF2-40B4-BE49-F238E27FC236}">
                <a16:creationId xmlns:a16="http://schemas.microsoft.com/office/drawing/2014/main" id="{BCE81F5B-5366-4780-A308-7B860D519863}"/>
              </a:ext>
            </a:extLst>
          </p:cNvPr>
          <p:cNvSpPr txBox="1"/>
          <p:nvPr/>
        </p:nvSpPr>
        <p:spPr>
          <a:xfrm>
            <a:off x="520700" y="4436559"/>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61" name="ZoneTexte 60">
            <a:extLst>
              <a:ext uri="{FF2B5EF4-FFF2-40B4-BE49-F238E27FC236}">
                <a16:creationId xmlns:a16="http://schemas.microsoft.com/office/drawing/2014/main" id="{930A4D7B-6738-47A9-9B63-1EDC3E4C0F64}"/>
              </a:ext>
            </a:extLst>
          </p:cNvPr>
          <p:cNvSpPr txBox="1"/>
          <p:nvPr/>
        </p:nvSpPr>
        <p:spPr>
          <a:xfrm>
            <a:off x="892458" y="4517994"/>
            <a:ext cx="3229962" cy="261610"/>
          </a:xfrm>
          <a:prstGeom prst="rect">
            <a:avLst/>
          </a:prstGeom>
          <a:noFill/>
        </p:spPr>
        <p:txBody>
          <a:bodyPr wrap="square" rtlCol="0">
            <a:spAutoFit/>
          </a:bodyPr>
          <a:lstStyle/>
          <a:p>
            <a:r>
              <a:rPr lang="en-US" sz="1100" spc="300" dirty="0">
                <a:latin typeface="DINPro-Medium" panose="02000503030000020004" pitchFamily="50" charset="0"/>
                <a:ea typeface="Lato Heavy" panose="020F0502020204030203" pitchFamily="34" charset="0"/>
                <a:cs typeface="Lato Heavy" panose="020F0502020204030203" pitchFamily="34" charset="0"/>
              </a:rPr>
              <a:t>PALAIS DE LIMPER ATHRIS</a:t>
            </a:r>
          </a:p>
        </p:txBody>
      </p:sp>
      <p:sp>
        <p:nvSpPr>
          <p:cNvPr id="62" name="ZoneTexte 61">
            <a:extLst>
              <a:ext uri="{FF2B5EF4-FFF2-40B4-BE49-F238E27FC236}">
                <a16:creationId xmlns:a16="http://schemas.microsoft.com/office/drawing/2014/main" id="{0202B2D9-AA89-4B78-86EE-A53ECB668D87}"/>
              </a:ext>
            </a:extLst>
          </p:cNvPr>
          <p:cNvSpPr txBox="1"/>
          <p:nvPr/>
        </p:nvSpPr>
        <p:spPr>
          <a:xfrm>
            <a:off x="592420" y="4795536"/>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63" name="ZoneTexte 62">
            <a:extLst>
              <a:ext uri="{FF2B5EF4-FFF2-40B4-BE49-F238E27FC236}">
                <a16:creationId xmlns:a16="http://schemas.microsoft.com/office/drawing/2014/main" id="{2DE3ED1A-170F-4075-A3D5-CF9BD38B8494}"/>
              </a:ext>
            </a:extLst>
          </p:cNvPr>
          <p:cNvSpPr txBox="1"/>
          <p:nvPr/>
        </p:nvSpPr>
        <p:spPr>
          <a:xfrm>
            <a:off x="520700" y="4737184"/>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64" name="ZoneTexte 63">
            <a:extLst>
              <a:ext uri="{FF2B5EF4-FFF2-40B4-BE49-F238E27FC236}">
                <a16:creationId xmlns:a16="http://schemas.microsoft.com/office/drawing/2014/main" id="{3A05A8AE-678F-40A1-971B-6E6D6BB77229}"/>
              </a:ext>
            </a:extLst>
          </p:cNvPr>
          <p:cNvSpPr txBox="1"/>
          <p:nvPr/>
        </p:nvSpPr>
        <p:spPr>
          <a:xfrm>
            <a:off x="892458" y="4818619"/>
            <a:ext cx="3229962" cy="261610"/>
          </a:xfrm>
          <a:prstGeom prst="rect">
            <a:avLst/>
          </a:prstGeom>
          <a:noFill/>
        </p:spPr>
        <p:txBody>
          <a:bodyPr wrap="square" rtlCol="0">
            <a:spAutoFit/>
          </a:bodyPr>
          <a:lstStyle/>
          <a:p>
            <a:r>
              <a:rPr lang="en-US" sz="1100" spc="300" dirty="0">
                <a:latin typeface="DINPro-Medium" panose="02000503030000020004" pitchFamily="50" charset="0"/>
                <a:ea typeface="Lato Heavy" panose="020F0502020204030203" pitchFamily="34" charset="0"/>
                <a:cs typeface="Lato Heavy" panose="020F0502020204030203" pitchFamily="34" charset="0"/>
              </a:rPr>
              <a:t>ANTICHAMBRE DU FLAN-BIT</a:t>
            </a:r>
          </a:p>
        </p:txBody>
      </p:sp>
      <p:sp>
        <p:nvSpPr>
          <p:cNvPr id="65" name="ZoneTexte 64">
            <a:extLst>
              <a:ext uri="{FF2B5EF4-FFF2-40B4-BE49-F238E27FC236}">
                <a16:creationId xmlns:a16="http://schemas.microsoft.com/office/drawing/2014/main" id="{B79E7E5B-8EEE-46B2-BB6E-F6C57FE3F75D}"/>
              </a:ext>
            </a:extLst>
          </p:cNvPr>
          <p:cNvSpPr txBox="1"/>
          <p:nvPr/>
        </p:nvSpPr>
        <p:spPr>
          <a:xfrm>
            <a:off x="520701" y="5496180"/>
            <a:ext cx="1384300" cy="338554"/>
          </a:xfrm>
          <a:prstGeom prst="rect">
            <a:avLst/>
          </a:prstGeom>
          <a:noFill/>
        </p:spPr>
        <p:txBody>
          <a:bodyPr wrap="square" rtlCol="0">
            <a:spAutoFit/>
          </a:bodyPr>
          <a:lstStyle/>
          <a:p>
            <a:r>
              <a:rPr lang="en-US" sz="1600" spc="300" dirty="0">
                <a:latin typeface="DINPro-Medium" panose="02000503030000020004" pitchFamily="50" charset="0"/>
                <a:ea typeface="Lato Heavy" panose="020F0502020204030203" pitchFamily="34" charset="0"/>
                <a:cs typeface="Lato Heavy" panose="020F0502020204030203" pitchFamily="34" charset="0"/>
              </a:rPr>
              <a:t>ENNEMIS</a:t>
            </a:r>
          </a:p>
        </p:txBody>
      </p:sp>
      <p:sp>
        <p:nvSpPr>
          <p:cNvPr id="66" name="ZoneTexte 65">
            <a:extLst>
              <a:ext uri="{FF2B5EF4-FFF2-40B4-BE49-F238E27FC236}">
                <a16:creationId xmlns:a16="http://schemas.microsoft.com/office/drawing/2014/main" id="{5B52F54C-45CC-4AF1-9412-05DCE3759809}"/>
              </a:ext>
            </a:extLst>
          </p:cNvPr>
          <p:cNvSpPr txBox="1"/>
          <p:nvPr/>
        </p:nvSpPr>
        <p:spPr>
          <a:xfrm>
            <a:off x="2121058" y="5505705"/>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75" name="ZoneTexte 74">
            <a:extLst>
              <a:ext uri="{FF2B5EF4-FFF2-40B4-BE49-F238E27FC236}">
                <a16:creationId xmlns:a16="http://schemas.microsoft.com/office/drawing/2014/main" id="{37723F0F-62D1-4CDA-A324-AC7246A0CED8}"/>
              </a:ext>
            </a:extLst>
          </p:cNvPr>
          <p:cNvSpPr txBox="1"/>
          <p:nvPr/>
        </p:nvSpPr>
        <p:spPr>
          <a:xfrm>
            <a:off x="520700" y="5996768"/>
            <a:ext cx="5756275" cy="830997"/>
          </a:xfrm>
          <a:prstGeom prst="rect">
            <a:avLst/>
          </a:prstGeom>
          <a:noFill/>
        </p:spPr>
        <p:txBody>
          <a:bodyPr wrap="square" rtlCol="0">
            <a:spAutoFit/>
          </a:bodyPr>
          <a:lstStyle/>
          <a:p>
            <a:pPr algn="just"/>
            <a:r>
              <a:rPr lang="fr-FR" sz="1200" dirty="0">
                <a:solidFill>
                  <a:srgbClr val="768079"/>
                </a:solidFill>
                <a:latin typeface="DINPro-Regular" panose="02000503030000020004" pitchFamily="50" charset="0"/>
              </a:rPr>
              <a:t>La stratégie de combat à adopter n’est pas la même pour tous les ennemis. Certains infligeront énormément de dégâts mais auront très peu de vie ; d’autres seront peu puissants mais très résistants ; d’autres seront plus vulnérables aux compétences.</a:t>
            </a:r>
          </a:p>
        </p:txBody>
      </p:sp>
      <p:sp>
        <p:nvSpPr>
          <p:cNvPr id="29" name="ZoneTexte 28">
            <a:extLst>
              <a:ext uri="{FF2B5EF4-FFF2-40B4-BE49-F238E27FC236}">
                <a16:creationId xmlns:a16="http://schemas.microsoft.com/office/drawing/2014/main" id="{C48EC858-00B8-457B-B2BC-60098C059B38}"/>
              </a:ext>
            </a:extLst>
          </p:cNvPr>
          <p:cNvSpPr txBox="1"/>
          <p:nvPr/>
        </p:nvSpPr>
        <p:spPr>
          <a:xfrm>
            <a:off x="520701" y="7274377"/>
            <a:ext cx="3403599" cy="338554"/>
          </a:xfrm>
          <a:prstGeom prst="rect">
            <a:avLst/>
          </a:prstGeom>
          <a:noFill/>
        </p:spPr>
        <p:txBody>
          <a:bodyPr wrap="square" rtlCol="0">
            <a:spAutoFit/>
          </a:bodyPr>
          <a:lstStyle/>
          <a:p>
            <a:r>
              <a:rPr lang="en-US" sz="1600" spc="300" dirty="0">
                <a:latin typeface="DINPro-Medium" panose="02000503030000020004" pitchFamily="50" charset="0"/>
                <a:ea typeface="Lato Heavy" panose="020F0502020204030203" pitchFamily="34" charset="0"/>
                <a:cs typeface="Lato Heavy" panose="020F0502020204030203" pitchFamily="34" charset="0"/>
              </a:rPr>
              <a:t>PROGRESSION GÉNÉR</a:t>
            </a:r>
            <a:r>
              <a:rPr lang="fr-FR" sz="1600" spc="300" dirty="0">
                <a:latin typeface="DINPro-Medium" panose="02000503030000020004" pitchFamily="50" charset="0"/>
                <a:ea typeface="Lato Heavy" panose="020F0502020204030203" pitchFamily="34" charset="0"/>
                <a:cs typeface="Lato Heavy" panose="020F0502020204030203" pitchFamily="34" charset="0"/>
              </a:rPr>
              <a:t>ALE</a:t>
            </a:r>
            <a:endParaRPr lang="en-US" sz="1600" spc="300" dirty="0">
              <a:latin typeface="DINPro-Medium" panose="02000503030000020004" pitchFamily="50" charset="0"/>
              <a:ea typeface="Lato Heavy" panose="020F0502020204030203" pitchFamily="34" charset="0"/>
              <a:cs typeface="Lato Heavy" panose="020F0502020204030203" pitchFamily="34" charset="0"/>
            </a:endParaRPr>
          </a:p>
        </p:txBody>
      </p:sp>
      <p:sp>
        <p:nvSpPr>
          <p:cNvPr id="30" name="ZoneTexte 29">
            <a:extLst>
              <a:ext uri="{FF2B5EF4-FFF2-40B4-BE49-F238E27FC236}">
                <a16:creationId xmlns:a16="http://schemas.microsoft.com/office/drawing/2014/main" id="{E7D05FCB-4379-47B6-8117-ECFB90AC6D0B}"/>
              </a:ext>
            </a:extLst>
          </p:cNvPr>
          <p:cNvSpPr txBox="1"/>
          <p:nvPr/>
        </p:nvSpPr>
        <p:spPr>
          <a:xfrm>
            <a:off x="4086420" y="7283902"/>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31" name="ZoneTexte 30">
            <a:extLst>
              <a:ext uri="{FF2B5EF4-FFF2-40B4-BE49-F238E27FC236}">
                <a16:creationId xmlns:a16="http://schemas.microsoft.com/office/drawing/2014/main" id="{C2DCF141-4DB7-47DD-A045-7EBCFE66EC04}"/>
              </a:ext>
            </a:extLst>
          </p:cNvPr>
          <p:cNvSpPr txBox="1"/>
          <p:nvPr/>
        </p:nvSpPr>
        <p:spPr>
          <a:xfrm>
            <a:off x="520700" y="7744304"/>
            <a:ext cx="5756275" cy="1384995"/>
          </a:xfrm>
          <a:prstGeom prst="rect">
            <a:avLst/>
          </a:prstGeom>
          <a:noFill/>
        </p:spPr>
        <p:txBody>
          <a:bodyPr wrap="square" rtlCol="0">
            <a:spAutoFit/>
          </a:bodyPr>
          <a:lstStyle/>
          <a:p>
            <a:pPr algn="just"/>
            <a:r>
              <a:rPr lang="fr-FR" sz="1200" dirty="0">
                <a:solidFill>
                  <a:srgbClr val="768079"/>
                </a:solidFill>
                <a:latin typeface="DINPro-Regular" panose="02000503030000020004" pitchFamily="50" charset="0"/>
              </a:rPr>
              <a:t>Chaque fois que vous complétez un donjon, votre santé, vigueur et magie augmentent de 50 points, ce qui vous permet d’utiliser des armes et compétences plus puissantes. Chaque boss vaincu vous donnera une arme et une armure uniques, introuvables au marché noir. Vous apprenez également une compétence ou un pouvoir gratuitement en finissant un donjon, que vous n’êtes donc pas obligé d’acheter au marché noir si vous préférez attendre de les débloquer en jouant, celles-ci étant </a:t>
            </a:r>
            <a:r>
              <a:rPr lang="fr-FR" sz="1200" dirty="0">
                <a:solidFill>
                  <a:srgbClr val="111111"/>
                </a:solidFill>
                <a:latin typeface="DINPro-Medium" panose="02000503030000020004" pitchFamily="50" charset="0"/>
              </a:rPr>
              <a:t>Châtiment</a:t>
            </a:r>
            <a:r>
              <a:rPr lang="fr-FR" sz="1200" dirty="0">
                <a:solidFill>
                  <a:srgbClr val="768079"/>
                </a:solidFill>
                <a:latin typeface="DINPro-Regular" panose="02000503030000020004" pitchFamily="50" charset="0"/>
              </a:rPr>
              <a:t>, </a:t>
            </a:r>
            <a:r>
              <a:rPr lang="fr-FR" sz="1200" dirty="0">
                <a:solidFill>
                  <a:srgbClr val="111111"/>
                </a:solidFill>
                <a:latin typeface="DINPro-Medium" panose="02000503030000020004" pitchFamily="50" charset="0"/>
              </a:rPr>
              <a:t>Renaissance</a:t>
            </a:r>
            <a:r>
              <a:rPr lang="fr-FR" sz="1200" dirty="0">
                <a:solidFill>
                  <a:srgbClr val="768079"/>
                </a:solidFill>
                <a:latin typeface="DINPro-Regular" panose="02000503030000020004" pitchFamily="50" charset="0"/>
              </a:rPr>
              <a:t>, </a:t>
            </a:r>
            <a:r>
              <a:rPr lang="fr-FR" sz="1200" dirty="0">
                <a:solidFill>
                  <a:srgbClr val="111111"/>
                </a:solidFill>
                <a:latin typeface="DINPro-Medium" panose="02000503030000020004" pitchFamily="50" charset="0"/>
              </a:rPr>
              <a:t>Duel</a:t>
            </a:r>
            <a:r>
              <a:rPr lang="fr-FR" sz="1200" dirty="0">
                <a:solidFill>
                  <a:srgbClr val="768079"/>
                </a:solidFill>
                <a:latin typeface="DINPro-Regular" panose="02000503030000020004" pitchFamily="50" charset="0"/>
              </a:rPr>
              <a:t> et </a:t>
            </a:r>
            <a:r>
              <a:rPr lang="fr-FR" sz="1200" dirty="0">
                <a:solidFill>
                  <a:srgbClr val="111111"/>
                </a:solidFill>
                <a:latin typeface="DINPro-Medium" panose="02000503030000020004" pitchFamily="50" charset="0"/>
              </a:rPr>
              <a:t>Dernier souffle</a:t>
            </a:r>
            <a:r>
              <a:rPr lang="fr-FR" sz="1200" dirty="0">
                <a:solidFill>
                  <a:srgbClr val="768079"/>
                </a:solidFill>
                <a:latin typeface="DINPro-Regular" panose="02000503030000020004" pitchFamily="50" charset="0"/>
              </a:rPr>
              <a:t>.</a:t>
            </a:r>
          </a:p>
        </p:txBody>
      </p:sp>
    </p:spTree>
    <p:extLst>
      <p:ext uri="{BB962C8B-B14F-4D97-AF65-F5344CB8AC3E}">
        <p14:creationId xmlns:p14="http://schemas.microsoft.com/office/powerpoint/2010/main" val="115976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E8E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488C-9E89-4F92-B476-B42324713F48}"/>
              </a:ext>
            </a:extLst>
          </p:cNvPr>
          <p:cNvSpPr/>
          <p:nvPr/>
        </p:nvSpPr>
        <p:spPr>
          <a:xfrm>
            <a:off x="0" y="0"/>
            <a:ext cx="6858000" cy="2218944"/>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A1F8F16D-B24C-4BA3-B9D0-953D46D87D91}"/>
              </a:ext>
            </a:extLst>
          </p:cNvPr>
          <p:cNvSpPr txBox="1"/>
          <p:nvPr/>
        </p:nvSpPr>
        <p:spPr>
          <a:xfrm>
            <a:off x="414528" y="509307"/>
            <a:ext cx="5150172" cy="1200329"/>
          </a:xfrm>
          <a:prstGeom prst="rect">
            <a:avLst/>
          </a:prstGeom>
          <a:noFill/>
        </p:spPr>
        <p:txBody>
          <a:bodyPr wrap="square" rtlCol="0">
            <a:spAutoFit/>
          </a:bodyPr>
          <a:lstStyle/>
          <a:p>
            <a:r>
              <a:rPr lang="fr-FR" sz="7200" dirty="0">
                <a:solidFill>
                  <a:schemeClr val="bg1"/>
                </a:solidFill>
                <a:latin typeface="Tungsten Bold" pitchFamily="2" charset="0"/>
              </a:rPr>
              <a:t>ASTUCES DIVERSES</a:t>
            </a:r>
            <a:endParaRPr lang="en-US" sz="7200" dirty="0">
              <a:solidFill>
                <a:schemeClr val="bg1"/>
              </a:solidFill>
              <a:latin typeface="Tungsten Bold" pitchFamily="2" charset="0"/>
            </a:endParaRPr>
          </a:p>
        </p:txBody>
      </p:sp>
      <p:cxnSp>
        <p:nvCxnSpPr>
          <p:cNvPr id="7" name="Connecteur droit 6">
            <a:extLst>
              <a:ext uri="{FF2B5EF4-FFF2-40B4-BE49-F238E27FC236}">
                <a16:creationId xmlns:a16="http://schemas.microsoft.com/office/drawing/2014/main" id="{8ED545D4-D724-4CF0-9D33-0F5A19944564}"/>
              </a:ext>
            </a:extLst>
          </p:cNvPr>
          <p:cNvCxnSpPr>
            <a:cxnSpLocks/>
          </p:cNvCxnSpPr>
          <p:nvPr/>
        </p:nvCxnSpPr>
        <p:spPr>
          <a:xfrm flipH="1">
            <a:off x="520700" y="509307"/>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6A7825AA-0FC3-4988-9ED3-3E4497CF0326}"/>
              </a:ext>
            </a:extLst>
          </p:cNvPr>
          <p:cNvCxnSpPr>
            <a:cxnSpLocks/>
          </p:cNvCxnSpPr>
          <p:nvPr/>
        </p:nvCxnSpPr>
        <p:spPr>
          <a:xfrm flipH="1">
            <a:off x="795340" y="509307"/>
            <a:ext cx="46291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1829306-3E70-4C6B-BC1E-D1C1DE673905}"/>
              </a:ext>
            </a:extLst>
          </p:cNvPr>
          <p:cNvCxnSpPr>
            <a:cxnSpLocks/>
          </p:cNvCxnSpPr>
          <p:nvPr/>
        </p:nvCxnSpPr>
        <p:spPr>
          <a:xfrm flipH="1">
            <a:off x="5424488" y="1709636"/>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4B83709-BE36-4E10-B38C-288C0E579805}"/>
              </a:ext>
            </a:extLst>
          </p:cNvPr>
          <p:cNvSpPr txBox="1"/>
          <p:nvPr/>
        </p:nvSpPr>
        <p:spPr>
          <a:xfrm>
            <a:off x="892458" y="2803843"/>
            <a:ext cx="5756275" cy="600164"/>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Si votre ennemi utilise </a:t>
            </a:r>
            <a:r>
              <a:rPr lang="fr-FR" sz="1100" dirty="0">
                <a:solidFill>
                  <a:srgbClr val="111111"/>
                </a:solidFill>
                <a:latin typeface="DINPro-Medium" panose="02000503030000020004" pitchFamily="50" charset="0"/>
              </a:rPr>
              <a:t>Affaiblissement</a:t>
            </a:r>
            <a:r>
              <a:rPr lang="fr-FR" sz="1100" dirty="0">
                <a:solidFill>
                  <a:srgbClr val="768079"/>
                </a:solidFill>
                <a:latin typeface="DINPro-Regular" panose="02000503030000020004" pitchFamily="50" charset="0"/>
              </a:rPr>
              <a:t>, sa prochaine attaque pourrait vous infliger énormément de dégâts. Pensez à utiliser </a:t>
            </a:r>
            <a:r>
              <a:rPr lang="fr-FR" sz="1100" dirty="0">
                <a:solidFill>
                  <a:srgbClr val="111111"/>
                </a:solidFill>
                <a:latin typeface="DINPro-Medium" panose="02000503030000020004" pitchFamily="50" charset="0"/>
              </a:rPr>
              <a:t>Renforcement</a:t>
            </a:r>
            <a:r>
              <a:rPr lang="fr-FR" sz="1100" dirty="0">
                <a:solidFill>
                  <a:srgbClr val="768079"/>
                </a:solidFill>
                <a:latin typeface="DINPro-Regular" panose="02000503030000020004" pitchFamily="50" charset="0"/>
              </a:rPr>
              <a:t> pour augmenter votre résistance magique, ou </a:t>
            </a:r>
            <a:r>
              <a:rPr lang="fr-FR" sz="1100" dirty="0">
                <a:solidFill>
                  <a:srgbClr val="111111"/>
                </a:solidFill>
                <a:latin typeface="DINPro-Medium" panose="02000503030000020004" pitchFamily="50" charset="0"/>
              </a:rPr>
              <a:t>Protection divine</a:t>
            </a:r>
            <a:r>
              <a:rPr lang="fr-FR" sz="1100" dirty="0">
                <a:solidFill>
                  <a:srgbClr val="768079"/>
                </a:solidFill>
                <a:latin typeface="DINPro-Regular" panose="02000503030000020004" pitchFamily="50" charset="0"/>
              </a:rPr>
              <a:t> pour annuler les dégâts.</a:t>
            </a:r>
          </a:p>
        </p:txBody>
      </p:sp>
      <p:grpSp>
        <p:nvGrpSpPr>
          <p:cNvPr id="3" name="Groupe 2">
            <a:extLst>
              <a:ext uri="{FF2B5EF4-FFF2-40B4-BE49-F238E27FC236}">
                <a16:creationId xmlns:a16="http://schemas.microsoft.com/office/drawing/2014/main" id="{F91C6683-595C-401F-888F-F69D867049C3}"/>
              </a:ext>
            </a:extLst>
          </p:cNvPr>
          <p:cNvGrpSpPr/>
          <p:nvPr/>
        </p:nvGrpSpPr>
        <p:grpSpPr>
          <a:xfrm>
            <a:off x="520700" y="2726899"/>
            <a:ext cx="371758" cy="366129"/>
            <a:chOff x="520700" y="3785048"/>
            <a:chExt cx="371758" cy="366129"/>
          </a:xfrm>
        </p:grpSpPr>
        <p:sp>
          <p:nvSpPr>
            <p:cNvPr id="26" name="ZoneTexte 25">
              <a:extLst>
                <a:ext uri="{FF2B5EF4-FFF2-40B4-BE49-F238E27FC236}">
                  <a16:creationId xmlns:a16="http://schemas.microsoft.com/office/drawing/2014/main" id="{61969566-BCCE-455C-804A-EBB5381AFE00}"/>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27" name="ZoneTexte 26">
              <a:extLst>
                <a:ext uri="{FF2B5EF4-FFF2-40B4-BE49-F238E27FC236}">
                  <a16:creationId xmlns:a16="http://schemas.microsoft.com/office/drawing/2014/main" id="{D8BB5A8C-4BA5-45B8-9664-B31EA9AAD8A8}"/>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cxnSp>
        <p:nvCxnSpPr>
          <p:cNvPr id="32" name="Connecteur droit 31">
            <a:extLst>
              <a:ext uri="{FF2B5EF4-FFF2-40B4-BE49-F238E27FC236}">
                <a16:creationId xmlns:a16="http://schemas.microsoft.com/office/drawing/2014/main" id="{3E84943A-5EA2-4B78-AC90-9C46F6646B66}"/>
              </a:ext>
            </a:extLst>
          </p:cNvPr>
          <p:cNvCxnSpPr>
            <a:cxnSpLocks/>
          </p:cNvCxnSpPr>
          <p:nvPr/>
        </p:nvCxnSpPr>
        <p:spPr>
          <a:xfrm flipH="1">
            <a:off x="520700" y="1709636"/>
            <a:ext cx="46291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F86F85DB-749C-486C-ABA1-330FD49B5B75}"/>
              </a:ext>
            </a:extLst>
          </p:cNvPr>
          <p:cNvSpPr txBox="1"/>
          <p:nvPr/>
        </p:nvSpPr>
        <p:spPr>
          <a:xfrm>
            <a:off x="892458" y="3482222"/>
            <a:ext cx="5756275" cy="600164"/>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Si vous êtes à court de moyens pour regagner votre vigueur ou votre magie, bloquez les coups. Le pouvoir </a:t>
            </a:r>
            <a:r>
              <a:rPr lang="fr-FR" sz="1100" dirty="0">
                <a:solidFill>
                  <a:srgbClr val="111111"/>
                </a:solidFill>
                <a:latin typeface="DINPro-Medium" panose="02000503030000020004" pitchFamily="50" charset="0"/>
              </a:rPr>
              <a:t>Endurance</a:t>
            </a:r>
            <a:r>
              <a:rPr lang="fr-FR" sz="1100" dirty="0">
                <a:solidFill>
                  <a:srgbClr val="768079"/>
                </a:solidFill>
                <a:latin typeface="DINPro-Regular" panose="02000503030000020004" pitchFamily="50" charset="0"/>
              </a:rPr>
              <a:t>, que le joueur possède dès le début, permet de regagner </a:t>
            </a:r>
            <a:r>
              <a:rPr lang="fr-FR" sz="1100" dirty="0">
                <a:solidFill>
                  <a:srgbClr val="FF4654"/>
                </a:solidFill>
                <a:latin typeface="DINPro-Medium" panose="02000503030000020004" pitchFamily="50" charset="0"/>
              </a:rPr>
              <a:t>10SP</a:t>
            </a:r>
            <a:r>
              <a:rPr lang="fr-FR" sz="1100" dirty="0">
                <a:solidFill>
                  <a:srgbClr val="768079"/>
                </a:solidFill>
                <a:latin typeface="DINPro-Regular" panose="02000503030000020004" pitchFamily="50" charset="0"/>
              </a:rPr>
              <a:t> et </a:t>
            </a:r>
            <a:r>
              <a:rPr lang="fr-FR" sz="1100" dirty="0">
                <a:solidFill>
                  <a:srgbClr val="FF4654"/>
                </a:solidFill>
                <a:latin typeface="DINPro-Medium" panose="02000503030000020004" pitchFamily="50" charset="0"/>
              </a:rPr>
              <a:t>5MP</a:t>
            </a:r>
            <a:r>
              <a:rPr lang="fr-FR" sz="1100" dirty="0">
                <a:solidFill>
                  <a:srgbClr val="768079"/>
                </a:solidFill>
                <a:latin typeface="DINPro-Regular" panose="02000503030000020004" pitchFamily="50" charset="0"/>
              </a:rPr>
              <a:t> par tour.</a:t>
            </a:r>
          </a:p>
        </p:txBody>
      </p:sp>
      <p:grpSp>
        <p:nvGrpSpPr>
          <p:cNvPr id="34" name="Groupe 33">
            <a:extLst>
              <a:ext uri="{FF2B5EF4-FFF2-40B4-BE49-F238E27FC236}">
                <a16:creationId xmlns:a16="http://schemas.microsoft.com/office/drawing/2014/main" id="{37F6CD60-0A4C-4ED0-AA5A-BDB815D25FEE}"/>
              </a:ext>
            </a:extLst>
          </p:cNvPr>
          <p:cNvGrpSpPr/>
          <p:nvPr/>
        </p:nvGrpSpPr>
        <p:grpSpPr>
          <a:xfrm>
            <a:off x="520700" y="3405278"/>
            <a:ext cx="371758" cy="366129"/>
            <a:chOff x="520700" y="3785048"/>
            <a:chExt cx="371758" cy="366129"/>
          </a:xfrm>
        </p:grpSpPr>
        <p:sp>
          <p:nvSpPr>
            <p:cNvPr id="35" name="ZoneTexte 34">
              <a:extLst>
                <a:ext uri="{FF2B5EF4-FFF2-40B4-BE49-F238E27FC236}">
                  <a16:creationId xmlns:a16="http://schemas.microsoft.com/office/drawing/2014/main" id="{368648EA-A8F0-419C-80B1-43ED4CB625E0}"/>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36" name="ZoneTexte 35">
              <a:extLst>
                <a:ext uri="{FF2B5EF4-FFF2-40B4-BE49-F238E27FC236}">
                  <a16:creationId xmlns:a16="http://schemas.microsoft.com/office/drawing/2014/main" id="{959DF39D-6419-4B23-926A-3DB59A08C79F}"/>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37" name="ZoneTexte 36">
            <a:extLst>
              <a:ext uri="{FF2B5EF4-FFF2-40B4-BE49-F238E27FC236}">
                <a16:creationId xmlns:a16="http://schemas.microsoft.com/office/drawing/2014/main" id="{719D722C-9DC8-435D-BCC2-4C3A0B843CE3}"/>
              </a:ext>
            </a:extLst>
          </p:cNvPr>
          <p:cNvSpPr txBox="1"/>
          <p:nvPr/>
        </p:nvSpPr>
        <p:spPr>
          <a:xfrm>
            <a:off x="892458" y="4234235"/>
            <a:ext cx="5756275" cy="261610"/>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Le sort </a:t>
            </a:r>
            <a:r>
              <a:rPr lang="fr-FR" sz="1100" dirty="0">
                <a:solidFill>
                  <a:srgbClr val="111111"/>
                </a:solidFill>
                <a:latin typeface="DINPro-Medium" panose="02000503030000020004" pitchFamily="50" charset="0"/>
              </a:rPr>
              <a:t>Affaiblissement</a:t>
            </a:r>
            <a:r>
              <a:rPr lang="fr-FR" sz="1100" dirty="0">
                <a:solidFill>
                  <a:srgbClr val="768079"/>
                </a:solidFill>
                <a:latin typeface="DINPro-Regular" panose="02000503030000020004" pitchFamily="50" charset="0"/>
              </a:rPr>
              <a:t> couplé à une </a:t>
            </a:r>
            <a:r>
              <a:rPr lang="fr-FR" sz="1100" dirty="0">
                <a:solidFill>
                  <a:srgbClr val="111111"/>
                </a:solidFill>
                <a:latin typeface="DINPro-Medium" panose="02000503030000020004" pitchFamily="50" charset="0"/>
              </a:rPr>
              <a:t>Boule de feu</a:t>
            </a:r>
            <a:r>
              <a:rPr lang="fr-FR" sz="1100" dirty="0">
                <a:solidFill>
                  <a:srgbClr val="768079"/>
                </a:solidFill>
                <a:latin typeface="DINPro-Regular" panose="02000503030000020004" pitchFamily="50" charset="0"/>
              </a:rPr>
              <a:t> peut avoir des effets dévastateurs.</a:t>
            </a:r>
          </a:p>
        </p:txBody>
      </p:sp>
      <p:grpSp>
        <p:nvGrpSpPr>
          <p:cNvPr id="41" name="Groupe 40">
            <a:extLst>
              <a:ext uri="{FF2B5EF4-FFF2-40B4-BE49-F238E27FC236}">
                <a16:creationId xmlns:a16="http://schemas.microsoft.com/office/drawing/2014/main" id="{C6A4181C-4227-4C1A-B262-E282C1F18ABB}"/>
              </a:ext>
            </a:extLst>
          </p:cNvPr>
          <p:cNvGrpSpPr/>
          <p:nvPr/>
        </p:nvGrpSpPr>
        <p:grpSpPr>
          <a:xfrm>
            <a:off x="520700" y="4157291"/>
            <a:ext cx="371758" cy="366129"/>
            <a:chOff x="520700" y="3785048"/>
            <a:chExt cx="371758" cy="366129"/>
          </a:xfrm>
        </p:grpSpPr>
        <p:sp>
          <p:nvSpPr>
            <p:cNvPr id="42" name="ZoneTexte 41">
              <a:extLst>
                <a:ext uri="{FF2B5EF4-FFF2-40B4-BE49-F238E27FC236}">
                  <a16:creationId xmlns:a16="http://schemas.microsoft.com/office/drawing/2014/main" id="{489AB89C-A4E5-4234-B707-5E0EE0283311}"/>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43" name="ZoneTexte 42">
              <a:extLst>
                <a:ext uri="{FF2B5EF4-FFF2-40B4-BE49-F238E27FC236}">
                  <a16:creationId xmlns:a16="http://schemas.microsoft.com/office/drawing/2014/main" id="{0236D50E-514D-4A83-A6D1-0DF66327D241}"/>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44" name="ZoneTexte 43">
            <a:extLst>
              <a:ext uri="{FF2B5EF4-FFF2-40B4-BE49-F238E27FC236}">
                <a16:creationId xmlns:a16="http://schemas.microsoft.com/office/drawing/2014/main" id="{E70495FE-6573-4F3E-BCEF-A773A4CA247B}"/>
              </a:ext>
            </a:extLst>
          </p:cNvPr>
          <p:cNvSpPr txBox="1"/>
          <p:nvPr/>
        </p:nvSpPr>
        <p:spPr>
          <a:xfrm>
            <a:off x="892458" y="4704920"/>
            <a:ext cx="5756275" cy="769441"/>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Ne négligez pas l’importance du </a:t>
            </a:r>
            <a:r>
              <a:rPr lang="fr-FR" sz="1100" dirty="0">
                <a:solidFill>
                  <a:srgbClr val="FF4654"/>
                </a:solidFill>
                <a:latin typeface="DINPro-Medium" panose="02000503030000020004" pitchFamily="50" charset="0"/>
              </a:rPr>
              <a:t>marché noir</a:t>
            </a:r>
            <a:r>
              <a:rPr lang="fr-FR" sz="1100" dirty="0">
                <a:solidFill>
                  <a:srgbClr val="768079"/>
                </a:solidFill>
                <a:latin typeface="DINPro-Regular" panose="02000503030000020004" pitchFamily="50" charset="0"/>
              </a:rPr>
              <a:t>. Vendre vos breloques inutiles peut vous rapporter beaucoup d’or pour améliorer votre équipement, ne gardez que le strict nécessaire. Le marché noir n’est accessible que depuis votre repaire, alors équipez-vous bien avant de lancer une expédition dans un donjon.</a:t>
            </a:r>
          </a:p>
        </p:txBody>
      </p:sp>
      <p:grpSp>
        <p:nvGrpSpPr>
          <p:cNvPr id="45" name="Groupe 44">
            <a:extLst>
              <a:ext uri="{FF2B5EF4-FFF2-40B4-BE49-F238E27FC236}">
                <a16:creationId xmlns:a16="http://schemas.microsoft.com/office/drawing/2014/main" id="{39ADC871-3C75-46BC-BC8A-3A17EFC82FE2}"/>
              </a:ext>
            </a:extLst>
          </p:cNvPr>
          <p:cNvGrpSpPr/>
          <p:nvPr/>
        </p:nvGrpSpPr>
        <p:grpSpPr>
          <a:xfrm>
            <a:off x="520700" y="4627976"/>
            <a:ext cx="371758" cy="366129"/>
            <a:chOff x="520700" y="3785048"/>
            <a:chExt cx="371758" cy="366129"/>
          </a:xfrm>
        </p:grpSpPr>
        <p:sp>
          <p:nvSpPr>
            <p:cNvPr id="46" name="ZoneTexte 45">
              <a:extLst>
                <a:ext uri="{FF2B5EF4-FFF2-40B4-BE49-F238E27FC236}">
                  <a16:creationId xmlns:a16="http://schemas.microsoft.com/office/drawing/2014/main" id="{32D5B0B7-5E4D-4A34-8568-B0A1BD5E2CD1}"/>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47" name="ZoneTexte 46">
              <a:extLst>
                <a:ext uri="{FF2B5EF4-FFF2-40B4-BE49-F238E27FC236}">
                  <a16:creationId xmlns:a16="http://schemas.microsoft.com/office/drawing/2014/main" id="{D34629B2-A7CF-4A4B-B760-DA7D96A848C6}"/>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48" name="ZoneTexte 47">
            <a:extLst>
              <a:ext uri="{FF2B5EF4-FFF2-40B4-BE49-F238E27FC236}">
                <a16:creationId xmlns:a16="http://schemas.microsoft.com/office/drawing/2014/main" id="{B8B48705-189B-4951-9AE4-CD75A4504595}"/>
              </a:ext>
            </a:extLst>
          </p:cNvPr>
          <p:cNvSpPr txBox="1"/>
          <p:nvPr/>
        </p:nvSpPr>
        <p:spPr>
          <a:xfrm>
            <a:off x="892458" y="5604024"/>
            <a:ext cx="5756275" cy="430887"/>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Vous regagnez automatiquement tous vos </a:t>
            </a:r>
            <a:r>
              <a:rPr lang="fr-FR" sz="1100" dirty="0">
                <a:solidFill>
                  <a:srgbClr val="FF4654"/>
                </a:solidFill>
                <a:latin typeface="DINPro-Medium" panose="02000503030000020004" pitchFamily="50" charset="0"/>
              </a:rPr>
              <a:t>HP</a:t>
            </a:r>
            <a:r>
              <a:rPr lang="fr-FR" sz="1100" dirty="0">
                <a:solidFill>
                  <a:srgbClr val="768079"/>
                </a:solidFill>
                <a:latin typeface="DINPro-Regular" panose="02000503030000020004" pitchFamily="50" charset="0"/>
              </a:rPr>
              <a:t>, </a:t>
            </a:r>
            <a:r>
              <a:rPr lang="fr-FR" sz="1100" dirty="0">
                <a:solidFill>
                  <a:srgbClr val="FF4654"/>
                </a:solidFill>
                <a:latin typeface="DINPro-Medium" panose="02000503030000020004" pitchFamily="50" charset="0"/>
              </a:rPr>
              <a:t>SP</a:t>
            </a:r>
            <a:r>
              <a:rPr lang="fr-FR" sz="1100" dirty="0">
                <a:solidFill>
                  <a:srgbClr val="768079"/>
                </a:solidFill>
                <a:latin typeface="DINPro-Regular" panose="02000503030000020004" pitchFamily="50" charset="0"/>
              </a:rPr>
              <a:t> et </a:t>
            </a:r>
            <a:r>
              <a:rPr lang="fr-FR" sz="1100" dirty="0">
                <a:solidFill>
                  <a:srgbClr val="FF4654"/>
                </a:solidFill>
                <a:latin typeface="DINPro-Medium" panose="02000503030000020004" pitchFamily="50" charset="0"/>
              </a:rPr>
              <a:t>MP</a:t>
            </a:r>
            <a:r>
              <a:rPr lang="fr-FR" sz="1100" dirty="0">
                <a:solidFill>
                  <a:srgbClr val="768079"/>
                </a:solidFill>
                <a:latin typeface="DINPro-Regular" panose="02000503030000020004" pitchFamily="50" charset="0"/>
              </a:rPr>
              <a:t> après un combat de boss. Ne ménagez pas vos efforts pendant celui-ci.</a:t>
            </a:r>
          </a:p>
        </p:txBody>
      </p:sp>
      <p:grpSp>
        <p:nvGrpSpPr>
          <p:cNvPr id="49" name="Groupe 48">
            <a:extLst>
              <a:ext uri="{FF2B5EF4-FFF2-40B4-BE49-F238E27FC236}">
                <a16:creationId xmlns:a16="http://schemas.microsoft.com/office/drawing/2014/main" id="{37F9C9C4-C6DD-48AD-A414-55EAEB168F60}"/>
              </a:ext>
            </a:extLst>
          </p:cNvPr>
          <p:cNvGrpSpPr/>
          <p:nvPr/>
        </p:nvGrpSpPr>
        <p:grpSpPr>
          <a:xfrm>
            <a:off x="520700" y="5527080"/>
            <a:ext cx="371758" cy="366129"/>
            <a:chOff x="520700" y="3785048"/>
            <a:chExt cx="371758" cy="366129"/>
          </a:xfrm>
        </p:grpSpPr>
        <p:sp>
          <p:nvSpPr>
            <p:cNvPr id="50" name="ZoneTexte 49">
              <a:extLst>
                <a:ext uri="{FF2B5EF4-FFF2-40B4-BE49-F238E27FC236}">
                  <a16:creationId xmlns:a16="http://schemas.microsoft.com/office/drawing/2014/main" id="{9F224AA0-D01C-4AF8-B4A6-163200D92DFE}"/>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51" name="ZoneTexte 50">
              <a:extLst>
                <a:ext uri="{FF2B5EF4-FFF2-40B4-BE49-F238E27FC236}">
                  <a16:creationId xmlns:a16="http://schemas.microsoft.com/office/drawing/2014/main" id="{C3EDBF37-9DC7-47E7-9B89-D9F148351459}"/>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52" name="ZoneTexte 51">
            <a:extLst>
              <a:ext uri="{FF2B5EF4-FFF2-40B4-BE49-F238E27FC236}">
                <a16:creationId xmlns:a16="http://schemas.microsoft.com/office/drawing/2014/main" id="{138002F5-6DAC-4E89-A291-4F943D844786}"/>
              </a:ext>
            </a:extLst>
          </p:cNvPr>
          <p:cNvSpPr txBox="1"/>
          <p:nvPr/>
        </p:nvSpPr>
        <p:spPr>
          <a:xfrm>
            <a:off x="892458" y="6152388"/>
            <a:ext cx="5756275" cy="261610"/>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Si vous êtes à court de potions, utilisez les sorts </a:t>
            </a:r>
            <a:r>
              <a:rPr lang="fr-FR" sz="1100" dirty="0">
                <a:solidFill>
                  <a:srgbClr val="111111"/>
                </a:solidFill>
                <a:latin typeface="DINPro-Medium" panose="02000503030000020004" pitchFamily="50" charset="0"/>
              </a:rPr>
              <a:t>Rituel</a:t>
            </a:r>
            <a:r>
              <a:rPr lang="fr-FR" sz="1100" dirty="0">
                <a:solidFill>
                  <a:srgbClr val="768079"/>
                </a:solidFill>
                <a:latin typeface="DINPro-Regular" panose="02000503030000020004" pitchFamily="50" charset="0"/>
              </a:rPr>
              <a:t> ou </a:t>
            </a:r>
            <a:r>
              <a:rPr lang="fr-FR" sz="1100" dirty="0">
                <a:solidFill>
                  <a:srgbClr val="111111"/>
                </a:solidFill>
                <a:latin typeface="DINPro-Medium" panose="02000503030000020004" pitchFamily="50" charset="0"/>
              </a:rPr>
              <a:t>Transcendance</a:t>
            </a:r>
            <a:r>
              <a:rPr lang="fr-FR" sz="1100" dirty="0">
                <a:solidFill>
                  <a:srgbClr val="768079"/>
                </a:solidFill>
                <a:latin typeface="DINPro-Regular" panose="02000503030000020004" pitchFamily="50" charset="0"/>
              </a:rPr>
              <a:t>.</a:t>
            </a:r>
          </a:p>
        </p:txBody>
      </p:sp>
      <p:grpSp>
        <p:nvGrpSpPr>
          <p:cNvPr id="53" name="Groupe 52">
            <a:extLst>
              <a:ext uri="{FF2B5EF4-FFF2-40B4-BE49-F238E27FC236}">
                <a16:creationId xmlns:a16="http://schemas.microsoft.com/office/drawing/2014/main" id="{338AB3B8-C102-40BF-8342-0A1B979FA50F}"/>
              </a:ext>
            </a:extLst>
          </p:cNvPr>
          <p:cNvGrpSpPr/>
          <p:nvPr/>
        </p:nvGrpSpPr>
        <p:grpSpPr>
          <a:xfrm>
            <a:off x="520700" y="6075444"/>
            <a:ext cx="371758" cy="366129"/>
            <a:chOff x="520700" y="3785048"/>
            <a:chExt cx="371758" cy="366129"/>
          </a:xfrm>
        </p:grpSpPr>
        <p:sp>
          <p:nvSpPr>
            <p:cNvPr id="54" name="ZoneTexte 53">
              <a:extLst>
                <a:ext uri="{FF2B5EF4-FFF2-40B4-BE49-F238E27FC236}">
                  <a16:creationId xmlns:a16="http://schemas.microsoft.com/office/drawing/2014/main" id="{02FA4530-FCE1-462D-B0B2-4B1CDBB4E9A3}"/>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55" name="ZoneTexte 54">
              <a:extLst>
                <a:ext uri="{FF2B5EF4-FFF2-40B4-BE49-F238E27FC236}">
                  <a16:creationId xmlns:a16="http://schemas.microsoft.com/office/drawing/2014/main" id="{E2A70DBF-D2CA-4A74-AFD2-C5E8439EF889}"/>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56" name="ZoneTexte 55">
            <a:extLst>
              <a:ext uri="{FF2B5EF4-FFF2-40B4-BE49-F238E27FC236}">
                <a16:creationId xmlns:a16="http://schemas.microsoft.com/office/drawing/2014/main" id="{CED6FB17-AFA8-47A5-916C-5391AB074314}"/>
              </a:ext>
            </a:extLst>
          </p:cNvPr>
          <p:cNvSpPr txBox="1"/>
          <p:nvPr/>
        </p:nvSpPr>
        <p:spPr>
          <a:xfrm>
            <a:off x="892458" y="6565456"/>
            <a:ext cx="5756275" cy="600164"/>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Lorsque vous êtes en combat, le nombre précédant le nom d’une compétence est son coût en magie. Dans le marché noir, le nombre précédant le nom d’un objet/pouvoir/compétence est son prix d’achat. </a:t>
            </a:r>
          </a:p>
        </p:txBody>
      </p:sp>
      <p:grpSp>
        <p:nvGrpSpPr>
          <p:cNvPr id="57" name="Groupe 56">
            <a:extLst>
              <a:ext uri="{FF2B5EF4-FFF2-40B4-BE49-F238E27FC236}">
                <a16:creationId xmlns:a16="http://schemas.microsoft.com/office/drawing/2014/main" id="{E6FA7784-6ED3-499C-A1E1-6D4D92EE36E9}"/>
              </a:ext>
            </a:extLst>
          </p:cNvPr>
          <p:cNvGrpSpPr/>
          <p:nvPr/>
        </p:nvGrpSpPr>
        <p:grpSpPr>
          <a:xfrm>
            <a:off x="520700" y="6488512"/>
            <a:ext cx="371758" cy="366129"/>
            <a:chOff x="520700" y="3785048"/>
            <a:chExt cx="371758" cy="366129"/>
          </a:xfrm>
        </p:grpSpPr>
        <p:sp>
          <p:nvSpPr>
            <p:cNvPr id="58" name="ZoneTexte 57">
              <a:extLst>
                <a:ext uri="{FF2B5EF4-FFF2-40B4-BE49-F238E27FC236}">
                  <a16:creationId xmlns:a16="http://schemas.microsoft.com/office/drawing/2014/main" id="{118A1FE2-A365-46D9-B9A8-54530D3671EA}"/>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67" name="ZoneTexte 66">
              <a:extLst>
                <a:ext uri="{FF2B5EF4-FFF2-40B4-BE49-F238E27FC236}">
                  <a16:creationId xmlns:a16="http://schemas.microsoft.com/office/drawing/2014/main" id="{7C808C68-463C-4466-860F-609CC8D9F838}"/>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68" name="ZoneTexte 67">
            <a:extLst>
              <a:ext uri="{FF2B5EF4-FFF2-40B4-BE49-F238E27FC236}">
                <a16:creationId xmlns:a16="http://schemas.microsoft.com/office/drawing/2014/main" id="{923045ED-2C1C-4B0C-8E2C-A5CD8460C300}"/>
              </a:ext>
            </a:extLst>
          </p:cNvPr>
          <p:cNvSpPr txBox="1"/>
          <p:nvPr/>
        </p:nvSpPr>
        <p:spPr>
          <a:xfrm>
            <a:off x="892458" y="7242564"/>
            <a:ext cx="5756275" cy="430887"/>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La compétence </a:t>
            </a:r>
            <a:r>
              <a:rPr lang="fr-FR" sz="1100" dirty="0">
                <a:solidFill>
                  <a:srgbClr val="111111"/>
                </a:solidFill>
                <a:latin typeface="DINPro-Medium" panose="02000503030000020004" pitchFamily="50" charset="0"/>
              </a:rPr>
              <a:t>Châtiment</a:t>
            </a:r>
            <a:r>
              <a:rPr lang="fr-FR" sz="1100" dirty="0">
                <a:solidFill>
                  <a:srgbClr val="768079"/>
                </a:solidFill>
                <a:latin typeface="DINPro-Regular" panose="02000503030000020004" pitchFamily="50" charset="0"/>
              </a:rPr>
              <a:t> consomme 75% de vos </a:t>
            </a:r>
            <a:r>
              <a:rPr lang="fr-FR" sz="1100" dirty="0">
                <a:solidFill>
                  <a:srgbClr val="FF4654"/>
                </a:solidFill>
                <a:latin typeface="DINPro-Medium" panose="02000503030000020004" pitchFamily="50" charset="0"/>
              </a:rPr>
              <a:t>MP</a:t>
            </a:r>
            <a:r>
              <a:rPr lang="fr-FR" sz="1100" dirty="0">
                <a:solidFill>
                  <a:srgbClr val="768079"/>
                </a:solidFill>
                <a:latin typeface="DINPro-Regular" panose="02000503030000020004" pitchFamily="50" charset="0"/>
              </a:rPr>
              <a:t> maximum mais requiert d’avoir au moins </a:t>
            </a:r>
            <a:r>
              <a:rPr lang="fr-FR" sz="1100" dirty="0">
                <a:solidFill>
                  <a:srgbClr val="FF4654"/>
                </a:solidFill>
                <a:latin typeface="DINPro-Medium" panose="02000503030000020004" pitchFamily="50" charset="0"/>
              </a:rPr>
              <a:t>100MP</a:t>
            </a:r>
            <a:r>
              <a:rPr lang="fr-FR" sz="1100" dirty="0">
                <a:solidFill>
                  <a:srgbClr val="768079"/>
                </a:solidFill>
                <a:latin typeface="DINPro-Regular" panose="02000503030000020004" pitchFamily="50" charset="0"/>
              </a:rPr>
              <a:t>.</a:t>
            </a:r>
          </a:p>
        </p:txBody>
      </p:sp>
      <p:grpSp>
        <p:nvGrpSpPr>
          <p:cNvPr id="69" name="Groupe 68">
            <a:extLst>
              <a:ext uri="{FF2B5EF4-FFF2-40B4-BE49-F238E27FC236}">
                <a16:creationId xmlns:a16="http://schemas.microsoft.com/office/drawing/2014/main" id="{6352C8EC-397C-4048-A0F7-6455714780D2}"/>
              </a:ext>
            </a:extLst>
          </p:cNvPr>
          <p:cNvGrpSpPr/>
          <p:nvPr/>
        </p:nvGrpSpPr>
        <p:grpSpPr>
          <a:xfrm>
            <a:off x="520700" y="7165620"/>
            <a:ext cx="371758" cy="366129"/>
            <a:chOff x="520700" y="3785048"/>
            <a:chExt cx="371758" cy="366129"/>
          </a:xfrm>
        </p:grpSpPr>
        <p:sp>
          <p:nvSpPr>
            <p:cNvPr id="70" name="ZoneTexte 69">
              <a:extLst>
                <a:ext uri="{FF2B5EF4-FFF2-40B4-BE49-F238E27FC236}">
                  <a16:creationId xmlns:a16="http://schemas.microsoft.com/office/drawing/2014/main" id="{EFE119A4-A19B-48BD-98ED-D8B2DD8656B2}"/>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71" name="ZoneTexte 70">
              <a:extLst>
                <a:ext uri="{FF2B5EF4-FFF2-40B4-BE49-F238E27FC236}">
                  <a16:creationId xmlns:a16="http://schemas.microsoft.com/office/drawing/2014/main" id="{D0E92515-E49D-40AC-B283-0F72767868B2}"/>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72" name="ZoneTexte 71">
            <a:extLst>
              <a:ext uri="{FF2B5EF4-FFF2-40B4-BE49-F238E27FC236}">
                <a16:creationId xmlns:a16="http://schemas.microsoft.com/office/drawing/2014/main" id="{1E6F6326-2351-4B11-9802-D649E4FD459D}"/>
              </a:ext>
            </a:extLst>
          </p:cNvPr>
          <p:cNvSpPr txBox="1"/>
          <p:nvPr/>
        </p:nvSpPr>
        <p:spPr>
          <a:xfrm>
            <a:off x="892458" y="7750395"/>
            <a:ext cx="5756275" cy="430887"/>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Si vous utilisez beaucoup de compétences et n’avez pas froid aux yeux, le pouvoir </a:t>
            </a:r>
            <a:r>
              <a:rPr lang="fr-FR" sz="1100" dirty="0">
                <a:solidFill>
                  <a:srgbClr val="111111"/>
                </a:solidFill>
                <a:latin typeface="DINPro-Medium" panose="02000503030000020004" pitchFamily="50" charset="0"/>
              </a:rPr>
              <a:t>Flux ténébreux</a:t>
            </a:r>
            <a:r>
              <a:rPr lang="fr-FR" sz="1100" dirty="0">
                <a:solidFill>
                  <a:srgbClr val="768079"/>
                </a:solidFill>
                <a:latin typeface="DINPro-Regular" panose="02000503030000020004" pitchFamily="50" charset="0"/>
              </a:rPr>
              <a:t>, qui vous octroie </a:t>
            </a:r>
            <a:r>
              <a:rPr lang="fr-FR" sz="1100" dirty="0">
                <a:solidFill>
                  <a:srgbClr val="FF4654"/>
                </a:solidFill>
                <a:latin typeface="DINPro-Medium" panose="02000503030000020004" pitchFamily="50" charset="0"/>
              </a:rPr>
              <a:t>-10HP </a:t>
            </a:r>
            <a:r>
              <a:rPr lang="fr-FR" sz="1100" dirty="0">
                <a:solidFill>
                  <a:srgbClr val="768079"/>
                </a:solidFill>
                <a:latin typeface="DINPro-Regular" panose="02000503030000020004" pitchFamily="50" charset="0"/>
              </a:rPr>
              <a:t>et </a:t>
            </a:r>
            <a:r>
              <a:rPr lang="fr-FR" sz="1100" dirty="0">
                <a:solidFill>
                  <a:srgbClr val="FF4654"/>
                </a:solidFill>
                <a:latin typeface="DINPro-Medium" panose="02000503030000020004" pitchFamily="50" charset="0"/>
              </a:rPr>
              <a:t>+10MP </a:t>
            </a:r>
            <a:r>
              <a:rPr lang="fr-FR" sz="1100" dirty="0">
                <a:solidFill>
                  <a:srgbClr val="768079"/>
                </a:solidFill>
                <a:latin typeface="DINPro-Regular" panose="02000503030000020004" pitchFamily="50" charset="0"/>
              </a:rPr>
              <a:t>par tour, pourrait vous convenir.</a:t>
            </a:r>
          </a:p>
        </p:txBody>
      </p:sp>
      <p:grpSp>
        <p:nvGrpSpPr>
          <p:cNvPr id="73" name="Groupe 72">
            <a:extLst>
              <a:ext uri="{FF2B5EF4-FFF2-40B4-BE49-F238E27FC236}">
                <a16:creationId xmlns:a16="http://schemas.microsoft.com/office/drawing/2014/main" id="{0A5A5AE7-D25A-43A7-A833-48C41C6810FE}"/>
              </a:ext>
            </a:extLst>
          </p:cNvPr>
          <p:cNvGrpSpPr/>
          <p:nvPr/>
        </p:nvGrpSpPr>
        <p:grpSpPr>
          <a:xfrm>
            <a:off x="520700" y="7673451"/>
            <a:ext cx="371758" cy="366129"/>
            <a:chOff x="520700" y="3785048"/>
            <a:chExt cx="371758" cy="366129"/>
          </a:xfrm>
        </p:grpSpPr>
        <p:sp>
          <p:nvSpPr>
            <p:cNvPr id="74" name="ZoneTexte 73">
              <a:extLst>
                <a:ext uri="{FF2B5EF4-FFF2-40B4-BE49-F238E27FC236}">
                  <a16:creationId xmlns:a16="http://schemas.microsoft.com/office/drawing/2014/main" id="{663C1BFF-066C-4753-9D39-076150096086}"/>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76" name="ZoneTexte 75">
              <a:extLst>
                <a:ext uri="{FF2B5EF4-FFF2-40B4-BE49-F238E27FC236}">
                  <a16:creationId xmlns:a16="http://schemas.microsoft.com/office/drawing/2014/main" id="{9FD54249-3937-484B-98B4-30413E89E8C4}"/>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77" name="ZoneTexte 76">
            <a:extLst>
              <a:ext uri="{FF2B5EF4-FFF2-40B4-BE49-F238E27FC236}">
                <a16:creationId xmlns:a16="http://schemas.microsoft.com/office/drawing/2014/main" id="{41EA8F6C-A0D1-4852-BE21-5FCDE232ED7B}"/>
              </a:ext>
            </a:extLst>
          </p:cNvPr>
          <p:cNvSpPr txBox="1"/>
          <p:nvPr/>
        </p:nvSpPr>
        <p:spPr>
          <a:xfrm>
            <a:off x="892458" y="8258226"/>
            <a:ext cx="5756275" cy="600164"/>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Si vous recommencez un donjon que vous avez déjà fini, vous obtiendrez à nouveau l’arme et l’armure uniques du boss. En revanche, vos </a:t>
            </a:r>
            <a:r>
              <a:rPr lang="fr-FR" sz="1100" dirty="0">
                <a:solidFill>
                  <a:srgbClr val="FF4654"/>
                </a:solidFill>
                <a:latin typeface="DINPro-Medium" panose="02000503030000020004" pitchFamily="50" charset="0"/>
              </a:rPr>
              <a:t>HP</a:t>
            </a:r>
            <a:r>
              <a:rPr lang="fr-FR" sz="1100" dirty="0">
                <a:solidFill>
                  <a:srgbClr val="768079"/>
                </a:solidFill>
                <a:latin typeface="DINPro-Regular" panose="02000503030000020004" pitchFamily="50" charset="0"/>
              </a:rPr>
              <a:t>, </a:t>
            </a:r>
            <a:r>
              <a:rPr lang="fr-FR" sz="1100" dirty="0">
                <a:solidFill>
                  <a:srgbClr val="FF4654"/>
                </a:solidFill>
                <a:latin typeface="DINPro-Medium" panose="02000503030000020004" pitchFamily="50" charset="0"/>
              </a:rPr>
              <a:t>SP</a:t>
            </a:r>
            <a:r>
              <a:rPr lang="fr-FR" sz="1100" dirty="0">
                <a:solidFill>
                  <a:srgbClr val="768079"/>
                </a:solidFill>
                <a:latin typeface="DINPro-Regular" panose="02000503030000020004" pitchFamily="50" charset="0"/>
              </a:rPr>
              <a:t> et </a:t>
            </a:r>
            <a:r>
              <a:rPr lang="fr-FR" sz="1100" dirty="0">
                <a:solidFill>
                  <a:srgbClr val="FF4654"/>
                </a:solidFill>
                <a:latin typeface="DINPro-Medium" panose="02000503030000020004" pitchFamily="50" charset="0"/>
              </a:rPr>
              <a:t>MP</a:t>
            </a:r>
            <a:r>
              <a:rPr lang="fr-FR" sz="1100" dirty="0">
                <a:solidFill>
                  <a:srgbClr val="768079"/>
                </a:solidFill>
                <a:latin typeface="DINPro-Regular" panose="02000503030000020004" pitchFamily="50" charset="0"/>
              </a:rPr>
              <a:t> max n’augmenteront pas et vous ne régénérerez que 25% de vos </a:t>
            </a:r>
            <a:r>
              <a:rPr lang="fr-FR" sz="1100" dirty="0">
                <a:solidFill>
                  <a:srgbClr val="FF4654"/>
                </a:solidFill>
                <a:latin typeface="DINPro-Medium" panose="02000503030000020004" pitchFamily="50" charset="0"/>
              </a:rPr>
              <a:t>HP</a:t>
            </a:r>
            <a:r>
              <a:rPr lang="fr-FR" sz="1100" dirty="0">
                <a:solidFill>
                  <a:srgbClr val="768079"/>
                </a:solidFill>
                <a:latin typeface="DINPro-Regular" panose="02000503030000020004" pitchFamily="50" charset="0"/>
              </a:rPr>
              <a:t>, </a:t>
            </a:r>
            <a:r>
              <a:rPr lang="fr-FR" sz="1100" dirty="0">
                <a:solidFill>
                  <a:srgbClr val="FF4654"/>
                </a:solidFill>
                <a:latin typeface="DINPro-Medium" panose="02000503030000020004" pitchFamily="50" charset="0"/>
              </a:rPr>
              <a:t>SP</a:t>
            </a:r>
            <a:r>
              <a:rPr lang="fr-FR" sz="1100" dirty="0">
                <a:solidFill>
                  <a:srgbClr val="768079"/>
                </a:solidFill>
                <a:latin typeface="DINPro-Regular" panose="02000503030000020004" pitchFamily="50" charset="0"/>
              </a:rPr>
              <a:t> et </a:t>
            </a:r>
            <a:r>
              <a:rPr lang="fr-FR" sz="1100" dirty="0">
                <a:solidFill>
                  <a:srgbClr val="FF4654"/>
                </a:solidFill>
                <a:latin typeface="DINPro-Medium" panose="02000503030000020004" pitchFamily="50" charset="0"/>
              </a:rPr>
              <a:t>MP</a:t>
            </a:r>
            <a:r>
              <a:rPr lang="fr-FR" sz="1100" dirty="0">
                <a:solidFill>
                  <a:srgbClr val="768079"/>
                </a:solidFill>
                <a:latin typeface="DINPro-Regular" panose="02000503030000020004" pitchFamily="50" charset="0"/>
              </a:rPr>
              <a:t> à la fin du donjon.</a:t>
            </a:r>
          </a:p>
        </p:txBody>
      </p:sp>
      <p:grpSp>
        <p:nvGrpSpPr>
          <p:cNvPr id="78" name="Groupe 77">
            <a:extLst>
              <a:ext uri="{FF2B5EF4-FFF2-40B4-BE49-F238E27FC236}">
                <a16:creationId xmlns:a16="http://schemas.microsoft.com/office/drawing/2014/main" id="{3D99A844-E3BD-4558-8F70-0BD6E99D8552}"/>
              </a:ext>
            </a:extLst>
          </p:cNvPr>
          <p:cNvGrpSpPr/>
          <p:nvPr/>
        </p:nvGrpSpPr>
        <p:grpSpPr>
          <a:xfrm>
            <a:off x="520700" y="8181282"/>
            <a:ext cx="371758" cy="366129"/>
            <a:chOff x="520700" y="3785048"/>
            <a:chExt cx="371758" cy="366129"/>
          </a:xfrm>
        </p:grpSpPr>
        <p:sp>
          <p:nvSpPr>
            <p:cNvPr id="79" name="ZoneTexte 78">
              <a:extLst>
                <a:ext uri="{FF2B5EF4-FFF2-40B4-BE49-F238E27FC236}">
                  <a16:creationId xmlns:a16="http://schemas.microsoft.com/office/drawing/2014/main" id="{597BF116-3486-417B-9279-E8FDE4F2104D}"/>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80" name="ZoneTexte 79">
              <a:extLst>
                <a:ext uri="{FF2B5EF4-FFF2-40B4-BE49-F238E27FC236}">
                  <a16:creationId xmlns:a16="http://schemas.microsoft.com/office/drawing/2014/main" id="{89C9653B-8C24-40D6-83D9-ECC14627DAF8}"/>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
        <p:nvSpPr>
          <p:cNvPr id="59" name="ZoneTexte 58">
            <a:extLst>
              <a:ext uri="{FF2B5EF4-FFF2-40B4-BE49-F238E27FC236}">
                <a16:creationId xmlns:a16="http://schemas.microsoft.com/office/drawing/2014/main" id="{9BD37555-797B-4BD2-8F6B-4C960CC1CD5E}"/>
              </a:ext>
            </a:extLst>
          </p:cNvPr>
          <p:cNvSpPr txBox="1"/>
          <p:nvPr/>
        </p:nvSpPr>
        <p:spPr>
          <a:xfrm>
            <a:off x="892458" y="8935334"/>
            <a:ext cx="5756275" cy="430887"/>
          </a:xfrm>
          <a:prstGeom prst="rect">
            <a:avLst/>
          </a:prstGeom>
          <a:noFill/>
        </p:spPr>
        <p:txBody>
          <a:bodyPr wrap="square" rtlCol="0">
            <a:spAutoFit/>
          </a:bodyPr>
          <a:lstStyle/>
          <a:p>
            <a:pPr algn="just"/>
            <a:r>
              <a:rPr lang="fr-FR" sz="1100" dirty="0">
                <a:solidFill>
                  <a:srgbClr val="768079"/>
                </a:solidFill>
                <a:latin typeface="DINPro-Regular" panose="02000503030000020004" pitchFamily="50" charset="0"/>
              </a:rPr>
              <a:t>Pensez à sauvegarder souvent. Ça ne prend qu’une seconde et cela peut vous êtes plus utile que vous ne le pensez.</a:t>
            </a:r>
          </a:p>
        </p:txBody>
      </p:sp>
      <p:grpSp>
        <p:nvGrpSpPr>
          <p:cNvPr id="60" name="Groupe 59">
            <a:extLst>
              <a:ext uri="{FF2B5EF4-FFF2-40B4-BE49-F238E27FC236}">
                <a16:creationId xmlns:a16="http://schemas.microsoft.com/office/drawing/2014/main" id="{7C29A223-6A82-49E6-97E0-5B65716B6F6E}"/>
              </a:ext>
            </a:extLst>
          </p:cNvPr>
          <p:cNvGrpSpPr/>
          <p:nvPr/>
        </p:nvGrpSpPr>
        <p:grpSpPr>
          <a:xfrm>
            <a:off x="520700" y="8858390"/>
            <a:ext cx="371758" cy="366129"/>
            <a:chOff x="520700" y="3785048"/>
            <a:chExt cx="371758" cy="366129"/>
          </a:xfrm>
        </p:grpSpPr>
        <p:sp>
          <p:nvSpPr>
            <p:cNvPr id="61" name="ZoneTexte 60">
              <a:extLst>
                <a:ext uri="{FF2B5EF4-FFF2-40B4-BE49-F238E27FC236}">
                  <a16:creationId xmlns:a16="http://schemas.microsoft.com/office/drawing/2014/main" id="{608B9CDA-7FA6-4041-BC46-6541D4DB002D}"/>
                </a:ext>
              </a:extLst>
            </p:cNvPr>
            <p:cNvSpPr txBox="1"/>
            <p:nvPr/>
          </p:nvSpPr>
          <p:spPr>
            <a:xfrm>
              <a:off x="592420" y="3843400"/>
              <a:ext cx="300038" cy="307777"/>
            </a:xfrm>
            <a:prstGeom prst="rect">
              <a:avLst/>
            </a:prstGeom>
            <a:noFill/>
          </p:spPr>
          <p:txBody>
            <a:bodyPr wrap="square" rtlCol="0">
              <a:spAutoFit/>
            </a:bodyPr>
            <a:lstStyle/>
            <a:p>
              <a:r>
                <a:rPr lang="en-US" sz="1400" spc="-150" dirty="0">
                  <a:latin typeface="DINPro-Medium" panose="02000503030000020004" pitchFamily="50" charset="0"/>
                </a:rPr>
                <a:t>/</a:t>
              </a:r>
            </a:p>
          </p:txBody>
        </p:sp>
        <p:sp>
          <p:nvSpPr>
            <p:cNvPr id="62" name="ZoneTexte 61">
              <a:extLst>
                <a:ext uri="{FF2B5EF4-FFF2-40B4-BE49-F238E27FC236}">
                  <a16:creationId xmlns:a16="http://schemas.microsoft.com/office/drawing/2014/main" id="{0E128BFA-A8D7-4C23-95D1-1661CF138747}"/>
                </a:ext>
              </a:extLst>
            </p:cNvPr>
            <p:cNvSpPr txBox="1"/>
            <p:nvPr/>
          </p:nvSpPr>
          <p:spPr>
            <a:xfrm>
              <a:off x="520700" y="3785048"/>
              <a:ext cx="212441" cy="307777"/>
            </a:xfrm>
            <a:prstGeom prst="rect">
              <a:avLst/>
            </a:prstGeom>
            <a:noFill/>
          </p:spPr>
          <p:txBody>
            <a:bodyPr wrap="square" rtlCol="0">
              <a:spAutoFit/>
            </a:bodyPr>
            <a:lstStyle/>
            <a:p>
              <a:r>
                <a:rPr lang="en-US" sz="1400" spc="-150" dirty="0">
                  <a:latin typeface="DINPro-Medium" panose="02000503030000020004" pitchFamily="50" charset="0"/>
                </a:rPr>
                <a:t>.</a:t>
              </a:r>
            </a:p>
          </p:txBody>
        </p:sp>
      </p:grpSp>
    </p:spTree>
    <p:extLst>
      <p:ext uri="{BB962C8B-B14F-4D97-AF65-F5344CB8AC3E}">
        <p14:creationId xmlns:p14="http://schemas.microsoft.com/office/powerpoint/2010/main" val="50830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E8E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7E488C-9E89-4F92-B476-B42324713F48}"/>
              </a:ext>
            </a:extLst>
          </p:cNvPr>
          <p:cNvSpPr/>
          <p:nvPr/>
        </p:nvSpPr>
        <p:spPr>
          <a:xfrm>
            <a:off x="0" y="0"/>
            <a:ext cx="6858000" cy="2218944"/>
          </a:xfrm>
          <a:prstGeom prst="rect">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A1F8F16D-B24C-4BA3-B9D0-953D46D87D91}"/>
              </a:ext>
            </a:extLst>
          </p:cNvPr>
          <p:cNvSpPr txBox="1"/>
          <p:nvPr/>
        </p:nvSpPr>
        <p:spPr>
          <a:xfrm>
            <a:off x="414528" y="509307"/>
            <a:ext cx="5150172" cy="1200329"/>
          </a:xfrm>
          <a:prstGeom prst="rect">
            <a:avLst/>
          </a:prstGeom>
          <a:noFill/>
        </p:spPr>
        <p:txBody>
          <a:bodyPr wrap="square" rtlCol="0">
            <a:spAutoFit/>
          </a:bodyPr>
          <a:lstStyle/>
          <a:p>
            <a:r>
              <a:rPr lang="fr-FR" sz="7200" dirty="0">
                <a:solidFill>
                  <a:schemeClr val="bg1"/>
                </a:solidFill>
                <a:latin typeface="Tungsten Bold" pitchFamily="2" charset="0"/>
              </a:rPr>
              <a:t>ABRÉVIATIONS</a:t>
            </a:r>
            <a:endParaRPr lang="en-US" sz="7200" dirty="0">
              <a:solidFill>
                <a:schemeClr val="bg1"/>
              </a:solidFill>
              <a:latin typeface="Tungsten Bold" pitchFamily="2" charset="0"/>
            </a:endParaRPr>
          </a:p>
        </p:txBody>
      </p:sp>
      <p:cxnSp>
        <p:nvCxnSpPr>
          <p:cNvPr id="7" name="Connecteur droit 6">
            <a:extLst>
              <a:ext uri="{FF2B5EF4-FFF2-40B4-BE49-F238E27FC236}">
                <a16:creationId xmlns:a16="http://schemas.microsoft.com/office/drawing/2014/main" id="{8ED545D4-D724-4CF0-9D33-0F5A19944564}"/>
              </a:ext>
            </a:extLst>
          </p:cNvPr>
          <p:cNvCxnSpPr>
            <a:cxnSpLocks/>
          </p:cNvCxnSpPr>
          <p:nvPr/>
        </p:nvCxnSpPr>
        <p:spPr>
          <a:xfrm flipH="1">
            <a:off x="520700" y="509307"/>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Connecteur droit 7">
            <a:extLst>
              <a:ext uri="{FF2B5EF4-FFF2-40B4-BE49-F238E27FC236}">
                <a16:creationId xmlns:a16="http://schemas.microsoft.com/office/drawing/2014/main" id="{6A7825AA-0FC3-4988-9ED3-3E4497CF0326}"/>
              </a:ext>
            </a:extLst>
          </p:cNvPr>
          <p:cNvCxnSpPr>
            <a:cxnSpLocks/>
          </p:cNvCxnSpPr>
          <p:nvPr/>
        </p:nvCxnSpPr>
        <p:spPr>
          <a:xfrm flipH="1">
            <a:off x="795340" y="509307"/>
            <a:ext cx="343852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E1829306-3E70-4C6B-BC1E-D1C1DE673905}"/>
              </a:ext>
            </a:extLst>
          </p:cNvPr>
          <p:cNvCxnSpPr>
            <a:cxnSpLocks/>
          </p:cNvCxnSpPr>
          <p:nvPr/>
        </p:nvCxnSpPr>
        <p:spPr>
          <a:xfrm flipH="1">
            <a:off x="4215863" y="1709636"/>
            <a:ext cx="36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4B83709-BE36-4E10-B38C-288C0E579805}"/>
              </a:ext>
            </a:extLst>
          </p:cNvPr>
          <p:cNvSpPr txBox="1"/>
          <p:nvPr/>
        </p:nvSpPr>
        <p:spPr>
          <a:xfrm>
            <a:off x="795340" y="2728251"/>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HP</a:t>
            </a:r>
            <a:r>
              <a:rPr lang="fr-FR" sz="1100" dirty="0">
                <a:solidFill>
                  <a:srgbClr val="768079"/>
                </a:solidFill>
                <a:latin typeface="DINPro-Regular" panose="02000503030000020004" pitchFamily="50" charset="0"/>
              </a:rPr>
              <a:t> — vos points de vie.</a:t>
            </a:r>
          </a:p>
        </p:txBody>
      </p:sp>
      <p:cxnSp>
        <p:nvCxnSpPr>
          <p:cNvPr id="59" name="Connecteur droit 58">
            <a:extLst>
              <a:ext uri="{FF2B5EF4-FFF2-40B4-BE49-F238E27FC236}">
                <a16:creationId xmlns:a16="http://schemas.microsoft.com/office/drawing/2014/main" id="{48147BAB-BB0D-4ACD-8EC3-9B44F29FBD1D}"/>
              </a:ext>
            </a:extLst>
          </p:cNvPr>
          <p:cNvCxnSpPr>
            <a:cxnSpLocks/>
          </p:cNvCxnSpPr>
          <p:nvPr/>
        </p:nvCxnSpPr>
        <p:spPr>
          <a:xfrm flipH="1">
            <a:off x="520700" y="1709355"/>
            <a:ext cx="343852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AEF8980C-318E-4610-9C65-AF4A50C1B349}"/>
              </a:ext>
            </a:extLst>
          </p:cNvPr>
          <p:cNvSpPr txBox="1"/>
          <p:nvPr/>
        </p:nvSpPr>
        <p:spPr>
          <a:xfrm>
            <a:off x="795340" y="2989861"/>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SP</a:t>
            </a:r>
            <a:r>
              <a:rPr lang="fr-FR" sz="1100" dirty="0">
                <a:solidFill>
                  <a:srgbClr val="768079"/>
                </a:solidFill>
                <a:latin typeface="DINPro-Regular" panose="02000503030000020004" pitchFamily="50" charset="0"/>
              </a:rPr>
              <a:t> — vos points de vigueur.</a:t>
            </a:r>
          </a:p>
        </p:txBody>
      </p:sp>
      <p:sp>
        <p:nvSpPr>
          <p:cNvPr id="61" name="ZoneTexte 60">
            <a:extLst>
              <a:ext uri="{FF2B5EF4-FFF2-40B4-BE49-F238E27FC236}">
                <a16:creationId xmlns:a16="http://schemas.microsoft.com/office/drawing/2014/main" id="{816FE069-9D3C-4E35-8AE7-25CB9CA1E490}"/>
              </a:ext>
            </a:extLst>
          </p:cNvPr>
          <p:cNvSpPr txBox="1"/>
          <p:nvPr/>
        </p:nvSpPr>
        <p:spPr>
          <a:xfrm>
            <a:off x="795340" y="3251471"/>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MP</a:t>
            </a:r>
            <a:r>
              <a:rPr lang="fr-FR" sz="1100" dirty="0">
                <a:solidFill>
                  <a:srgbClr val="768079"/>
                </a:solidFill>
                <a:latin typeface="DINPro-Regular" panose="02000503030000020004" pitchFamily="50" charset="0"/>
              </a:rPr>
              <a:t> — vos points de magie.</a:t>
            </a:r>
          </a:p>
        </p:txBody>
      </p:sp>
      <p:sp>
        <p:nvSpPr>
          <p:cNvPr id="62" name="ZoneTexte 61">
            <a:extLst>
              <a:ext uri="{FF2B5EF4-FFF2-40B4-BE49-F238E27FC236}">
                <a16:creationId xmlns:a16="http://schemas.microsoft.com/office/drawing/2014/main" id="{4AC6C906-90DD-420C-9F67-87857066FD71}"/>
              </a:ext>
            </a:extLst>
          </p:cNvPr>
          <p:cNvSpPr txBox="1"/>
          <p:nvPr/>
        </p:nvSpPr>
        <p:spPr>
          <a:xfrm>
            <a:off x="795340" y="3500699"/>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DEG</a:t>
            </a:r>
            <a:r>
              <a:rPr lang="fr-FR" sz="1100" dirty="0">
                <a:solidFill>
                  <a:srgbClr val="768079"/>
                </a:solidFill>
                <a:latin typeface="DINPro-Regular" panose="02000503030000020004" pitchFamily="50" charset="0"/>
              </a:rPr>
              <a:t> — la quantité de dégâts que vous infligez en attaquant avec votre arme.</a:t>
            </a:r>
          </a:p>
        </p:txBody>
      </p:sp>
      <p:sp>
        <p:nvSpPr>
          <p:cNvPr id="63" name="ZoneTexte 62">
            <a:extLst>
              <a:ext uri="{FF2B5EF4-FFF2-40B4-BE49-F238E27FC236}">
                <a16:creationId xmlns:a16="http://schemas.microsoft.com/office/drawing/2014/main" id="{00AE78D2-3241-460A-A16B-33E33C866BAC}"/>
              </a:ext>
            </a:extLst>
          </p:cNvPr>
          <p:cNvSpPr txBox="1"/>
          <p:nvPr/>
        </p:nvSpPr>
        <p:spPr>
          <a:xfrm>
            <a:off x="795340" y="3746686"/>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VIG</a:t>
            </a:r>
            <a:r>
              <a:rPr lang="fr-FR" sz="1100" dirty="0">
                <a:solidFill>
                  <a:srgbClr val="768079"/>
                </a:solidFill>
                <a:latin typeface="DINPro-Regular" panose="02000503030000020004" pitchFamily="50" charset="0"/>
              </a:rPr>
              <a:t> — la quantité de vigueur consommée quand vous attaquez avec votre arme.</a:t>
            </a:r>
          </a:p>
        </p:txBody>
      </p:sp>
      <p:sp>
        <p:nvSpPr>
          <p:cNvPr id="64" name="ZoneTexte 63">
            <a:extLst>
              <a:ext uri="{FF2B5EF4-FFF2-40B4-BE49-F238E27FC236}">
                <a16:creationId xmlns:a16="http://schemas.microsoft.com/office/drawing/2014/main" id="{7F7704CF-BBBB-4993-A447-622A7EB48987}"/>
              </a:ext>
            </a:extLst>
          </p:cNvPr>
          <p:cNvSpPr txBox="1"/>
          <p:nvPr/>
        </p:nvSpPr>
        <p:spPr>
          <a:xfrm>
            <a:off x="795340" y="4010060"/>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DEF</a:t>
            </a:r>
            <a:r>
              <a:rPr lang="fr-FR" sz="1100" dirty="0">
                <a:solidFill>
                  <a:srgbClr val="768079"/>
                </a:solidFill>
                <a:latin typeface="DINPro-Regular" panose="02000503030000020004" pitchFamily="50" charset="0"/>
              </a:rPr>
              <a:t> — la quantité de dégâts annulée quand vous bloquez avec votre arme.</a:t>
            </a:r>
          </a:p>
        </p:txBody>
      </p:sp>
      <p:sp>
        <p:nvSpPr>
          <p:cNvPr id="65" name="ZoneTexte 64">
            <a:extLst>
              <a:ext uri="{FF2B5EF4-FFF2-40B4-BE49-F238E27FC236}">
                <a16:creationId xmlns:a16="http://schemas.microsoft.com/office/drawing/2014/main" id="{75315EA4-DAD6-46B2-B1AD-FC5C4AB8DA76}"/>
              </a:ext>
            </a:extLst>
          </p:cNvPr>
          <p:cNvSpPr txBox="1"/>
          <p:nvPr/>
        </p:nvSpPr>
        <p:spPr>
          <a:xfrm>
            <a:off x="795340" y="4271670"/>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PHR</a:t>
            </a:r>
            <a:r>
              <a:rPr lang="fr-FR" sz="1100" dirty="0">
                <a:solidFill>
                  <a:srgbClr val="768079"/>
                </a:solidFill>
                <a:latin typeface="DINPro-Regular" panose="02000503030000020004" pitchFamily="50" charset="0"/>
              </a:rPr>
              <a:t> — la quantité de dégâts annulée quand l’ennemi attaque avec son arme.</a:t>
            </a:r>
          </a:p>
        </p:txBody>
      </p:sp>
      <p:sp>
        <p:nvSpPr>
          <p:cNvPr id="66" name="ZoneTexte 65">
            <a:extLst>
              <a:ext uri="{FF2B5EF4-FFF2-40B4-BE49-F238E27FC236}">
                <a16:creationId xmlns:a16="http://schemas.microsoft.com/office/drawing/2014/main" id="{76ABF25A-3681-471F-846C-09E29B404E7B}"/>
              </a:ext>
            </a:extLst>
          </p:cNvPr>
          <p:cNvSpPr txBox="1"/>
          <p:nvPr/>
        </p:nvSpPr>
        <p:spPr>
          <a:xfrm>
            <a:off x="795340" y="4533280"/>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MGR</a:t>
            </a:r>
            <a:r>
              <a:rPr lang="fr-FR" sz="1100" dirty="0">
                <a:solidFill>
                  <a:srgbClr val="768079"/>
                </a:solidFill>
                <a:latin typeface="DINPro-Regular" panose="02000503030000020004" pitchFamily="50" charset="0"/>
              </a:rPr>
              <a:t> — la quantité de dégâts annulée quand l’ennemi attaque avec un sort.</a:t>
            </a:r>
          </a:p>
        </p:txBody>
      </p:sp>
      <p:sp>
        <p:nvSpPr>
          <p:cNvPr id="75" name="ZoneTexte 74">
            <a:extLst>
              <a:ext uri="{FF2B5EF4-FFF2-40B4-BE49-F238E27FC236}">
                <a16:creationId xmlns:a16="http://schemas.microsoft.com/office/drawing/2014/main" id="{63D60940-3067-4E4A-993E-E5A6D3F81AC0}"/>
              </a:ext>
            </a:extLst>
          </p:cNvPr>
          <p:cNvSpPr txBox="1"/>
          <p:nvPr/>
        </p:nvSpPr>
        <p:spPr>
          <a:xfrm>
            <a:off x="795340" y="4789180"/>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MCO</a:t>
            </a:r>
            <a:r>
              <a:rPr lang="fr-FR" sz="1100" dirty="0">
                <a:solidFill>
                  <a:srgbClr val="768079"/>
                </a:solidFill>
                <a:latin typeface="DINPro-Regular" panose="02000503030000020004" pitchFamily="50" charset="0"/>
              </a:rPr>
              <a:t> — la quantité de magie consommée par l’utilisation d’un sort.</a:t>
            </a:r>
          </a:p>
        </p:txBody>
      </p:sp>
      <p:sp>
        <p:nvSpPr>
          <p:cNvPr id="81" name="ZoneTexte 80">
            <a:extLst>
              <a:ext uri="{FF2B5EF4-FFF2-40B4-BE49-F238E27FC236}">
                <a16:creationId xmlns:a16="http://schemas.microsoft.com/office/drawing/2014/main" id="{CD1CB0B2-C4B8-479E-A587-1295576B9858}"/>
              </a:ext>
            </a:extLst>
          </p:cNvPr>
          <p:cNvSpPr txBox="1"/>
          <p:nvPr/>
        </p:nvSpPr>
        <p:spPr>
          <a:xfrm>
            <a:off x="795340" y="5041270"/>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PRX</a:t>
            </a:r>
            <a:r>
              <a:rPr lang="fr-FR" sz="1100" dirty="0">
                <a:solidFill>
                  <a:srgbClr val="768079"/>
                </a:solidFill>
                <a:latin typeface="DINPro-Regular" panose="02000503030000020004" pitchFamily="50" charset="0"/>
              </a:rPr>
              <a:t> — le prix d’un objet.</a:t>
            </a:r>
          </a:p>
        </p:txBody>
      </p:sp>
      <p:sp>
        <p:nvSpPr>
          <p:cNvPr id="82" name="ZoneTexte 81">
            <a:extLst>
              <a:ext uri="{FF2B5EF4-FFF2-40B4-BE49-F238E27FC236}">
                <a16:creationId xmlns:a16="http://schemas.microsoft.com/office/drawing/2014/main" id="{2105E3D7-B9C5-4099-8E55-A18BC9477143}"/>
              </a:ext>
            </a:extLst>
          </p:cNvPr>
          <p:cNvSpPr txBox="1"/>
          <p:nvPr/>
        </p:nvSpPr>
        <p:spPr>
          <a:xfrm>
            <a:off x="795340" y="5287650"/>
            <a:ext cx="5756275" cy="261610"/>
          </a:xfrm>
          <a:prstGeom prst="rect">
            <a:avLst/>
          </a:prstGeom>
          <a:noFill/>
        </p:spPr>
        <p:txBody>
          <a:bodyPr wrap="square" rtlCol="0">
            <a:spAutoFit/>
          </a:bodyPr>
          <a:lstStyle/>
          <a:p>
            <a:pPr algn="just"/>
            <a:r>
              <a:rPr lang="fr-FR" sz="1100" dirty="0">
                <a:solidFill>
                  <a:srgbClr val="FF4654"/>
                </a:solidFill>
                <a:latin typeface="DINPro-Medium" panose="02000503030000020004" pitchFamily="50" charset="0"/>
              </a:rPr>
              <a:t>QTN</a:t>
            </a:r>
            <a:r>
              <a:rPr lang="fr-FR" sz="1100" dirty="0">
                <a:solidFill>
                  <a:srgbClr val="768079"/>
                </a:solidFill>
                <a:latin typeface="DINPro-Regular" panose="02000503030000020004" pitchFamily="50" charset="0"/>
              </a:rPr>
              <a:t> — la quantité d’un objet (combien vous en possédez).</a:t>
            </a:r>
          </a:p>
        </p:txBody>
      </p:sp>
    </p:spTree>
    <p:extLst>
      <p:ext uri="{BB962C8B-B14F-4D97-AF65-F5344CB8AC3E}">
        <p14:creationId xmlns:p14="http://schemas.microsoft.com/office/powerpoint/2010/main" val="319324911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TotalTime>
  <Words>961</Words>
  <Application>Microsoft Office PowerPoint</Application>
  <PresentationFormat>Format A4 (210 x 297 mm)</PresentationFormat>
  <Paragraphs>86</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Calibri</vt:lpstr>
      <vt:lpstr>Calibri Light</vt:lpstr>
      <vt:lpstr>D-DIN</vt:lpstr>
      <vt:lpstr>DINPro-Medium</vt:lpstr>
      <vt:lpstr>DINPro-Regular</vt:lpstr>
      <vt:lpstr>Tungsten Bold</vt:lpstr>
      <vt:lpstr>Thème Office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Heavendawn Kraenash</dc:creator>
  <cp:lastModifiedBy>Heavendawn Kraenash</cp:lastModifiedBy>
  <cp:revision>71</cp:revision>
  <dcterms:created xsi:type="dcterms:W3CDTF">2020-06-13T19:16:24Z</dcterms:created>
  <dcterms:modified xsi:type="dcterms:W3CDTF">2020-06-14T09:18:55Z</dcterms:modified>
</cp:coreProperties>
</file>