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1"/>
  </p:notesMasterIdLst>
  <p:sldIdLst>
    <p:sldId id="278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86" r:id="rId13"/>
    <p:sldId id="287" r:id="rId14"/>
    <p:sldId id="288" r:id="rId15"/>
    <p:sldId id="289" r:id="rId16"/>
    <p:sldId id="290" r:id="rId17"/>
    <p:sldId id="291" r:id="rId18"/>
    <p:sldId id="292" r:id="rId19"/>
    <p:sldId id="29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0" autoAdjust="0"/>
    <p:restoredTop sz="94619" autoAdjust="0"/>
  </p:normalViewPr>
  <p:slideViewPr>
    <p:cSldViewPr snapToGrid="0">
      <p:cViewPr varScale="1">
        <p:scale>
          <a:sx n="72" d="100"/>
          <a:sy n="72" d="100"/>
        </p:scale>
        <p:origin x="43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3/25/2022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3/25/2022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3/25/2022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3/25/2022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3/25/2022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3/25/2022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3/25/2022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3/25/2022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3/25/2022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3/25/2022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3/25/2022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3/25/2022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3/25/2022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3/25/2022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3/25/2022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3/25/2022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3/25/2022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6.jpe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7.jpeg"/><Relationship Id="rId5" Type="http://schemas.openxmlformats.org/officeDocument/2006/relationships/image" Target="../media/image3.png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8" name="Rectangle 107">
            <a:extLst>
              <a:ext uri="{FF2B5EF4-FFF2-40B4-BE49-F238E27FC236}">
                <a16:creationId xmlns:a16="http://schemas.microsoft.com/office/drawing/2014/main" id="{72CA733A-8D25-4E63-8273-CC14052E0E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4406537"/>
            <a:ext cx="9440034" cy="1088336"/>
          </a:xfrm>
        </p:spPr>
        <p:txBody>
          <a:bodyPr>
            <a:normAutofit/>
          </a:bodyPr>
          <a:lstStyle/>
          <a:p>
            <a:r>
              <a:rPr lang="en-US" sz="4800"/>
              <a:t>LuxWatch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5494872"/>
            <a:ext cx="9440034" cy="621614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bg-BG" sz="2000"/>
              <a:t>Курсов проект – Атанас Муртин, Иван Чешмеджиев, Николай Гагов, Петър Сюлеймезян</a:t>
            </a:r>
            <a:endParaRPr lang="en-US" sz="2000"/>
          </a:p>
        </p:txBody>
      </p:sp>
      <p:pic>
        <p:nvPicPr>
          <p:cNvPr id="110" name="Picture 109">
            <a:extLst>
              <a:ext uri="{FF2B5EF4-FFF2-40B4-BE49-F238E27FC236}">
                <a16:creationId xmlns:a16="http://schemas.microsoft.com/office/drawing/2014/main" id="{2BFB581C-2142-4222-9A3B-905AD6C095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" t="2669" r="616"/>
          <a:stretch/>
        </p:blipFill>
        <p:spPr>
          <a:xfrm>
            <a:off x="-1" y="0"/>
            <a:ext cx="12192001" cy="43222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355" r="-1" b="13135"/>
          <a:stretch/>
        </p:blipFill>
        <p:spPr>
          <a:xfrm>
            <a:off x="-1" y="-1"/>
            <a:ext cx="12198915" cy="4220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E70A317-DCED-4E80-AA2D-467D8702E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5FAA92-5932-4572-8111-E8538754B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791" y="835383"/>
            <a:ext cx="3382832" cy="3499549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marR="0" algn="l">
              <a:spcAft>
                <a:spcPts val="800"/>
              </a:spcAft>
            </a:pPr>
            <a:r>
              <a:rPr lang="en-US" sz="2600" dirty="0" err="1">
                <a:cs typeface="Arial" panose="020B0604020202020204" pitchFamily="34" charset="0"/>
              </a:rPr>
              <a:t>Метод</a:t>
            </a:r>
            <a:r>
              <a:rPr lang="en-US" sz="2600" dirty="0">
                <a:cs typeface="Arial" panose="020B0604020202020204" pitchFamily="34" charset="0"/>
              </a:rPr>
              <a:t> за </a:t>
            </a:r>
            <a:r>
              <a:rPr lang="en-US" sz="2600" dirty="0" err="1">
                <a:cs typeface="Arial" panose="020B0604020202020204" pitchFamily="34" charset="0"/>
              </a:rPr>
              <a:t>взимане</a:t>
            </a:r>
            <a:r>
              <a:rPr lang="en-US" sz="2600" dirty="0">
                <a:cs typeface="Arial" panose="020B0604020202020204" pitchFamily="34" charset="0"/>
              </a:rPr>
              <a:t> на ID на </a:t>
            </a:r>
            <a:r>
              <a:rPr lang="en-US" sz="2600" dirty="0" err="1">
                <a:cs typeface="Arial" panose="020B0604020202020204" pitchFamily="34" charset="0"/>
              </a:rPr>
              <a:t>марката</a:t>
            </a:r>
            <a:r>
              <a:rPr lang="en-US" sz="2600" dirty="0">
                <a:cs typeface="Arial" panose="020B0604020202020204" pitchFamily="34" charset="0"/>
              </a:rPr>
              <a:t> по </a:t>
            </a:r>
            <a:r>
              <a:rPr lang="en-US" sz="2600" dirty="0" err="1">
                <a:cs typeface="Arial" panose="020B0604020202020204" pitchFamily="34" charset="0"/>
              </a:rPr>
              <a:t>името</a:t>
            </a:r>
            <a:r>
              <a:rPr lang="en-US" sz="2600" dirty="0">
                <a:cs typeface="Arial" panose="020B0604020202020204" pitchFamily="34" charset="0"/>
              </a:rPr>
              <a:t> на </a:t>
            </a:r>
            <a:r>
              <a:rPr lang="en-US" sz="2600" dirty="0" err="1">
                <a:cs typeface="Arial" panose="020B0604020202020204" pitchFamily="34" charset="0"/>
              </a:rPr>
              <a:t>марката</a:t>
            </a:r>
            <a:r>
              <a:rPr lang="en-US" sz="2600" dirty="0">
                <a:cs typeface="Arial" panose="020B0604020202020204" pitchFamily="34" charset="0"/>
              </a:rPr>
              <a:t> (</a:t>
            </a:r>
            <a:r>
              <a:rPr lang="en-US" sz="2600" dirty="0" err="1">
                <a:cs typeface="Arial" panose="020B0604020202020204" pitchFamily="34" charset="0"/>
              </a:rPr>
              <a:t>същите</a:t>
            </a:r>
            <a:r>
              <a:rPr lang="en-US" sz="2600" dirty="0">
                <a:cs typeface="Arial" panose="020B0604020202020204" pitchFamily="34" charset="0"/>
              </a:rPr>
              <a:t> </a:t>
            </a:r>
            <a:r>
              <a:rPr lang="en-US" sz="2600" dirty="0" err="1">
                <a:cs typeface="Arial" panose="020B0604020202020204" pitchFamily="34" charset="0"/>
              </a:rPr>
              <a:t>методи</a:t>
            </a:r>
            <a:r>
              <a:rPr lang="en-US" sz="2600" dirty="0">
                <a:cs typeface="Arial" panose="020B0604020202020204" pitchFamily="34" charset="0"/>
              </a:rPr>
              <a:t> </a:t>
            </a:r>
            <a:r>
              <a:rPr lang="en-US" sz="2600" dirty="0" err="1">
                <a:cs typeface="Arial" panose="020B0604020202020204" pitchFamily="34" charset="0"/>
              </a:rPr>
              <a:t>са</a:t>
            </a:r>
            <a:r>
              <a:rPr lang="en-US" sz="2600" dirty="0">
                <a:cs typeface="Arial" panose="020B0604020202020204" pitchFamily="34" charset="0"/>
              </a:rPr>
              <a:t> </a:t>
            </a:r>
            <a:r>
              <a:rPr lang="en-US" sz="2600" dirty="0" err="1">
                <a:cs typeface="Arial" panose="020B0604020202020204" pitchFamily="34" charset="0"/>
              </a:rPr>
              <a:t>използвани</a:t>
            </a:r>
            <a:r>
              <a:rPr lang="en-US" sz="2600" dirty="0">
                <a:cs typeface="Arial" panose="020B0604020202020204" pitchFamily="34" charset="0"/>
              </a:rPr>
              <a:t> за </a:t>
            </a:r>
            <a:r>
              <a:rPr lang="en-US" sz="2600" dirty="0" err="1">
                <a:cs typeface="Arial" panose="020B0604020202020204" pitchFamily="34" charset="0"/>
              </a:rPr>
              <a:t>взимане</a:t>
            </a:r>
            <a:r>
              <a:rPr lang="en-US" sz="2600" dirty="0">
                <a:cs typeface="Arial" panose="020B0604020202020204" pitchFamily="34" charset="0"/>
              </a:rPr>
              <a:t> на ID на </a:t>
            </a:r>
            <a:r>
              <a:rPr lang="en-US" sz="2600" dirty="0" err="1">
                <a:cs typeface="Arial" panose="020B0604020202020204" pitchFamily="34" charset="0"/>
              </a:rPr>
              <a:t>материал</a:t>
            </a:r>
            <a:r>
              <a:rPr lang="en-US" sz="2600" dirty="0">
                <a:cs typeface="Arial" panose="020B0604020202020204" pitchFamily="34" charset="0"/>
              </a:rPr>
              <a:t> и </a:t>
            </a:r>
            <a:r>
              <a:rPr lang="en-US" sz="2600" dirty="0" err="1">
                <a:cs typeface="Arial" panose="020B0604020202020204" pitchFamily="34" charset="0"/>
              </a:rPr>
              <a:t>категория</a:t>
            </a:r>
            <a:r>
              <a:rPr lang="en-US" sz="2600" dirty="0">
                <a:cs typeface="Arial" panose="020B0604020202020204" pitchFamily="34" charset="0"/>
              </a:rPr>
              <a:t>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6D87845-294F-40CB-BC48-46455460D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5671" y="0"/>
            <a:ext cx="7536329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7" descr="Text&#10;&#10;Description automatically generated">
            <a:extLst>
              <a:ext uri="{FF2B5EF4-FFF2-40B4-BE49-F238E27FC236}">
                <a16:creationId xmlns:a16="http://schemas.microsoft.com/office/drawing/2014/main" id="{C13A61CF-19B3-4A27-9F88-5FB125C860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324315" y="864715"/>
            <a:ext cx="6197668" cy="5128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7385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E70A317-DCED-4E80-AA2D-467D8702E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5FAA92-5932-4572-8111-E8538754B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791" y="835383"/>
            <a:ext cx="3382832" cy="3499549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marR="0" algn="l">
              <a:spcAft>
                <a:spcPts val="800"/>
              </a:spcAft>
            </a:pPr>
            <a:r>
              <a:rPr lang="en-US" sz="3600" dirty="0" err="1">
                <a:cs typeface="Arial" panose="020B0604020202020204" pitchFamily="34" charset="0"/>
              </a:rPr>
              <a:t>Код</a:t>
            </a:r>
            <a:r>
              <a:rPr lang="en-US" sz="3600" dirty="0">
                <a:cs typeface="Arial" panose="020B0604020202020204" pitchFamily="34" charset="0"/>
              </a:rPr>
              <a:t> за </a:t>
            </a:r>
            <a:r>
              <a:rPr lang="en-US" sz="3600" dirty="0" err="1">
                <a:cs typeface="Arial" panose="020B0604020202020204" pitchFamily="34" charset="0"/>
              </a:rPr>
              <a:t>автоматично</a:t>
            </a:r>
            <a:r>
              <a:rPr lang="en-US" sz="3600" dirty="0">
                <a:cs typeface="Arial" panose="020B0604020202020204" pitchFamily="34" charset="0"/>
              </a:rPr>
              <a:t> </a:t>
            </a:r>
            <a:r>
              <a:rPr lang="en-US" sz="3600" dirty="0" err="1">
                <a:cs typeface="Arial" panose="020B0604020202020204" pitchFamily="34" charset="0"/>
              </a:rPr>
              <a:t>добавяне</a:t>
            </a:r>
            <a:r>
              <a:rPr lang="en-US" sz="3600" dirty="0">
                <a:cs typeface="Arial" panose="020B0604020202020204" pitchFamily="34" charset="0"/>
              </a:rPr>
              <a:t> на </a:t>
            </a:r>
            <a:r>
              <a:rPr lang="en-US" sz="3600" dirty="0" err="1">
                <a:cs typeface="Arial" panose="020B0604020202020204" pitchFamily="34" charset="0"/>
              </a:rPr>
              <a:t>случайни</a:t>
            </a:r>
            <a:r>
              <a:rPr lang="en-US" sz="3600" dirty="0">
                <a:cs typeface="Arial" panose="020B0604020202020204" pitchFamily="34" charset="0"/>
              </a:rPr>
              <a:t> </a:t>
            </a:r>
            <a:r>
              <a:rPr lang="en-US" sz="3600" dirty="0" err="1">
                <a:cs typeface="Arial" panose="020B0604020202020204" pitchFamily="34" charset="0"/>
              </a:rPr>
              <a:t>часовници</a:t>
            </a:r>
            <a:r>
              <a:rPr lang="en-US" sz="3600" dirty="0">
                <a:cs typeface="Arial" panose="020B0604020202020204" pitchFamily="34" charset="0"/>
              </a:rPr>
              <a:t> </a:t>
            </a:r>
            <a:r>
              <a:rPr lang="en-US" sz="3600" dirty="0" err="1">
                <a:cs typeface="Arial" panose="020B0604020202020204" pitchFamily="34" charset="0"/>
              </a:rPr>
              <a:t>към</a:t>
            </a:r>
            <a:r>
              <a:rPr lang="en-US" sz="3600" dirty="0">
                <a:cs typeface="Arial" panose="020B0604020202020204" pitchFamily="34" charset="0"/>
              </a:rPr>
              <a:t> </a:t>
            </a:r>
            <a:r>
              <a:rPr lang="en-US" sz="3600" dirty="0" err="1">
                <a:cs typeface="Arial" panose="020B0604020202020204" pitchFamily="34" charset="0"/>
              </a:rPr>
              <a:t>базата</a:t>
            </a:r>
            <a:r>
              <a:rPr lang="en-US" sz="3600" dirty="0">
                <a:cs typeface="Arial" panose="020B0604020202020204" pitchFamily="34" charset="0"/>
              </a:rPr>
              <a:t> </a:t>
            </a:r>
            <a:r>
              <a:rPr lang="en-US" sz="3600" dirty="0" err="1">
                <a:cs typeface="Arial" panose="020B0604020202020204" pitchFamily="34" charset="0"/>
              </a:rPr>
              <a:t>данни</a:t>
            </a:r>
            <a:endParaRPr lang="en-US" sz="3600" dirty="0">
              <a:cs typeface="Arial" panose="020B06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87845-294F-40CB-BC48-46455460D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5671" y="0"/>
            <a:ext cx="7536329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BC7A1B24-D738-4F26-8A7B-30527CB51E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2387" y="609600"/>
            <a:ext cx="4581524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2272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70A317-DCED-4E80-AA2D-467D8702E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429EDE-2FD2-4345-8DCB-F7B4EBF6C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791" y="835383"/>
            <a:ext cx="3382832" cy="349954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2900">
                <a:cs typeface="Arial" panose="020B0604020202020204" pitchFamily="34" charset="0"/>
              </a:rPr>
              <a:t>Код за търсене по марка в Web страницата(същата методика е използвана и за търсенето по цена и материал)</a:t>
            </a:r>
            <a:endParaRPr lang="en-US" sz="29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6D87845-294F-40CB-BC48-46455460D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5671" y="0"/>
            <a:ext cx="7536329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Text&#10;&#10;Description automatically generated">
            <a:extLst>
              <a:ext uri="{FF2B5EF4-FFF2-40B4-BE49-F238E27FC236}">
                <a16:creationId xmlns:a16="http://schemas.microsoft.com/office/drawing/2014/main" id="{5D2680B5-30E8-44F0-9E3F-A68D11C41C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324315" y="1184741"/>
            <a:ext cx="6197668" cy="4488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834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86D4A05-AFD9-4D13-98E7-B23E4C9D78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6FBABE-AB4F-4F85-88B4-431C6B931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693" y="4406537"/>
            <a:ext cx="9440034" cy="108833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 dirty="0" err="1">
                <a:cs typeface="Arial" panose="020B0604020202020204" pitchFamily="34" charset="0"/>
              </a:rPr>
              <a:t>Наличие</a:t>
            </a:r>
            <a:r>
              <a:rPr lang="en-US" sz="3400" dirty="0">
                <a:cs typeface="Arial" panose="020B0604020202020204" pitchFamily="34" charset="0"/>
              </a:rPr>
              <a:t> на </a:t>
            </a:r>
            <a:r>
              <a:rPr lang="en-US" sz="3400" dirty="0" err="1">
                <a:cs typeface="Arial" panose="020B0604020202020204" pitchFamily="34" charset="0"/>
              </a:rPr>
              <a:t>скрити</a:t>
            </a:r>
            <a:r>
              <a:rPr lang="en-US" sz="3400" dirty="0">
                <a:cs typeface="Arial" panose="020B0604020202020204" pitchFamily="34" charset="0"/>
              </a:rPr>
              <a:t> </a:t>
            </a:r>
            <a:r>
              <a:rPr lang="en-US" sz="3400" dirty="0" err="1">
                <a:cs typeface="Arial" panose="020B0604020202020204" pitchFamily="34" charset="0"/>
              </a:rPr>
              <a:t>бутони</a:t>
            </a:r>
            <a:r>
              <a:rPr lang="en-US" sz="3400" dirty="0">
                <a:cs typeface="Arial" panose="020B0604020202020204" pitchFamily="34" charset="0"/>
              </a:rPr>
              <a:t> за </a:t>
            </a:r>
            <a:r>
              <a:rPr lang="en-US" sz="3400" dirty="0" err="1">
                <a:cs typeface="Arial" panose="020B0604020202020204" pitchFamily="34" charset="0"/>
              </a:rPr>
              <a:t>изтриване</a:t>
            </a:r>
            <a:r>
              <a:rPr lang="en-US" sz="3400" dirty="0">
                <a:cs typeface="Arial" panose="020B0604020202020204" pitchFamily="34" charset="0"/>
              </a:rPr>
              <a:t> и </a:t>
            </a:r>
            <a:r>
              <a:rPr lang="en-US" sz="3400" dirty="0" err="1">
                <a:cs typeface="Arial" panose="020B0604020202020204" pitchFamily="34" charset="0"/>
              </a:rPr>
              <a:t>промяна</a:t>
            </a:r>
            <a:r>
              <a:rPr lang="en-US" sz="3400" dirty="0">
                <a:cs typeface="Arial" panose="020B0604020202020204" pitchFamily="34" charset="0"/>
              </a:rPr>
              <a:t> на </a:t>
            </a:r>
            <a:r>
              <a:rPr lang="en-US" sz="3400" dirty="0" err="1">
                <a:cs typeface="Arial" panose="020B0604020202020204" pitchFamily="34" charset="0"/>
              </a:rPr>
              <a:t>часовник</a:t>
            </a:r>
            <a:r>
              <a:rPr lang="en-US" sz="3400" dirty="0">
                <a:cs typeface="Arial" panose="020B0604020202020204" pitchFamily="34" charset="0"/>
              </a:rPr>
              <a:t> в Web </a:t>
            </a:r>
            <a:r>
              <a:rPr lang="en-US" sz="3400" dirty="0" err="1">
                <a:cs typeface="Arial" panose="020B0604020202020204" pitchFamily="34" charset="0"/>
              </a:rPr>
              <a:t>страницата</a:t>
            </a:r>
            <a:endParaRPr lang="en-US" sz="3400" dirty="0"/>
          </a:p>
        </p:txBody>
      </p:sp>
      <p:pic>
        <p:nvPicPr>
          <p:cNvPr id="4" name="Content Placeholder 3" descr="Text&#10;&#10;Description automatically generated">
            <a:extLst>
              <a:ext uri="{FF2B5EF4-FFF2-40B4-BE49-F238E27FC236}">
                <a16:creationId xmlns:a16="http://schemas.microsoft.com/office/drawing/2014/main" id="{7961AAC2-C9AE-4110-99C8-43D2AA99EE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3338" y="2228919"/>
            <a:ext cx="10912112" cy="166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66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A6C2C86-63BF-47D5-AA3F-905111A238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4E1E31-ECCB-48F5-ACB1-C1A8AC138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013" y="1115568"/>
            <a:ext cx="3487616" cy="4626864"/>
          </a:xfrm>
        </p:spPr>
        <p:txBody>
          <a:bodyPr>
            <a:normAutofit/>
          </a:bodyPr>
          <a:lstStyle/>
          <a:p>
            <a:pPr algn="l"/>
            <a:r>
              <a:rPr lang="bg-BG" sz="36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Развитие и нововъведения</a:t>
            </a:r>
            <a:br>
              <a:rPr lang="en-US" sz="36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US" sz="360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25A0768-3044-4AA9-A889-D2CAA68C5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400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5542A-E5FF-40DE-B64B-35D8617534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398" y="1115568"/>
            <a:ext cx="6245352" cy="4626864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bg-B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Екипът ни има за цел да развие 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Web </a:t>
            </a:r>
            <a:r>
              <a:rPr lang="bg-B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страницата на каталога в посока подновен дизайн, по-удобен интерфейс и усъвършенстване в сферата на кибер защитата на сайта. В бъдеще се очаква да бъде подновен и графичният дизайн на приложението, с което ще се улесни употребата му. Нововъведени ще бъдат повече възможности за търсене(по размер и по година на производство) и ще бъде предоставена възможност за добавяне и обновяване на каишки.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2532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7">
            <a:extLst>
              <a:ext uri="{FF2B5EF4-FFF2-40B4-BE49-F238E27FC236}">
                <a16:creationId xmlns:a16="http://schemas.microsoft.com/office/drawing/2014/main" id="{132A4578-DD2D-42E5-A30D-A61A991B85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8AAF1C-DF35-425F-9F2E-1D556F8A2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8651" y="609599"/>
            <a:ext cx="3413156" cy="5273675"/>
          </a:xfrm>
        </p:spPr>
        <p:txBody>
          <a:bodyPr>
            <a:normAutofit/>
          </a:bodyPr>
          <a:lstStyle/>
          <a:p>
            <a:pPr algn="l"/>
            <a:r>
              <a:rPr lang="bg-BG" sz="36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Заключение</a:t>
            </a:r>
            <a:br>
              <a:rPr lang="en-US" sz="36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US" sz="3600"/>
          </a:p>
        </p:txBody>
      </p:sp>
      <p:pic>
        <p:nvPicPr>
          <p:cNvPr id="13" name="Picture 9">
            <a:extLst>
              <a:ext uri="{FF2B5EF4-FFF2-40B4-BE49-F238E27FC236}">
                <a16:creationId xmlns:a16="http://schemas.microsoft.com/office/drawing/2014/main" id="{0A14F76F-D1CE-4226-A477-F8A3F641E7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5937" y="609599"/>
            <a:ext cx="6889687" cy="527367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456D6-DB1D-454F-B0AC-2BE4714079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8709" y="957943"/>
            <a:ext cx="6292785" cy="4615543"/>
          </a:xfrm>
        </p:spPr>
        <p:txBody>
          <a:bodyPr anchor="ctr">
            <a:normAutofit/>
          </a:bodyPr>
          <a:lstStyle/>
          <a:p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LuxWatch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е проект на амбициозни млади програмисти, които желаят да се развиват в сферата на разработване на софтуер. приложението представлява каталог, в който хора могат да продават и купуват ръчни часовници без затруднения.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9781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7">
            <a:extLst>
              <a:ext uri="{FF2B5EF4-FFF2-40B4-BE49-F238E27FC236}">
                <a16:creationId xmlns:a16="http://schemas.microsoft.com/office/drawing/2014/main" id="{2C10C105-EEB5-43F7-AA95-5DDB920D7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6A7CEC-D3D3-4831-986C-71BCB1704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743" y="965201"/>
            <a:ext cx="3413156" cy="4562472"/>
          </a:xfrm>
        </p:spPr>
        <p:txBody>
          <a:bodyPr anchor="ctr">
            <a:normAutofit/>
          </a:bodyPr>
          <a:lstStyle/>
          <a:p>
            <a:pPr algn="l"/>
            <a:r>
              <a:rPr lang="bg-BG" sz="36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Използвана литература</a:t>
            </a:r>
            <a:br>
              <a:rPr lang="en-US" sz="36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US" sz="3600"/>
          </a:p>
        </p:txBody>
      </p:sp>
      <p:pic>
        <p:nvPicPr>
          <p:cNvPr id="13" name="Picture 9">
            <a:extLst>
              <a:ext uri="{FF2B5EF4-FFF2-40B4-BE49-F238E27FC236}">
                <a16:creationId xmlns:a16="http://schemas.microsoft.com/office/drawing/2014/main" id="{94BF495F-706E-4740-8918-C1F52CEA9D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4639056" y="2"/>
            <a:ext cx="7552944" cy="685799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55E43F-989F-4A6F-A391-5E7D0B67F8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8943" y="965200"/>
            <a:ext cx="6118614" cy="4562473"/>
          </a:xfrm>
        </p:spPr>
        <p:txBody>
          <a:bodyPr anchor="ctr">
            <a:norm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bg-B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Обучителни материали(презентации, задачи), предоставени от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SoftUni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Foundation </a:t>
            </a:r>
            <a:r>
              <a:rPr lang="bg-B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на Национална програма „Обучение за ИТ кариера“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bg-BG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https://github.com/aalishov/School 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bg-BG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https://stackoverflow.com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717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2" name="Rectangle 61">
            <a:extLst>
              <a:ext uri="{FF2B5EF4-FFF2-40B4-BE49-F238E27FC236}">
                <a16:creationId xmlns:a16="http://schemas.microsoft.com/office/drawing/2014/main" id="{4608E264-926B-434A-8D58-87ACA185D8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9472" y="609600"/>
            <a:ext cx="5844759" cy="970450"/>
          </a:xfrm>
        </p:spPr>
        <p:txBody>
          <a:bodyPr>
            <a:normAutofit/>
          </a:bodyPr>
          <a:lstStyle/>
          <a:p>
            <a:r>
              <a:rPr lang="bg-BG"/>
              <a:t>Цели</a:t>
            </a:r>
            <a:r>
              <a:rPr lang="en-US"/>
              <a:t>	</a:t>
            </a:r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E67A036B-F109-477D-A092-D947533E27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-10650" y="1"/>
            <a:ext cx="4966697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860" b="-3"/>
          <a:stretch/>
        </p:blipFill>
        <p:spPr>
          <a:xfrm>
            <a:off x="632815" y="643465"/>
            <a:ext cx="4003193" cy="5103372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9472" y="1828801"/>
            <a:ext cx="5844760" cy="3866048"/>
          </a:xfrm>
        </p:spPr>
        <p:txBody>
          <a:bodyPr anchor="ctr">
            <a:normAutofit/>
          </a:bodyPr>
          <a:lstStyle/>
          <a:p>
            <a:pPr marL="36900" lvl="0" indent="0">
              <a:buNone/>
            </a:pPr>
            <a:r>
              <a:rPr lang="ru-RU" b="0" i="0" dirty="0">
                <a:effectLst/>
                <a:latin typeface="Times New Roman" panose="02020603050405020304" pitchFamily="18" charset="0"/>
              </a:rPr>
              <a:t>Основна цел на нашия проект е да демонстрираме нашите знания по Обектно-Ориентирано-Програмиране, чрез представяне на нашия проект „LuxWatch“- приложение-каталог, което използва база от данни с ръчни часовници и Ви ги представя под формата на каталог!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A6C2C86-63BF-47D5-AA3F-905111A238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608A43-C579-4D79-A2A0-306ABC8C9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013" y="1115568"/>
            <a:ext cx="3487616" cy="4626864"/>
          </a:xfrm>
        </p:spPr>
        <p:txBody>
          <a:bodyPr>
            <a:normAutofit/>
          </a:bodyPr>
          <a:lstStyle/>
          <a:p>
            <a:pPr algn="l"/>
            <a:r>
              <a:rPr lang="bg-BG" sz="3600" b="0" i="0">
                <a:effectLst/>
                <a:latin typeface="Times New Roman" panose="02020603050405020304" pitchFamily="18" charset="0"/>
              </a:rPr>
              <a:t>Разпределение на ролите</a:t>
            </a:r>
            <a:endParaRPr lang="en-US" sz="360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25A0768-3044-4AA9-A889-D2CAA68C5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400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5AE7F8-AF6E-4341-81D6-A6C69643B6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398" y="1115568"/>
            <a:ext cx="6245352" cy="4626864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2000" b="0" i="0">
                <a:effectLst/>
                <a:latin typeface="Times New Roman" panose="02020603050405020304" pitchFamily="18" charset="0"/>
              </a:rPr>
              <a:t>Атанас Муртин - отговорник по </a:t>
            </a:r>
            <a:r>
              <a:rPr lang="en-US" sz="2000" b="0" i="0" err="1">
                <a:effectLst/>
                <a:latin typeface="Times New Roman" panose="02020603050405020304" pitchFamily="18" charset="0"/>
              </a:rPr>
              <a:t>LuxWatch.Data</a:t>
            </a:r>
            <a:r>
              <a:rPr lang="en-US" sz="2000" b="0" i="0">
                <a:effectLst/>
                <a:latin typeface="Times New Roman" panose="02020603050405020304" pitchFamily="18" charset="0"/>
              </a:rPr>
              <a:t> , </a:t>
            </a:r>
            <a:r>
              <a:rPr lang="en-US" sz="2000" b="0" i="0" err="1">
                <a:effectLst/>
                <a:latin typeface="Times New Roman" panose="02020603050405020304" pitchFamily="18" charset="0"/>
              </a:rPr>
              <a:t>LuxWatch.DataProcessor</a:t>
            </a:r>
            <a:r>
              <a:rPr lang="en-US" sz="2000" b="0" i="0">
                <a:effectLst/>
                <a:latin typeface="Times New Roman" panose="02020603050405020304" pitchFamily="18" charset="0"/>
              </a:rPr>
              <a:t>, </a:t>
            </a:r>
            <a:r>
              <a:rPr lang="en-US" sz="2000" b="0" i="0" err="1">
                <a:effectLst/>
                <a:latin typeface="Times New Roman" panose="02020603050405020304" pitchFamily="18" charset="0"/>
              </a:rPr>
              <a:t>LuxWatch.Model</a:t>
            </a:r>
            <a:r>
              <a:rPr lang="en-US" sz="2000" b="0" i="0">
                <a:effectLst/>
                <a:latin typeface="Times New Roman" panose="02020603050405020304" pitchFamily="18" charset="0"/>
              </a:rPr>
              <a:t> </a:t>
            </a:r>
            <a:r>
              <a:rPr lang="bg-BG" sz="2000" b="0" i="0">
                <a:effectLst/>
                <a:latin typeface="Times New Roman" panose="02020603050405020304" pitchFamily="18" charset="0"/>
              </a:rPr>
              <a:t>и сътрудник в изготвяне на </a:t>
            </a:r>
            <a:r>
              <a:rPr lang="en-US" sz="2000" b="0" i="0" err="1">
                <a:effectLst/>
                <a:latin typeface="Times New Roman" panose="02020603050405020304" pitchFamily="18" charset="0"/>
              </a:rPr>
              <a:t>LuxWatch.Service</a:t>
            </a:r>
            <a:endParaRPr lang="bg-BG" sz="2000" b="0" i="0">
              <a:effectLst/>
              <a:latin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bg-BG" sz="2000" b="0" i="0">
                <a:effectLst/>
                <a:latin typeface="Times New Roman" panose="02020603050405020304" pitchFamily="18" charset="0"/>
              </a:rPr>
              <a:t>Иван Чешмеджиев - отговорник по </a:t>
            </a:r>
            <a:r>
              <a:rPr lang="en-US" sz="2000" b="0" i="0" err="1">
                <a:effectLst/>
                <a:latin typeface="Times New Roman" panose="02020603050405020304" pitchFamily="18" charset="0"/>
              </a:rPr>
              <a:t>LuxWatch.ConsoleApp</a:t>
            </a:r>
            <a:r>
              <a:rPr lang="en-US" sz="2000" b="0" i="0">
                <a:effectLst/>
                <a:latin typeface="Times New Roman" panose="02020603050405020304" pitchFamily="18" charset="0"/>
              </a:rPr>
              <a:t> </a:t>
            </a:r>
            <a:r>
              <a:rPr lang="bg-BG" sz="2000" b="0" i="0">
                <a:effectLst/>
                <a:latin typeface="Times New Roman" panose="02020603050405020304" pitchFamily="18" charset="0"/>
              </a:rPr>
              <a:t>и сътрудник в изготвяне на </a:t>
            </a:r>
            <a:r>
              <a:rPr lang="en-US" sz="2000" b="0" i="0" err="1">
                <a:effectLst/>
                <a:latin typeface="Times New Roman" panose="02020603050405020304" pitchFamily="18" charset="0"/>
              </a:rPr>
              <a:t>LuxWatch.Service</a:t>
            </a:r>
            <a:endParaRPr lang="bg-BG" sz="2000">
              <a:effectLst/>
              <a:latin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bg-BG" sz="2000" b="0" i="0">
                <a:effectLst/>
                <a:latin typeface="Times New Roman" panose="02020603050405020304" pitchFamily="18" charset="0"/>
              </a:rPr>
              <a:t>Николай Гагов - отговорник по </a:t>
            </a:r>
            <a:r>
              <a:rPr lang="en-US" sz="2000" b="0" i="0" err="1">
                <a:effectLst/>
                <a:latin typeface="Times New Roman" panose="02020603050405020304" pitchFamily="18" charset="0"/>
              </a:rPr>
              <a:t>LuxWatch.Web.App</a:t>
            </a:r>
            <a:r>
              <a:rPr lang="en-US" sz="2000" b="0" i="0">
                <a:effectLst/>
                <a:latin typeface="Times New Roman" panose="02020603050405020304" pitchFamily="18" charset="0"/>
              </a:rPr>
              <a:t> </a:t>
            </a:r>
            <a:r>
              <a:rPr lang="bg-BG" sz="2000" b="0" i="0">
                <a:effectLst/>
                <a:latin typeface="Times New Roman" panose="02020603050405020304" pitchFamily="18" charset="0"/>
              </a:rPr>
              <a:t>и </a:t>
            </a:r>
            <a:r>
              <a:rPr lang="en-US" sz="2000" b="0" i="0" err="1">
                <a:effectLst/>
                <a:latin typeface="Times New Roman" panose="02020603050405020304" pitchFamily="18" charset="0"/>
              </a:rPr>
              <a:t>LuxWatch.Service</a:t>
            </a:r>
            <a:r>
              <a:rPr lang="en-US" sz="2000" b="0" i="0">
                <a:effectLst/>
                <a:latin typeface="Times New Roman" panose="02020603050405020304" pitchFamily="18" charset="0"/>
              </a:rPr>
              <a:t> </a:t>
            </a:r>
            <a:r>
              <a:rPr lang="bg-BG" sz="2000" b="0" i="0">
                <a:effectLst/>
                <a:latin typeface="Times New Roman" panose="02020603050405020304" pitchFamily="18" charset="0"/>
              </a:rPr>
              <a:t>и сътрудник в изготвяне на </a:t>
            </a:r>
            <a:r>
              <a:rPr lang="en-US" sz="2000" b="0" i="0" err="1">
                <a:effectLst/>
                <a:latin typeface="Times New Roman" panose="02020603050405020304" pitchFamily="18" charset="0"/>
              </a:rPr>
              <a:t>LuxWatch.Model</a:t>
            </a:r>
            <a:r>
              <a:rPr lang="en-US" sz="2000" b="0" i="0">
                <a:effectLst/>
                <a:latin typeface="Times New Roman" panose="02020603050405020304" pitchFamily="18" charset="0"/>
              </a:rPr>
              <a:t> </a:t>
            </a:r>
            <a:r>
              <a:rPr lang="bg-BG" sz="2000" b="0" i="0">
                <a:effectLst/>
                <a:latin typeface="Times New Roman" panose="02020603050405020304" pitchFamily="18" charset="0"/>
              </a:rPr>
              <a:t>и </a:t>
            </a:r>
            <a:r>
              <a:rPr lang="en-US" sz="2000" b="0" i="0" err="1">
                <a:effectLst/>
                <a:latin typeface="Times New Roman" panose="02020603050405020304" pitchFamily="18" charset="0"/>
              </a:rPr>
              <a:t>LuxWatch.Data</a:t>
            </a:r>
            <a:endParaRPr lang="bg-BG" sz="2000" b="0" i="0">
              <a:effectLst/>
              <a:latin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bg-BG" sz="2000" b="0" i="0">
                <a:effectLst/>
                <a:latin typeface="Times New Roman" panose="02020603050405020304" pitchFamily="18" charset="0"/>
              </a:rPr>
              <a:t>Петър Сюлеймезян - отговарящ за изграждането на </a:t>
            </a:r>
            <a:r>
              <a:rPr lang="en-US" sz="2000" b="0" i="0" err="1">
                <a:effectLst/>
                <a:latin typeface="Times New Roman" panose="02020603050405020304" pitchFamily="18" charset="0"/>
              </a:rPr>
              <a:t>LuxWatch.Forms.App</a:t>
            </a:r>
            <a:r>
              <a:rPr lang="en-US" sz="2000" b="0" i="0">
                <a:effectLst/>
                <a:latin typeface="Times New Roman" panose="02020603050405020304" pitchFamily="18" charset="0"/>
              </a:rPr>
              <a:t> </a:t>
            </a:r>
            <a:r>
              <a:rPr lang="bg-BG" sz="2000" b="0" i="0">
                <a:effectLst/>
                <a:latin typeface="Times New Roman" panose="02020603050405020304" pitchFamily="18" charset="0"/>
              </a:rPr>
              <a:t>и сътрудник в изготвяне на </a:t>
            </a:r>
            <a:r>
              <a:rPr lang="en-US" sz="2000" b="0" i="0" err="1">
                <a:effectLst/>
                <a:latin typeface="Times New Roman" panose="02020603050405020304" pitchFamily="18" charset="0"/>
              </a:rPr>
              <a:t>LuxWatch.Service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4181689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91E3E68-B79D-4D0B-9917-2CDE4CDF5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69803B-E111-4010-945D-F54615F70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9472" y="609598"/>
            <a:ext cx="5844759" cy="1598540"/>
          </a:xfrm>
        </p:spPr>
        <p:txBody>
          <a:bodyPr>
            <a:normAutofit/>
          </a:bodyPr>
          <a:lstStyle/>
          <a:p>
            <a:r>
              <a:rPr lang="ru-RU" sz="3900" b="0" i="0">
                <a:effectLst/>
                <a:latin typeface="Times New Roman" panose="02020603050405020304" pitchFamily="18" charset="0"/>
              </a:rPr>
              <a:t>Основни етапи в реализирането на проекта</a:t>
            </a:r>
            <a:endParaRPr lang="en-US" sz="390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405F23C-C82E-4181-95EA-321F3D891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-10650" y="1"/>
            <a:ext cx="4966697" cy="6858000"/>
          </a:xfrm>
          <a:prstGeom prst="rect">
            <a:avLst/>
          </a:prstGeom>
        </p:spPr>
      </p:pic>
      <p:pic>
        <p:nvPicPr>
          <p:cNvPr id="7" name="Graphic 6" descr="Disconnected">
            <a:extLst>
              <a:ext uri="{FF2B5EF4-FFF2-40B4-BE49-F238E27FC236}">
                <a16:creationId xmlns:a16="http://schemas.microsoft.com/office/drawing/2014/main" id="{DCC7E780-C8E7-FBF5-E80F-2A11BF6EB0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2815" y="1193554"/>
            <a:ext cx="4003193" cy="400319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295CAB-866E-4704-BCBC-3F3420C1E0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9472" y="2396565"/>
            <a:ext cx="5844760" cy="3298283"/>
          </a:xfrm>
        </p:spPr>
        <p:txBody>
          <a:bodyPr anchor="ctr">
            <a:normAutofit lnSpcReduction="10000"/>
          </a:bodyPr>
          <a:lstStyle/>
          <a:p>
            <a:pPr marL="494100" indent="-457200">
              <a:lnSpc>
                <a:spcPct val="100000"/>
              </a:lnSpc>
              <a:buFont typeface="+mj-lt"/>
              <a:buAutoNum type="arabicPeriod"/>
            </a:pPr>
            <a:r>
              <a:rPr lang="ru-RU" sz="2000" b="0" i="0" dirty="0">
                <a:effectLst/>
                <a:latin typeface="Times New Roman" panose="02020603050405020304" pitchFamily="18" charset="0"/>
              </a:rPr>
              <a:t>Замисъл на идеята за приложението;</a:t>
            </a:r>
          </a:p>
          <a:p>
            <a:pPr marL="494100" indent="-457200">
              <a:lnSpc>
                <a:spcPct val="100000"/>
              </a:lnSpc>
              <a:buFont typeface="+mj-lt"/>
              <a:buAutoNum type="arabicPeriod"/>
            </a:pPr>
            <a:r>
              <a:rPr lang="ru-RU" sz="2000" b="0" i="0" dirty="0">
                <a:effectLst/>
                <a:latin typeface="Times New Roman" panose="02020603050405020304" pitchFamily="18" charset="0"/>
              </a:rPr>
              <a:t>Създаване на GitHub Repository;</a:t>
            </a:r>
          </a:p>
          <a:p>
            <a:pPr marL="494100" indent="-457200">
              <a:lnSpc>
                <a:spcPct val="100000"/>
              </a:lnSpc>
              <a:buFont typeface="+mj-lt"/>
              <a:buAutoNum type="arabicPeriod"/>
            </a:pPr>
            <a:r>
              <a:rPr lang="ru-RU" sz="2000" b="0" i="0" dirty="0">
                <a:effectLst/>
                <a:latin typeface="Times New Roman" panose="02020603050405020304" pitchFamily="18" charset="0"/>
              </a:rPr>
              <a:t>Разделяне на ролите;</a:t>
            </a:r>
          </a:p>
          <a:p>
            <a:pPr marL="494100" indent="-457200">
              <a:lnSpc>
                <a:spcPct val="100000"/>
              </a:lnSpc>
              <a:buFont typeface="+mj-lt"/>
              <a:buAutoNum type="arabicPeriod"/>
            </a:pPr>
            <a:r>
              <a:rPr lang="ru-RU" sz="2000" b="0" i="0" dirty="0">
                <a:effectLst/>
                <a:latin typeface="Times New Roman" panose="02020603050405020304" pitchFamily="18" charset="0"/>
              </a:rPr>
              <a:t>Създаване на проекта и неговото структуриране;</a:t>
            </a:r>
          </a:p>
          <a:p>
            <a:pPr marL="494100" indent="-457200">
              <a:lnSpc>
                <a:spcPct val="100000"/>
              </a:lnSpc>
              <a:buFont typeface="+mj-lt"/>
              <a:buAutoNum type="arabicPeriod"/>
            </a:pPr>
            <a:r>
              <a:rPr lang="ru-RU" sz="2000" b="0" i="0" dirty="0">
                <a:effectLst/>
                <a:latin typeface="Times New Roman" panose="02020603050405020304" pitchFamily="18" charset="0"/>
              </a:rPr>
              <a:t>Работа по отделните части на проекта;</a:t>
            </a:r>
          </a:p>
          <a:p>
            <a:pPr marL="494100" indent="-457200">
              <a:lnSpc>
                <a:spcPct val="100000"/>
              </a:lnSpc>
              <a:buFont typeface="+mj-lt"/>
              <a:buAutoNum type="arabicPeriod"/>
            </a:pPr>
            <a:r>
              <a:rPr lang="ru-RU" sz="2000" b="0" i="0" dirty="0">
                <a:effectLst/>
                <a:latin typeface="Times New Roman" panose="02020603050405020304" pitchFamily="18" charset="0"/>
              </a:rPr>
              <a:t>Изчистване на бъгове;</a:t>
            </a:r>
          </a:p>
          <a:p>
            <a:pPr marL="494100" indent="-457200">
              <a:lnSpc>
                <a:spcPct val="100000"/>
              </a:lnSpc>
              <a:buFont typeface="+mj-lt"/>
              <a:buAutoNum type="arabicPeriod"/>
            </a:pPr>
            <a:r>
              <a:rPr lang="ru-RU" sz="2000" b="0" i="0" dirty="0">
                <a:effectLst/>
                <a:latin typeface="Times New Roman" panose="02020603050405020304" pitchFamily="18" charset="0"/>
              </a:rPr>
              <a:t>Представяне.</a:t>
            </a:r>
          </a:p>
          <a:p>
            <a:pPr marL="494100" indent="-457200">
              <a:lnSpc>
                <a:spcPct val="100000"/>
              </a:lnSpc>
              <a:buFont typeface="+mj-lt"/>
              <a:buAutoNum type="arabicPeriod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47025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A6C2C86-63BF-47D5-AA3F-905111A238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FD22B8-8A0C-40AD-8C7E-D8B78E0B9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013" y="1115568"/>
            <a:ext cx="3487616" cy="4626864"/>
          </a:xfrm>
        </p:spPr>
        <p:txBody>
          <a:bodyPr>
            <a:normAutofit/>
          </a:bodyPr>
          <a:lstStyle/>
          <a:p>
            <a:pPr algn="l"/>
            <a:r>
              <a:rPr lang="bg-BG" sz="3600" b="0" i="0" dirty="0">
                <a:effectLst/>
                <a:latin typeface="Times New Roman" panose="02020603050405020304" pitchFamily="18" charset="0"/>
              </a:rPr>
              <a:t>Реализация</a:t>
            </a:r>
            <a:endParaRPr lang="en-US" sz="36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25A0768-3044-4AA9-A889-D2CAA68C5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400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247B2-6227-4DE4-86C8-1924643653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398" y="1115568"/>
            <a:ext cx="6245352" cy="4626864"/>
          </a:xfrm>
        </p:spPr>
        <p:txBody>
          <a:bodyPr anchor="ctr">
            <a:normAutofit/>
          </a:bodyPr>
          <a:lstStyle/>
          <a:p>
            <a:r>
              <a:rPr lang="bg-BG" b="0" i="0" dirty="0">
                <a:effectLst/>
                <a:latin typeface="Times New Roman" panose="02020603050405020304" pitchFamily="18" charset="0"/>
              </a:rPr>
              <a:t>Използвани технологии: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b="0" i="0" dirty="0">
                <a:effectLst/>
                <a:latin typeface="Times New Roman" panose="02020603050405020304" pitchFamily="18" charset="0"/>
              </a:rPr>
              <a:t>NuGet Packages Entity Framework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bg-BG" b="0" i="0" dirty="0">
                <a:effectLst/>
                <a:latin typeface="Times New Roman" panose="02020603050405020304" pitchFamily="18" charset="0"/>
              </a:rPr>
              <a:t>Работа с </a:t>
            </a:r>
            <a:r>
              <a:rPr lang="en-US" b="0" i="0" dirty="0">
                <a:effectLst/>
                <a:latin typeface="Times New Roman" panose="02020603050405020304" pitchFamily="18" charset="0"/>
              </a:rPr>
              <a:t>Git, </a:t>
            </a:r>
            <a:r>
              <a:rPr lang="en-US" b="0" i="0" dirty="0" err="1">
                <a:effectLst/>
                <a:latin typeface="Times New Roman" panose="02020603050405020304" pitchFamily="18" charset="0"/>
              </a:rPr>
              <a:t>Github</a:t>
            </a:r>
            <a:endParaRPr lang="en-US" b="0" i="0" dirty="0">
              <a:effectLst/>
              <a:latin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bg-BG" b="0" i="0" dirty="0">
                <a:effectLst/>
                <a:latin typeface="Times New Roman" panose="02020603050405020304" pitchFamily="18" charset="0"/>
              </a:rPr>
              <a:t>Работа с </a:t>
            </a:r>
            <a:r>
              <a:rPr lang="en-US" b="0" i="0" dirty="0">
                <a:effectLst/>
                <a:latin typeface="Times New Roman" panose="02020603050405020304" pitchFamily="18" charset="0"/>
              </a:rPr>
              <a:t>Visual Studio (C#, CSHTML)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bg-BG" b="0" i="0" dirty="0">
                <a:effectLst/>
                <a:latin typeface="Times New Roman" panose="02020603050405020304" pitchFamily="18" charset="0"/>
              </a:rPr>
              <a:t>Работа с </a:t>
            </a:r>
            <a:r>
              <a:rPr lang="en-US" b="0" i="0" dirty="0">
                <a:effectLst/>
                <a:latin typeface="Times New Roman" panose="02020603050405020304" pitchFamily="18" charset="0"/>
              </a:rPr>
              <a:t>MS SQL, SSMS</a:t>
            </a:r>
          </a:p>
          <a:p>
            <a:pPr marL="369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807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33489-4EAB-4172-80E5-16F1C810E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693" y="5049560"/>
            <a:ext cx="9440034" cy="11302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700" b="0" i="0" dirty="0" err="1"/>
              <a:t>Описание</a:t>
            </a:r>
            <a:r>
              <a:rPr lang="en-US" sz="3700" b="0" i="0" dirty="0"/>
              <a:t> и </a:t>
            </a:r>
            <a:r>
              <a:rPr lang="en-US" sz="3700" b="0" i="0" dirty="0" err="1"/>
              <a:t>скрийншоти</a:t>
            </a:r>
            <a:r>
              <a:rPr lang="en-US" sz="3700" b="0" i="0" dirty="0"/>
              <a:t> на </a:t>
            </a:r>
            <a:r>
              <a:rPr lang="en-US" sz="3700" b="0" i="0" dirty="0" err="1"/>
              <a:t>приложението</a:t>
            </a:r>
            <a:endParaRPr lang="en-US" sz="3700" dirty="0"/>
          </a:p>
        </p:txBody>
      </p:sp>
      <p:pic>
        <p:nvPicPr>
          <p:cNvPr id="27" name="Picture 18">
            <a:extLst>
              <a:ext uri="{FF2B5EF4-FFF2-40B4-BE49-F238E27FC236}">
                <a16:creationId xmlns:a16="http://schemas.microsoft.com/office/drawing/2014/main" id="{D04C0182-96E7-4A1B-8EAB-F910C2F3ED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547807"/>
            <a:ext cx="10905066" cy="3816806"/>
          </a:xfrm>
          <a:prstGeom prst="rect">
            <a:avLst/>
          </a:prstGeom>
        </p:spPr>
      </p:pic>
      <p:sp>
        <p:nvSpPr>
          <p:cNvPr id="28" name="Rectangle 20">
            <a:extLst>
              <a:ext uri="{FF2B5EF4-FFF2-40B4-BE49-F238E27FC236}">
                <a16:creationId xmlns:a16="http://schemas.microsoft.com/office/drawing/2014/main" id="{49658695-086E-4B9B-A8B3-555A748F9A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724" y="678180"/>
            <a:ext cx="10644554" cy="3543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Diagram&#10;&#10;Description automatically generated">
            <a:extLst>
              <a:ext uri="{FF2B5EF4-FFF2-40B4-BE49-F238E27FC236}">
                <a16:creationId xmlns:a16="http://schemas.microsoft.com/office/drawing/2014/main" id="{839F8391-219F-4599-B216-A28530C771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4710" y="839047"/>
            <a:ext cx="3074574" cy="3219450"/>
          </a:xfrm>
          <a:prstGeom prst="rect">
            <a:avLst/>
          </a:prstGeom>
        </p:spPr>
      </p:pic>
      <p:pic>
        <p:nvPicPr>
          <p:cNvPr id="14" name="Picture 1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3E2A43AA-79FD-4A45-ADC8-25447D34ED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8789" y="851383"/>
            <a:ext cx="3027706" cy="3009325"/>
          </a:xfrm>
          <a:prstGeom prst="rect">
            <a:avLst/>
          </a:prstGeom>
        </p:spPr>
      </p:pic>
      <p:pic>
        <p:nvPicPr>
          <p:cNvPr id="4" name="Content Placeholder 3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CED73CB5-8833-4372-9E05-22B933A5949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8568" r="23131" b="2"/>
          <a:stretch/>
        </p:blipFill>
        <p:spPr>
          <a:xfrm>
            <a:off x="7919086" y="1107057"/>
            <a:ext cx="3348470" cy="268342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BA59BD6-CBB3-49FA-940B-5276F59CB45B}"/>
              </a:ext>
            </a:extLst>
          </p:cNvPr>
          <p:cNvSpPr txBox="1"/>
          <p:nvPr/>
        </p:nvSpPr>
        <p:spPr>
          <a:xfrm>
            <a:off x="8934536" y="3790486"/>
            <a:ext cx="11557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1600" dirty="0">
                <a:solidFill>
                  <a:schemeClr val="bg1"/>
                </a:solidFill>
              </a:rPr>
              <a:t>Структура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AB27981-EE7D-4201-BEDC-473F0154429F}"/>
              </a:ext>
            </a:extLst>
          </p:cNvPr>
          <p:cNvSpPr txBox="1"/>
          <p:nvPr/>
        </p:nvSpPr>
        <p:spPr>
          <a:xfrm>
            <a:off x="5144734" y="3894035"/>
            <a:ext cx="18897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1600" dirty="0">
                <a:solidFill>
                  <a:schemeClr val="bg1"/>
                </a:solidFill>
              </a:rPr>
              <a:t>Начална страница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6E44640-946D-4C6C-973A-0E3BF63BD391}"/>
              </a:ext>
            </a:extLst>
          </p:cNvPr>
          <p:cNvSpPr txBox="1"/>
          <p:nvPr/>
        </p:nvSpPr>
        <p:spPr>
          <a:xfrm>
            <a:off x="1917510" y="3860708"/>
            <a:ext cx="16692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1600" dirty="0">
                <a:solidFill>
                  <a:schemeClr val="bg1"/>
                </a:solidFill>
              </a:rPr>
              <a:t>Диаграма на БД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5662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088E57E-8BB9-4E1E-8690-75ED88CC14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632" y="1683561"/>
            <a:ext cx="3517119" cy="3484732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CD67800-37AC-4E14-89B0-F79DCB3FB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6560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BC9CFC6A-6289-49A9-BA64-7DD20946C0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0676" y="2470844"/>
            <a:ext cx="3537345" cy="1910166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0F1788F-A5AE-4188-8274-F7F2E3833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99592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287EE5A0-5727-4C71-AF89-1AFD866CD2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2336" y="2316886"/>
            <a:ext cx="3517120" cy="221808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1F44C46-0638-4E62-8752-F02895021F59}"/>
              </a:ext>
            </a:extLst>
          </p:cNvPr>
          <p:cNvSpPr txBox="1"/>
          <p:nvPr/>
        </p:nvSpPr>
        <p:spPr>
          <a:xfrm>
            <a:off x="482066" y="5284114"/>
            <a:ext cx="35171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dirty="0"/>
              <a:t>Страница за добавяне на часовник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99E15CC-AA10-462B-924D-0F0BABD06900}"/>
              </a:ext>
            </a:extLst>
          </p:cNvPr>
          <p:cNvSpPr txBox="1"/>
          <p:nvPr/>
        </p:nvSpPr>
        <p:spPr>
          <a:xfrm>
            <a:off x="4238993" y="4845127"/>
            <a:ext cx="3517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dirty="0"/>
              <a:t>Начална страница в </a:t>
            </a:r>
            <a:r>
              <a:rPr lang="en-US" dirty="0"/>
              <a:t>Web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2EF67F9-8A76-44FA-A45E-3FC5BCF67840}"/>
              </a:ext>
            </a:extLst>
          </p:cNvPr>
          <p:cNvSpPr txBox="1"/>
          <p:nvPr/>
        </p:nvSpPr>
        <p:spPr>
          <a:xfrm>
            <a:off x="8069312" y="4845127"/>
            <a:ext cx="3517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dirty="0"/>
              <a:t>Начална страница в конзолата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654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curtain, furniture&#10;&#10;Description automatically generated">
            <a:extLst>
              <a:ext uri="{FF2B5EF4-FFF2-40B4-BE49-F238E27FC236}">
                <a16:creationId xmlns:a16="http://schemas.microsoft.com/office/drawing/2014/main" id="{65B698A8-F096-4C5E-B911-18BD9C85928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</a:blip>
          <a:srcRect t="1330" b="530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D73AFEA-2281-403D-BDFA-7C5561ABB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693" y="1769540"/>
            <a:ext cx="9440034" cy="18288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Програмен код на по-важните методи</a:t>
            </a:r>
          </a:p>
        </p:txBody>
      </p:sp>
    </p:spTree>
    <p:extLst>
      <p:ext uri="{BB962C8B-B14F-4D97-AF65-F5344CB8AC3E}">
        <p14:creationId xmlns:p14="http://schemas.microsoft.com/office/powerpoint/2010/main" val="1398288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E70A317-DCED-4E80-AA2D-467D8702E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5FAA92-5932-4572-8111-E8538754B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791" y="835383"/>
            <a:ext cx="3382832" cy="349954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200" dirty="0" err="1">
                <a:cs typeface="Arial" panose="020B0604020202020204" pitchFamily="34" charset="0"/>
              </a:rPr>
              <a:t>Код</a:t>
            </a:r>
            <a:r>
              <a:rPr lang="en-US" sz="4200" dirty="0">
                <a:cs typeface="Arial" panose="020B0604020202020204" pitchFamily="34" charset="0"/>
              </a:rPr>
              <a:t> за </a:t>
            </a:r>
            <a:r>
              <a:rPr lang="en-US" sz="4200" dirty="0" err="1">
                <a:cs typeface="Arial" panose="020B0604020202020204" pitchFamily="34" charset="0"/>
              </a:rPr>
              <a:t>добавяне</a:t>
            </a:r>
            <a:r>
              <a:rPr lang="en-US" sz="4200" dirty="0">
                <a:cs typeface="Arial" panose="020B0604020202020204" pitchFamily="34" charset="0"/>
              </a:rPr>
              <a:t> на </a:t>
            </a:r>
            <a:r>
              <a:rPr lang="en-US" sz="4200" dirty="0" err="1">
                <a:cs typeface="Arial" panose="020B0604020202020204" pitchFamily="34" charset="0"/>
              </a:rPr>
              <a:t>часовник</a:t>
            </a:r>
            <a:endParaRPr lang="en-US" sz="42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6D87845-294F-40CB-BC48-46455460D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5671" y="0"/>
            <a:ext cx="7536329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Text&#10;&#10;Description automatically generated">
            <a:extLst>
              <a:ext uri="{FF2B5EF4-FFF2-40B4-BE49-F238E27FC236}">
                <a16:creationId xmlns:a16="http://schemas.microsoft.com/office/drawing/2014/main" id="{6487E296-6144-4A0C-9E34-CB615D0ACC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589581" y="609600"/>
            <a:ext cx="5667136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8109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{B6ECE502-CE3E-462C-A669-5AEA5717D5EF}tf55705232_win32</Template>
  <TotalTime>19</TotalTime>
  <Words>476</Words>
  <Application>Microsoft Office PowerPoint</Application>
  <PresentationFormat>Widescreen</PresentationFormat>
  <Paragraphs>45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Calibri</vt:lpstr>
      <vt:lpstr>Goudy Old Style</vt:lpstr>
      <vt:lpstr>Times New Roman</vt:lpstr>
      <vt:lpstr>Wingdings</vt:lpstr>
      <vt:lpstr>Wingdings 2</vt:lpstr>
      <vt:lpstr>SlateVTI</vt:lpstr>
      <vt:lpstr>LuxWatch</vt:lpstr>
      <vt:lpstr>Цели </vt:lpstr>
      <vt:lpstr>Разпределение на ролите</vt:lpstr>
      <vt:lpstr>Основни етапи в реализирането на проекта</vt:lpstr>
      <vt:lpstr>Реализация</vt:lpstr>
      <vt:lpstr>Описание и скрийншоти на приложението</vt:lpstr>
      <vt:lpstr>PowerPoint Presentation</vt:lpstr>
      <vt:lpstr>Програмен код на по-важните методи</vt:lpstr>
      <vt:lpstr>Код за добавяне на часовник</vt:lpstr>
      <vt:lpstr>Метод за взимане на ID на марката по името на марката (същите методи са използвани за взимане на ID на материал и категория)</vt:lpstr>
      <vt:lpstr>Код за автоматично добавяне на случайни часовници към базата данни</vt:lpstr>
      <vt:lpstr>Код за търсене по марка в Web страницата(същата методика е използвана и за търсенето по цена и материал)</vt:lpstr>
      <vt:lpstr>Наличие на скрити бутони за изтриване и промяна на часовник в Web страницата</vt:lpstr>
      <vt:lpstr>Развитие и нововъведения </vt:lpstr>
      <vt:lpstr>Заключение </vt:lpstr>
      <vt:lpstr>Използвана литература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LuxWatch</dc:title>
  <dc:creator>petar syleimezqn</dc:creator>
  <cp:lastModifiedBy>petar syleimezqn</cp:lastModifiedBy>
  <cp:revision>1</cp:revision>
  <dcterms:created xsi:type="dcterms:W3CDTF">2022-03-25T21:34:13Z</dcterms:created>
  <dcterms:modified xsi:type="dcterms:W3CDTF">2022-03-25T21:53:45Z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