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5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it is clear that the performance of the model is very similar on both Training and Test Datasets. Hence, it is not overfitted.</a:t>
            </a:r>
            <a:endParaRPr dirty="0"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 descr="Image result for Olympics"/>
          <p:cNvPicPr preferRelativeResize="0"/>
          <p:nvPr/>
        </p:nvPicPr>
        <p:blipFill rotWithShape="1">
          <a:blip r:embed="rId3">
            <a:alphaModFix amt="40000"/>
          </a:blip>
          <a:srcRect l="10443" r="10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>
            <a:spLocks noGrp="1"/>
          </p:cNvSpPr>
          <p:nvPr>
            <p:ph type="ctrTitle"/>
          </p:nvPr>
        </p:nvSpPr>
        <p:spPr>
          <a:xfrm>
            <a:off x="840912" y="388150"/>
            <a:ext cx="10261600" cy="356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600"/>
              <a:buFont typeface="Calibri"/>
              <a:buNone/>
            </a:pPr>
            <a:r>
              <a:rPr lang="en-US" sz="8000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OLYMPICS DATASET ANALYSIS</a:t>
            </a:r>
            <a:endParaRPr sz="4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A1C34-8D67-4240-980B-0ED0AC511C7A}"/>
              </a:ext>
            </a:extLst>
          </p:cNvPr>
          <p:cNvSpPr txBox="1"/>
          <p:nvPr/>
        </p:nvSpPr>
        <p:spPr>
          <a:xfrm>
            <a:off x="8362765" y="6187737"/>
            <a:ext cx="3616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Submitted by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Sharma Nikki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1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4380588" y="965199"/>
            <a:ext cx="7372388" cy="492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62626"/>
                </a:solidFill>
                <a:latin typeface="Algerian"/>
                <a:ea typeface="Algerian"/>
                <a:cs typeface="Algerian"/>
                <a:sym typeface="Algerian"/>
              </a:rPr>
              <a:t>PROBABILITY OF WINNING</a:t>
            </a:r>
            <a:endParaRPr/>
          </a:p>
        </p:txBody>
      </p:sp>
      <p:cxnSp>
        <p:nvCxnSpPr>
          <p:cNvPr id="176" name="Google Shape;176;p25"/>
          <p:cNvCxnSpPr/>
          <p:nvPr/>
        </p:nvCxnSpPr>
        <p:spPr>
          <a:xfrm>
            <a:off x="4055891" y="2057399"/>
            <a:ext cx="0" cy="274320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/>
          <p:nvPr/>
        </p:nvSpPr>
        <p:spPr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526073" y="475663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70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Probability of winning medal By AGE &amp; age distribution by SEASON 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073" y="380198"/>
            <a:ext cx="10648062" cy="39976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cxnSp>
        <p:nvCxnSpPr>
          <p:cNvPr id="184" name="Google Shape;184;p26"/>
          <p:cNvCxnSpPr/>
          <p:nvPr/>
        </p:nvCxnSpPr>
        <p:spPr>
          <a:xfrm>
            <a:off x="2209800" y="5738691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526073" y="475663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Probability of winning medal over the Years </a:t>
            </a:r>
            <a:endParaRPr/>
          </a:p>
        </p:txBody>
      </p:sp>
      <p:cxnSp>
        <p:nvCxnSpPr>
          <p:cNvPr id="192" name="Google Shape;192;p27"/>
          <p:cNvCxnSpPr/>
          <p:nvPr/>
        </p:nvCxnSpPr>
        <p:spPr>
          <a:xfrm>
            <a:off x="2209800" y="5738691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B455484-6E19-4591-BE47-CA0E163E2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19" y="361950"/>
            <a:ext cx="10998807" cy="42100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526073" y="475663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65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Probability of winning medal across Countries </a:t>
            </a:r>
            <a:endParaRPr/>
          </a:p>
        </p:txBody>
      </p:sp>
      <p:cxnSp>
        <p:nvCxnSpPr>
          <p:cNvPr id="200" name="Google Shape;200;p28"/>
          <p:cNvCxnSpPr/>
          <p:nvPr/>
        </p:nvCxnSpPr>
        <p:spPr>
          <a:xfrm>
            <a:off x="2209800" y="5738691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EC6AA5-8800-4116-B3DC-1FCDD54A5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8" y="466725"/>
            <a:ext cx="11154025" cy="4105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321734" y="321733"/>
            <a:ext cx="11573488" cy="6214534"/>
          </a:xfrm>
          <a:prstGeom prst="rect">
            <a:avLst/>
          </a:prstGeom>
          <a:solidFill>
            <a:srgbClr val="3F3F3F"/>
          </a:solidFill>
          <a:ln w="127000" cap="sq" cmpd="thinThick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1638833" y="795557"/>
            <a:ext cx="9144000" cy="284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STATISTICAL METHOD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/>
          </a:p>
        </p:txBody>
      </p:sp>
      <p:cxnSp>
        <p:nvCxnSpPr>
          <p:cNvPr id="208" name="Google Shape;208;p29"/>
          <p:cNvCxnSpPr/>
          <p:nvPr/>
        </p:nvCxnSpPr>
        <p:spPr>
          <a:xfrm>
            <a:off x="4724400" y="4109417"/>
            <a:ext cx="27432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A6DB9C-8F09-4D9B-B8A0-47C92C298204}"/>
              </a:ext>
            </a:extLst>
          </p:cNvPr>
          <p:cNvSpPr/>
          <p:nvPr/>
        </p:nvSpPr>
        <p:spPr>
          <a:xfrm>
            <a:off x="3163410" y="91086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5" name="Google Shape;213;p30">
            <a:extLst>
              <a:ext uri="{FF2B5EF4-FFF2-40B4-BE49-F238E27FC236}">
                <a16:creationId xmlns:a16="http://schemas.microsoft.com/office/drawing/2014/main" id="{664F47C2-1308-429B-8F30-D108A6D92C35}"/>
              </a:ext>
            </a:extLst>
          </p:cNvPr>
          <p:cNvSpPr/>
          <p:nvPr/>
        </p:nvSpPr>
        <p:spPr>
          <a:xfrm>
            <a:off x="254839" y="112831"/>
            <a:ext cx="11438793" cy="1321250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Algerian"/>
              </a:rPr>
              <a:t>Variable’s 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ACC6DC-BB2E-4A4B-A904-0A4C125B4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14" y="2101002"/>
            <a:ext cx="7274696" cy="36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9162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/>
          <p:nvPr/>
        </p:nvSpPr>
        <p:spPr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526073" y="737278"/>
            <a:ext cx="11139854" cy="9304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TRAINING &amp; TESTING DATA PERFORMANCE METRICS</a:t>
            </a:r>
            <a:endParaRPr dirty="0"/>
          </a:p>
        </p:txBody>
      </p:sp>
      <p:cxnSp>
        <p:nvCxnSpPr>
          <p:cNvPr id="215" name="Google Shape;215;p30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6" name="Google Shape;21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6183" y="3317718"/>
            <a:ext cx="4906933" cy="18686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30"/>
          <p:cNvCxnSpPr/>
          <p:nvPr/>
        </p:nvCxnSpPr>
        <p:spPr>
          <a:xfrm>
            <a:off x="6116278" y="2596836"/>
            <a:ext cx="0" cy="3657600"/>
          </a:xfrm>
          <a:prstGeom prst="straightConnector1">
            <a:avLst/>
          </a:prstGeom>
          <a:noFill/>
          <a:ln w="101600" cap="flat" cmpd="dbl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8" name="Google Shape;21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551" y="3317717"/>
            <a:ext cx="4906934" cy="1868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/>
          <p:nvPr/>
        </p:nvSpPr>
        <p:spPr>
          <a:xfrm>
            <a:off x="376603" y="162138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376603" y="619042"/>
            <a:ext cx="11139854" cy="9304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CONCLUSION</a:t>
            </a:r>
            <a:endParaRPr dirty="0"/>
          </a:p>
        </p:txBody>
      </p:sp>
      <p:cxnSp>
        <p:nvCxnSpPr>
          <p:cNvPr id="226" name="Google Shape;226;p31"/>
          <p:cNvCxnSpPr/>
          <p:nvPr/>
        </p:nvCxnSpPr>
        <p:spPr>
          <a:xfrm>
            <a:off x="2209800" y="1448631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7" name="Google Shape;227;p31"/>
          <p:cNvSpPr/>
          <p:nvPr/>
        </p:nvSpPr>
        <p:spPr>
          <a:xfrm>
            <a:off x="789150" y="2310834"/>
            <a:ext cx="10613700" cy="3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500" dirty="0">
                <a:solidFill>
                  <a:schemeClr val="tx2">
                    <a:lumMod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Random Forest Model’s performance on Training and Test (Unseen) Data :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tx2">
                    <a:lumMod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target(medal winning) distribution is highly unbalanced (14:86). So, we focus on Recall and Precision instead of accuracy.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tx2">
                    <a:lumMod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80% of the medal winners are captured. (Recall/True Positive Rate is 80%).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tx2">
                    <a:lumMod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the athletes classified as medal winners, 91% do win medals (Precision/Positive Predictive Value is 91%)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tx2">
                  <a:lumMod val="2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/>
          <p:nvPr/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1600200" y="112461"/>
            <a:ext cx="8991600" cy="86478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04040"/>
                </a:solidFill>
                <a:latin typeface="Algerian"/>
                <a:ea typeface="Algerian"/>
                <a:cs typeface="Algerian"/>
                <a:sym typeface="Algerian"/>
              </a:rPr>
              <a:t>SQL Installation on Ubuntu</a:t>
            </a:r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110" y="1550314"/>
            <a:ext cx="6458825" cy="1528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34;p32">
            <a:extLst>
              <a:ext uri="{FF2B5EF4-FFF2-40B4-BE49-F238E27FC236}">
                <a16:creationId xmlns:a16="http://schemas.microsoft.com/office/drawing/2014/main" id="{AB6AE485-14E4-4A0D-BFE1-C94E7B4AE0B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31999" y="2807346"/>
            <a:ext cx="5941891" cy="3080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236" y="834138"/>
            <a:ext cx="6476303" cy="28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 txBox="1"/>
          <p:nvPr/>
        </p:nvSpPr>
        <p:spPr>
          <a:xfrm>
            <a:off x="3818388" y="181506"/>
            <a:ext cx="67531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Google Shape;240;p33">
            <a:extLst>
              <a:ext uri="{FF2B5EF4-FFF2-40B4-BE49-F238E27FC236}">
                <a16:creationId xmlns:a16="http://schemas.microsoft.com/office/drawing/2014/main" id="{194145A1-AB76-41B6-BA96-9CC794EE89A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7939" y="1982651"/>
            <a:ext cx="6476302" cy="289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0ADCE-81C5-4A67-BCF9-6DE80244C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36" y="4364306"/>
            <a:ext cx="7147726" cy="22495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6B11DB-80D8-4763-B907-065A0EEDA53D}"/>
              </a:ext>
            </a:extLst>
          </p:cNvPr>
          <p:cNvSpPr txBox="1"/>
          <p:nvPr/>
        </p:nvSpPr>
        <p:spPr>
          <a:xfrm>
            <a:off x="7981356" y="2923684"/>
            <a:ext cx="2498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CONNECTION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C1C0F-39AF-4AAE-826A-53188278E9B7}"/>
              </a:ext>
            </a:extLst>
          </p:cNvPr>
          <p:cNvSpPr txBox="1"/>
          <p:nvPr/>
        </p:nvSpPr>
        <p:spPr>
          <a:xfrm>
            <a:off x="4120719" y="5007184"/>
            <a:ext cx="2498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CONNECTION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5A61A-4753-4A34-A2AA-A40ABBD31E2F}"/>
              </a:ext>
            </a:extLst>
          </p:cNvPr>
          <p:cNvSpPr txBox="1"/>
          <p:nvPr/>
        </p:nvSpPr>
        <p:spPr>
          <a:xfrm>
            <a:off x="2496105" y="2135051"/>
            <a:ext cx="2498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(UBUNTU) CONNECTION</a:t>
            </a:r>
          </a:p>
        </p:txBody>
      </p:sp>
      <p:sp>
        <p:nvSpPr>
          <p:cNvPr id="11" name="Google Shape;233;p32">
            <a:extLst>
              <a:ext uri="{FF2B5EF4-FFF2-40B4-BE49-F238E27FC236}">
                <a16:creationId xmlns:a16="http://schemas.microsoft.com/office/drawing/2014/main" id="{924B483A-3A04-48C0-9E07-57F960F7AAF0}"/>
              </a:ext>
            </a:extLst>
          </p:cNvPr>
          <p:cNvSpPr txBox="1"/>
          <p:nvPr/>
        </p:nvSpPr>
        <p:spPr>
          <a:xfrm>
            <a:off x="2201555" y="82120"/>
            <a:ext cx="8991600" cy="631331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000" dirty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CONNECTION TO SQL &amp; R 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 descr="Image result for Olympics"/>
          <p:cNvPicPr preferRelativeResize="0"/>
          <p:nvPr/>
        </p:nvPicPr>
        <p:blipFill rotWithShape="1">
          <a:blip r:embed="rId3">
            <a:alphaModFix amt="40000"/>
          </a:blip>
          <a:srcRect l="10443" r="10443"/>
          <a:stretch/>
        </p:blipFill>
        <p:spPr>
          <a:xfrm>
            <a:off x="19147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71243" y="79238"/>
            <a:ext cx="11272454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Introduction:</a:t>
            </a:r>
            <a:endParaRPr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modern Olympic Games or Olympics are leading international sporting events featuring summer and winter sports competitions in which thousands of athletes from around the world participate in a variety of competitions.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354687" y="1898958"/>
            <a:ext cx="11272454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Dataset Usage</a:t>
            </a:r>
            <a:endParaRPr dirty="0">
              <a:solidFill>
                <a:srgbClr val="FFFFFF"/>
              </a:solidFill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data source used - Kaggle and the dataset consists of more </a:t>
            </a: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 200k 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records </a:t>
            </a:r>
            <a:endParaRPr dirty="0">
              <a:solidFill>
                <a:srgbClr val="FFFFFF"/>
              </a:solidFill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is exported in csv format and is structured data </a:t>
            </a:r>
            <a:endParaRPr dirty="0">
              <a:solidFill>
                <a:srgbClr val="FFFFFF"/>
              </a:solidFill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data used is from 1890 -2017 </a:t>
            </a:r>
            <a:endParaRPr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48813" y="4382280"/>
            <a:ext cx="1127245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dirty="0">
              <a:solidFill>
                <a:srgbClr val="FFFFFF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Dependent Variable – Medal</a:t>
            </a:r>
            <a:endParaRPr dirty="0">
              <a:solidFill>
                <a:srgbClr val="FFFFFF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Independent Variable -  Sport, City, Games (season),Team(Country), Year, Age, Weight, Height , Gender</a:t>
            </a:r>
            <a:endParaRPr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7B7B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7B7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4"/>
          <p:cNvSpPr/>
          <p:nvPr/>
        </p:nvSpPr>
        <p:spPr>
          <a:xfrm>
            <a:off x="1246925" y="-479"/>
            <a:ext cx="9468701" cy="6858478"/>
          </a:xfrm>
          <a:custGeom>
            <a:avLst/>
            <a:gdLst/>
            <a:ahLst/>
            <a:cxnLst/>
            <a:rect l="l" t="t" r="r" b="b"/>
            <a:pathLst>
              <a:path w="8078051" h="5829300" extrusionOk="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4"/>
          <p:cNvSpPr/>
          <p:nvPr/>
        </p:nvSpPr>
        <p:spPr>
          <a:xfrm>
            <a:off x="-1" y="-479"/>
            <a:ext cx="9324977" cy="6858479"/>
          </a:xfrm>
          <a:custGeom>
            <a:avLst/>
            <a:gdLst/>
            <a:ahLst/>
            <a:cxnLst/>
            <a:rect l="l" t="t" r="r" b="b"/>
            <a:pathLst>
              <a:path w="9324977" h="6858479" extrusionOk="0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813060" y="3237888"/>
            <a:ext cx="6405753" cy="32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1000"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1600200" y="4623492"/>
            <a:ext cx="8991600" cy="1264762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04040"/>
                </a:solidFill>
                <a:latin typeface="Algerian"/>
                <a:ea typeface="Algerian"/>
                <a:cs typeface="Algerian"/>
                <a:sym typeface="Algerian"/>
              </a:rPr>
              <a:t>DISTRIBUTION BY AGE &amp; SEX OF ATHLETES 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756" y="318781"/>
            <a:ext cx="3657950" cy="40451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0272" y="292951"/>
            <a:ext cx="7943313" cy="409678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t="13014"/>
          <a:stretch/>
        </p:blipFill>
        <p:spPr>
          <a:xfrm>
            <a:off x="998289" y="193189"/>
            <a:ext cx="10171364" cy="441840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27" name="Google Shape;127;p19"/>
          <p:cNvSpPr/>
          <p:nvPr/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998289" y="4713899"/>
            <a:ext cx="10251347" cy="1264762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04040"/>
                </a:solidFill>
                <a:latin typeface="Algerian"/>
                <a:ea typeface="Algerian"/>
                <a:cs typeface="Algerian"/>
                <a:sym typeface="Algerian"/>
              </a:rPr>
              <a:t>MEDIAN AGE OF ATHLETES OVER THE YEAR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201" y="719908"/>
            <a:ext cx="11418954" cy="508363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3365863" y="442910"/>
            <a:ext cx="295275" cy="180975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4876401" y="442910"/>
            <a:ext cx="295275" cy="180975"/>
          </a:xfrm>
          <a:prstGeom prst="rect">
            <a:avLst/>
          </a:prstGeom>
          <a:solidFill>
            <a:srgbClr val="2D12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3609974" y="394900"/>
            <a:ext cx="13335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Sports introduced</a:t>
            </a:r>
            <a:endParaRPr dirty="0"/>
          </a:p>
        </p:txBody>
      </p:sp>
      <p:sp>
        <p:nvSpPr>
          <p:cNvPr id="137" name="Google Shape;137;p20"/>
          <p:cNvSpPr txBox="1"/>
          <p:nvPr/>
        </p:nvSpPr>
        <p:spPr>
          <a:xfrm>
            <a:off x="5171676" y="394899"/>
            <a:ext cx="21240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Sports part of Olympic</a:t>
            </a:r>
            <a:endParaRPr dirty="0"/>
          </a:p>
        </p:txBody>
      </p:sp>
      <p:sp>
        <p:nvSpPr>
          <p:cNvPr id="138" name="Google Shape;138;p20"/>
          <p:cNvSpPr txBox="1"/>
          <p:nvPr/>
        </p:nvSpPr>
        <p:spPr>
          <a:xfrm>
            <a:off x="325201" y="5097447"/>
            <a:ext cx="11956281" cy="131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RANGE OF YEAR OF SPORTS BEING PART OF OLYMPICS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BC5AE-1FF8-4E49-85F6-268935911169}"/>
              </a:ext>
            </a:extLst>
          </p:cNvPr>
          <p:cNvSpPr txBox="1"/>
          <p:nvPr/>
        </p:nvSpPr>
        <p:spPr>
          <a:xfrm>
            <a:off x="2630210" y="394899"/>
            <a:ext cx="1114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lt1"/>
                </a:solidFill>
                <a:latin typeface="Calibri"/>
                <a:cs typeface="Calibri"/>
              </a:rPr>
              <a:t>Sports  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675700" y="4697121"/>
            <a:ext cx="8991600" cy="1264762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04040"/>
                </a:solidFill>
                <a:latin typeface="Algerian"/>
                <a:ea typeface="Algerian"/>
                <a:cs typeface="Algerian"/>
                <a:sym typeface="Algerian"/>
              </a:rPr>
              <a:t>OLYMPIC PARTICIPATION COUNT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226" y="704741"/>
            <a:ext cx="5886275" cy="37429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46" name="Google Shape;14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1500" y="704741"/>
            <a:ext cx="5886274" cy="37429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2086" y="419450"/>
            <a:ext cx="8376486" cy="425693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152" name="Google Shape;152;p22"/>
          <p:cNvSpPr/>
          <p:nvPr/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1046525" y="4676386"/>
            <a:ext cx="9599103" cy="1264762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04040"/>
                </a:solidFill>
                <a:latin typeface="Algerian"/>
                <a:ea typeface="Algerian"/>
                <a:cs typeface="Algerian"/>
                <a:sym typeface="Algerian"/>
              </a:rPr>
              <a:t>top 10 MEDAL winners in each SEASON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1740715" y="5255873"/>
            <a:ext cx="8991600" cy="1264762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404040"/>
                </a:solidFill>
                <a:latin typeface="Algerian"/>
                <a:ea typeface="Algerian"/>
                <a:cs typeface="Algerian"/>
                <a:sym typeface="Algerian"/>
              </a:rPr>
              <a:t>Athletes' HEIGHT distribution over the Years &amp; across SPORTS </a:t>
            </a:r>
            <a:endParaRPr dirty="0"/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8348" y="145901"/>
            <a:ext cx="9473967" cy="22634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pic>
        <p:nvPicPr>
          <p:cNvPr id="161" name="Google Shape;16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4095" y="2518512"/>
            <a:ext cx="10203810" cy="2399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/>
          <p:nvPr/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1721067" y="5120232"/>
            <a:ext cx="8991600" cy="1264762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404040"/>
                </a:solidFill>
                <a:latin typeface="Algerian"/>
                <a:ea typeface="Algerian"/>
                <a:cs typeface="Algerian"/>
                <a:sym typeface="Algerian"/>
              </a:rPr>
              <a:t>Athletes' weight distribution over the Years &amp; across SPORTS </a:t>
            </a:r>
            <a:endParaRPr sz="4000" dirty="0">
              <a:solidFill>
                <a:srgbClr val="40404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533" y="2104215"/>
            <a:ext cx="10568380" cy="281429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69" name="Google Shape;16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0627" y="99904"/>
            <a:ext cx="9299896" cy="19219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336</Words>
  <Application>Microsoft Office PowerPoint</Application>
  <PresentationFormat>Widescreen</PresentationFormat>
  <Paragraphs>43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Arial</vt:lpstr>
      <vt:lpstr>Calibri</vt:lpstr>
      <vt:lpstr>Times New Roman</vt:lpstr>
      <vt:lpstr>Office Theme</vt:lpstr>
      <vt:lpstr>Office Theme</vt:lpstr>
      <vt:lpstr>OLYMPICS DATASET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OLYMPICS DATASET ANALYSIS</dc:title>
  <cp:lastModifiedBy>Nikki3091@outlook.com</cp:lastModifiedBy>
  <cp:revision>18</cp:revision>
  <dcterms:modified xsi:type="dcterms:W3CDTF">2019-12-17T19:17:25Z</dcterms:modified>
</cp:coreProperties>
</file>