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1"/>
    <p:sldMasterId id="2147483662" r:id="rId2"/>
  </p:sldMasterIdLst>
  <p:notesMasterIdLst>
    <p:notesMasterId r:id="rId23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5" r:id="rId17"/>
    <p:sldId id="270" r:id="rId18"/>
    <p:sldId id="271" r:id="rId19"/>
    <p:sldId id="272" r:id="rId20"/>
    <p:sldId id="273" r:id="rId21"/>
    <p:sldId id="274" r:id="rId2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it is clear that the performance of the model is very similar on both Training and Test Datasets. Hence, it is not overfitted.</a:t>
            </a:r>
            <a:endParaRPr dirty="0"/>
          </a:p>
        </p:txBody>
      </p:sp>
      <p:sp>
        <p:nvSpPr>
          <p:cNvPr id="211" name="Google Shape;211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4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5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7" name="Google Shape;97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0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16" descr="Image result for Olympics"/>
          <p:cNvPicPr preferRelativeResize="0"/>
          <p:nvPr/>
        </p:nvPicPr>
        <p:blipFill rotWithShape="1">
          <a:blip r:embed="rId3">
            <a:alphaModFix amt="40000"/>
          </a:blip>
          <a:srcRect l="10443" r="10443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6"/>
          <p:cNvSpPr txBox="1">
            <a:spLocks noGrp="1"/>
          </p:cNvSpPr>
          <p:nvPr>
            <p:ph type="ctrTitle"/>
          </p:nvPr>
        </p:nvSpPr>
        <p:spPr>
          <a:xfrm>
            <a:off x="840912" y="388150"/>
            <a:ext cx="10261600" cy="35648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600"/>
              <a:buFont typeface="Calibri"/>
              <a:buNone/>
            </a:pPr>
            <a:r>
              <a:rPr lang="en-US" sz="8000" b="1" dirty="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OLYMPICS DATASET ANALYSIS</a:t>
            </a:r>
            <a:endParaRPr sz="4400" dirty="0"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8A1C34-8D67-4240-980B-0ED0AC511C7A}"/>
              </a:ext>
            </a:extLst>
          </p:cNvPr>
          <p:cNvSpPr txBox="1"/>
          <p:nvPr/>
        </p:nvSpPr>
        <p:spPr>
          <a:xfrm>
            <a:off x="8362765" y="6187737"/>
            <a:ext cx="36161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Submitted by</a:t>
            </a:r>
          </a:p>
          <a:p>
            <a:pPr algn="r"/>
            <a:r>
              <a:rPr lang="en-US" dirty="0">
                <a:solidFill>
                  <a:schemeClr val="bg1"/>
                </a:solidFill>
              </a:rPr>
              <a:t>Sharma Nikki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5"/>
          <p:cNvSpPr/>
          <p:nvPr/>
        </p:nvSpPr>
        <p:spPr>
          <a:xfrm>
            <a:off x="321564" y="320040"/>
            <a:ext cx="11548872" cy="6217920"/>
          </a:xfrm>
          <a:prstGeom prst="rect">
            <a:avLst/>
          </a:prstGeom>
          <a:solidFill>
            <a:schemeClr val="dk1">
              <a:alpha val="11764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25"/>
          <p:cNvSpPr txBox="1"/>
          <p:nvPr/>
        </p:nvSpPr>
        <p:spPr>
          <a:xfrm>
            <a:off x="4380588" y="965199"/>
            <a:ext cx="7372388" cy="4927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rgbClr val="262626"/>
                </a:solidFill>
                <a:latin typeface="Algerian"/>
                <a:ea typeface="Algerian"/>
                <a:cs typeface="Algerian"/>
                <a:sym typeface="Algerian"/>
              </a:rPr>
              <a:t>PROBABILITY OF WINNING</a:t>
            </a:r>
            <a:endParaRPr/>
          </a:p>
        </p:txBody>
      </p:sp>
      <p:cxnSp>
        <p:nvCxnSpPr>
          <p:cNvPr id="176" name="Google Shape;176;p25"/>
          <p:cNvCxnSpPr/>
          <p:nvPr/>
        </p:nvCxnSpPr>
        <p:spPr>
          <a:xfrm>
            <a:off x="4055891" y="2057399"/>
            <a:ext cx="0" cy="2743200"/>
          </a:xfrm>
          <a:prstGeom prst="straightConnector1">
            <a:avLst/>
          </a:prstGeom>
          <a:noFill/>
          <a:ln w="19050" cap="flat" cmpd="sng">
            <a:solidFill>
              <a:srgbClr val="262626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6"/>
          <p:cNvSpPr/>
          <p:nvPr/>
        </p:nvSpPr>
        <p:spPr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26"/>
          <p:cNvSpPr txBox="1"/>
          <p:nvPr/>
        </p:nvSpPr>
        <p:spPr>
          <a:xfrm>
            <a:off x="526073" y="4756638"/>
            <a:ext cx="11139854" cy="9304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70">
                <a:solidFill>
                  <a:srgbClr val="FFFFFF"/>
                </a:solidFill>
                <a:latin typeface="Algerian"/>
                <a:ea typeface="Algerian"/>
                <a:cs typeface="Algerian"/>
                <a:sym typeface="Algerian"/>
              </a:rPr>
              <a:t>Probability of winning medal By AGE &amp; age distribution by SEASON </a:t>
            </a:r>
            <a:endParaRPr/>
          </a:p>
        </p:txBody>
      </p:sp>
      <p:pic>
        <p:nvPicPr>
          <p:cNvPr id="183" name="Google Shape;183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6073" y="380198"/>
            <a:ext cx="10648062" cy="39976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</p:pic>
      <p:cxnSp>
        <p:nvCxnSpPr>
          <p:cNvPr id="184" name="Google Shape;184;p26"/>
          <p:cNvCxnSpPr/>
          <p:nvPr/>
        </p:nvCxnSpPr>
        <p:spPr>
          <a:xfrm>
            <a:off x="2209800" y="5738691"/>
            <a:ext cx="7772400" cy="0"/>
          </a:xfrm>
          <a:prstGeom prst="straightConnector1">
            <a:avLst/>
          </a:prstGeom>
          <a:noFill/>
          <a:ln w="22225" cap="flat" cmpd="sng">
            <a:solidFill>
              <a:srgbClr val="D9D9D9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7"/>
          <p:cNvSpPr/>
          <p:nvPr/>
        </p:nvSpPr>
        <p:spPr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27"/>
          <p:cNvSpPr txBox="1"/>
          <p:nvPr/>
        </p:nvSpPr>
        <p:spPr>
          <a:xfrm>
            <a:off x="526073" y="4756638"/>
            <a:ext cx="11139854" cy="9304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rgbClr val="FFFFFF"/>
                </a:solidFill>
                <a:latin typeface="Algerian"/>
                <a:ea typeface="Algerian"/>
                <a:cs typeface="Algerian"/>
                <a:sym typeface="Algerian"/>
              </a:rPr>
              <a:t>Probability of winning medal over the Years </a:t>
            </a:r>
            <a:endParaRPr/>
          </a:p>
        </p:txBody>
      </p:sp>
      <p:cxnSp>
        <p:nvCxnSpPr>
          <p:cNvPr id="192" name="Google Shape;192;p27"/>
          <p:cNvCxnSpPr/>
          <p:nvPr/>
        </p:nvCxnSpPr>
        <p:spPr>
          <a:xfrm>
            <a:off x="2209800" y="5738691"/>
            <a:ext cx="7772400" cy="0"/>
          </a:xfrm>
          <a:prstGeom prst="straightConnector1">
            <a:avLst/>
          </a:prstGeom>
          <a:noFill/>
          <a:ln w="22225" cap="flat" cmpd="sng">
            <a:solidFill>
              <a:srgbClr val="D9D9D9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FB455484-6E19-4591-BE47-CA0E163E27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119" y="361950"/>
            <a:ext cx="10998807" cy="421005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8"/>
          <p:cNvSpPr/>
          <p:nvPr/>
        </p:nvSpPr>
        <p:spPr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28"/>
          <p:cNvSpPr txBox="1"/>
          <p:nvPr/>
        </p:nvSpPr>
        <p:spPr>
          <a:xfrm>
            <a:off x="526073" y="4756638"/>
            <a:ext cx="11139854" cy="9304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65">
                <a:solidFill>
                  <a:srgbClr val="FFFFFF"/>
                </a:solidFill>
                <a:latin typeface="Algerian"/>
                <a:ea typeface="Algerian"/>
                <a:cs typeface="Algerian"/>
                <a:sym typeface="Algerian"/>
              </a:rPr>
              <a:t>Probability of winning medal across Countries </a:t>
            </a:r>
            <a:endParaRPr/>
          </a:p>
        </p:txBody>
      </p:sp>
      <p:pic>
        <p:nvPicPr>
          <p:cNvPr id="199" name="Google Shape;199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8667" y="251438"/>
            <a:ext cx="10467414" cy="4356305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</p:pic>
      <p:cxnSp>
        <p:nvCxnSpPr>
          <p:cNvPr id="200" name="Google Shape;200;p28"/>
          <p:cNvCxnSpPr/>
          <p:nvPr/>
        </p:nvCxnSpPr>
        <p:spPr>
          <a:xfrm>
            <a:off x="2209800" y="5738691"/>
            <a:ext cx="7772400" cy="0"/>
          </a:xfrm>
          <a:prstGeom prst="straightConnector1">
            <a:avLst/>
          </a:prstGeom>
          <a:noFill/>
          <a:ln w="22225" cap="flat" cmpd="sng">
            <a:solidFill>
              <a:srgbClr val="D9D9D9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9"/>
          <p:cNvSpPr/>
          <p:nvPr/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29"/>
          <p:cNvSpPr/>
          <p:nvPr/>
        </p:nvSpPr>
        <p:spPr>
          <a:xfrm>
            <a:off x="321734" y="321733"/>
            <a:ext cx="11573488" cy="6214534"/>
          </a:xfrm>
          <a:prstGeom prst="rect">
            <a:avLst/>
          </a:prstGeom>
          <a:solidFill>
            <a:srgbClr val="3F3F3F"/>
          </a:solidFill>
          <a:ln w="127000" cap="sq" cmpd="thinThick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29"/>
          <p:cNvSpPr txBox="1"/>
          <p:nvPr/>
        </p:nvSpPr>
        <p:spPr>
          <a:xfrm>
            <a:off x="1638833" y="795557"/>
            <a:ext cx="9144000" cy="2840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800">
                <a:solidFill>
                  <a:schemeClr val="lt1"/>
                </a:solidFill>
                <a:latin typeface="Algerian"/>
                <a:ea typeface="Algerian"/>
                <a:cs typeface="Algerian"/>
                <a:sym typeface="Algerian"/>
              </a:rPr>
              <a:t>STATISTICAL METHOD</a:t>
            </a:r>
            <a:endParaRPr/>
          </a:p>
          <a:p>
            <a:pPr marL="0" marR="0" lvl="0" indent="0" algn="ctr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Random Forest Classifier</a:t>
            </a:r>
            <a:endParaRPr/>
          </a:p>
        </p:txBody>
      </p:sp>
      <p:cxnSp>
        <p:nvCxnSpPr>
          <p:cNvPr id="208" name="Google Shape;208;p29"/>
          <p:cNvCxnSpPr/>
          <p:nvPr/>
        </p:nvCxnSpPr>
        <p:spPr>
          <a:xfrm>
            <a:off x="4724400" y="4109417"/>
            <a:ext cx="2743200" cy="0"/>
          </a:xfrm>
          <a:prstGeom prst="straightConnector1">
            <a:avLst/>
          </a:prstGeom>
          <a:noFill/>
          <a:ln w="12700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3A6DB9C-8F09-4D9B-B8A0-47C92C298204}"/>
              </a:ext>
            </a:extLst>
          </p:cNvPr>
          <p:cNvSpPr/>
          <p:nvPr/>
        </p:nvSpPr>
        <p:spPr>
          <a:xfrm>
            <a:off x="3163410" y="910861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5" name="Google Shape;213;p30">
            <a:extLst>
              <a:ext uri="{FF2B5EF4-FFF2-40B4-BE49-F238E27FC236}">
                <a16:creationId xmlns:a16="http://schemas.microsoft.com/office/drawing/2014/main" id="{664F47C2-1308-429B-8F30-D108A6D92C35}"/>
              </a:ext>
            </a:extLst>
          </p:cNvPr>
          <p:cNvSpPr/>
          <p:nvPr/>
        </p:nvSpPr>
        <p:spPr>
          <a:xfrm>
            <a:off x="254839" y="112831"/>
            <a:ext cx="11438793" cy="1321250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FFFFFF"/>
                </a:solidFill>
                <a:latin typeface="Algerian"/>
              </a:rPr>
              <a:t>Variable’s Importance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1ACC6DC-BB2E-4A4B-A904-0A4C125B4F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4714" y="2101002"/>
            <a:ext cx="7274696" cy="3633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491628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0"/>
          <p:cNvSpPr/>
          <p:nvPr/>
        </p:nvSpPr>
        <p:spPr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30"/>
          <p:cNvSpPr/>
          <p:nvPr/>
        </p:nvSpPr>
        <p:spPr>
          <a:xfrm>
            <a:off x="526073" y="737278"/>
            <a:ext cx="11139854" cy="930447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FFFFFF"/>
                </a:solidFill>
                <a:latin typeface="Algerian"/>
                <a:ea typeface="Algerian"/>
                <a:cs typeface="Algerian"/>
                <a:sym typeface="Algerian"/>
              </a:rPr>
              <a:t>TRAINING &amp; TESTING DATA PERFORMANCE METRICS</a:t>
            </a:r>
            <a:endParaRPr dirty="0"/>
          </a:p>
        </p:txBody>
      </p:sp>
      <p:cxnSp>
        <p:nvCxnSpPr>
          <p:cNvPr id="215" name="Google Shape;215;p30"/>
          <p:cNvCxnSpPr/>
          <p:nvPr/>
        </p:nvCxnSpPr>
        <p:spPr>
          <a:xfrm>
            <a:off x="2230078" y="1522292"/>
            <a:ext cx="7772400" cy="0"/>
          </a:xfrm>
          <a:prstGeom prst="straightConnector1">
            <a:avLst/>
          </a:prstGeom>
          <a:noFill/>
          <a:ln w="22225" cap="flat" cmpd="sng">
            <a:solidFill>
              <a:srgbClr val="D9D9D9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16" name="Google Shape;216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26183" y="3317718"/>
            <a:ext cx="4906933" cy="186866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7" name="Google Shape;217;p30"/>
          <p:cNvCxnSpPr/>
          <p:nvPr/>
        </p:nvCxnSpPr>
        <p:spPr>
          <a:xfrm>
            <a:off x="6116278" y="2596836"/>
            <a:ext cx="0" cy="3657600"/>
          </a:xfrm>
          <a:prstGeom prst="straightConnector1">
            <a:avLst/>
          </a:prstGeom>
          <a:noFill/>
          <a:ln w="101600" cap="flat" cmpd="dbl">
            <a:solidFill>
              <a:srgbClr val="595959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18" name="Google Shape;218;p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94551" y="3317717"/>
            <a:ext cx="4906934" cy="18686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1"/>
          <p:cNvSpPr/>
          <p:nvPr/>
        </p:nvSpPr>
        <p:spPr>
          <a:xfrm>
            <a:off x="376603" y="162138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31"/>
          <p:cNvSpPr/>
          <p:nvPr/>
        </p:nvSpPr>
        <p:spPr>
          <a:xfrm>
            <a:off x="376603" y="619042"/>
            <a:ext cx="11139854" cy="930447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 dirty="0">
                <a:solidFill>
                  <a:srgbClr val="FFFFFF"/>
                </a:solidFill>
                <a:latin typeface="Algerian"/>
                <a:ea typeface="Algerian"/>
                <a:cs typeface="Algerian"/>
                <a:sym typeface="Algerian"/>
              </a:rPr>
              <a:t>CONCLUSION</a:t>
            </a:r>
            <a:endParaRPr dirty="0"/>
          </a:p>
        </p:txBody>
      </p:sp>
      <p:cxnSp>
        <p:nvCxnSpPr>
          <p:cNvPr id="226" name="Google Shape;226;p31"/>
          <p:cNvCxnSpPr/>
          <p:nvPr/>
        </p:nvCxnSpPr>
        <p:spPr>
          <a:xfrm>
            <a:off x="2209800" y="1448631"/>
            <a:ext cx="7772400" cy="0"/>
          </a:xfrm>
          <a:prstGeom prst="straightConnector1">
            <a:avLst/>
          </a:prstGeom>
          <a:noFill/>
          <a:ln w="22225" cap="flat" cmpd="sng">
            <a:solidFill>
              <a:srgbClr val="D9D9D9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27" name="Google Shape;227;p31"/>
          <p:cNvSpPr/>
          <p:nvPr/>
        </p:nvSpPr>
        <p:spPr>
          <a:xfrm>
            <a:off x="789150" y="2310834"/>
            <a:ext cx="10613700" cy="346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150000"/>
              </a:lnSpc>
            </a:pPr>
            <a:r>
              <a:rPr lang="en-US" sz="2500" dirty="0">
                <a:solidFill>
                  <a:schemeClr val="tx2">
                    <a:lumMod val="2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Based on the Random Forest Model’s performance on Training and Test (Unseen) Data :</a:t>
            </a:r>
          </a:p>
          <a:p>
            <a:pPr marL="457200" lvl="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500" dirty="0">
                <a:solidFill>
                  <a:schemeClr val="tx2">
                    <a:lumMod val="2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target(medal winning) distribution is highly unbalanced (14:86). So, we focus on Recall and Precision instead of accuracy.</a:t>
            </a:r>
          </a:p>
          <a:p>
            <a:pPr marL="457200" lvl="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500" dirty="0">
                <a:solidFill>
                  <a:schemeClr val="tx2">
                    <a:lumMod val="2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80% of the medal winners are captured. (Recall/True Positive Rate is 80%).</a:t>
            </a:r>
          </a:p>
          <a:p>
            <a:pPr marL="457200" lvl="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500" dirty="0">
                <a:solidFill>
                  <a:schemeClr val="tx2">
                    <a:lumMod val="2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Among the athletes classified as medal winners, 91% do win medals (Precision/Positive Predictive Value is 91%)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500" dirty="0">
              <a:solidFill>
                <a:schemeClr val="tx2">
                  <a:lumMod val="25000"/>
                </a:schemeClr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2"/>
          <p:cNvSpPr/>
          <p:nvPr/>
        </p:nvSpPr>
        <p:spPr>
          <a:xfrm>
            <a:off x="0" y="4918509"/>
            <a:ext cx="12192000" cy="1939491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32"/>
          <p:cNvSpPr txBox="1"/>
          <p:nvPr/>
        </p:nvSpPr>
        <p:spPr>
          <a:xfrm>
            <a:off x="1600200" y="112461"/>
            <a:ext cx="8991600" cy="86478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404040"/>
                </a:solidFill>
                <a:latin typeface="Algerian"/>
                <a:ea typeface="Algerian"/>
                <a:cs typeface="Algerian"/>
                <a:sym typeface="Algerian"/>
              </a:rPr>
              <a:t>SQL Installation on Ubuntu</a:t>
            </a:r>
            <a:endParaRPr/>
          </a:p>
        </p:txBody>
      </p:sp>
      <p:pic>
        <p:nvPicPr>
          <p:cNvPr id="235" name="Google Shape;235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8110" y="1550314"/>
            <a:ext cx="6458825" cy="152825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234;p32">
            <a:extLst>
              <a:ext uri="{FF2B5EF4-FFF2-40B4-BE49-F238E27FC236}">
                <a16:creationId xmlns:a16="http://schemas.microsoft.com/office/drawing/2014/main" id="{AB6AE485-14E4-4A0D-BFE1-C94E7B4AE0BC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31999" y="2807346"/>
            <a:ext cx="5941891" cy="30809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" name="Google Shape;241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0236" y="834138"/>
            <a:ext cx="6476303" cy="2892697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33"/>
          <p:cNvSpPr txBox="1"/>
          <p:nvPr/>
        </p:nvSpPr>
        <p:spPr>
          <a:xfrm>
            <a:off x="3818388" y="181506"/>
            <a:ext cx="675313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6" name="Google Shape;240;p33">
            <a:extLst>
              <a:ext uri="{FF2B5EF4-FFF2-40B4-BE49-F238E27FC236}">
                <a16:creationId xmlns:a16="http://schemas.microsoft.com/office/drawing/2014/main" id="{194145A1-AB76-41B6-BA96-9CC794EE89AF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287939" y="1982651"/>
            <a:ext cx="6476302" cy="2892697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010ADCE-81C5-4A67-BCF9-6DE80244C8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0236" y="4364306"/>
            <a:ext cx="7147726" cy="224955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36B11DB-80D8-4763-B907-065A0EEDA53D}"/>
              </a:ext>
            </a:extLst>
          </p:cNvPr>
          <p:cNvSpPr txBox="1"/>
          <p:nvPr/>
        </p:nvSpPr>
        <p:spPr>
          <a:xfrm>
            <a:off x="7981356" y="2923684"/>
            <a:ext cx="24988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 CONNECTION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DC1C0F-39AF-4AAE-826A-53188278E9B7}"/>
              </a:ext>
            </a:extLst>
          </p:cNvPr>
          <p:cNvSpPr txBox="1"/>
          <p:nvPr/>
        </p:nvSpPr>
        <p:spPr>
          <a:xfrm>
            <a:off x="4120719" y="5007184"/>
            <a:ext cx="24988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 CONNECTION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F5A61A-4753-4A34-A2AA-A40ABBD31E2F}"/>
              </a:ext>
            </a:extLst>
          </p:cNvPr>
          <p:cNvSpPr txBox="1"/>
          <p:nvPr/>
        </p:nvSpPr>
        <p:spPr>
          <a:xfrm>
            <a:off x="2496105" y="2135051"/>
            <a:ext cx="24988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 (UBUNTU) CONNECTION</a:t>
            </a:r>
          </a:p>
        </p:txBody>
      </p:sp>
      <p:sp>
        <p:nvSpPr>
          <p:cNvPr id="11" name="Google Shape;233;p32">
            <a:extLst>
              <a:ext uri="{FF2B5EF4-FFF2-40B4-BE49-F238E27FC236}">
                <a16:creationId xmlns:a16="http://schemas.microsoft.com/office/drawing/2014/main" id="{924B483A-3A04-48C0-9E07-57F960F7AAF0}"/>
              </a:ext>
            </a:extLst>
          </p:cNvPr>
          <p:cNvSpPr txBox="1"/>
          <p:nvPr/>
        </p:nvSpPr>
        <p:spPr>
          <a:xfrm>
            <a:off x="2201555" y="82120"/>
            <a:ext cx="8991600" cy="631331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n-US" sz="4000" dirty="0">
                <a:solidFill>
                  <a:schemeClr val="dk1"/>
                </a:solidFill>
                <a:latin typeface="Algerian"/>
                <a:ea typeface="Algerian"/>
                <a:cs typeface="Algerian"/>
                <a:sym typeface="Algerian"/>
              </a:rPr>
              <a:t>CONNECTION TO SQL &amp; R </a:t>
            </a:r>
            <a:endParaRPr lang="en-US" sz="4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7" descr="Image result for Olympics"/>
          <p:cNvPicPr preferRelativeResize="0"/>
          <p:nvPr/>
        </p:nvPicPr>
        <p:blipFill rotWithShape="1">
          <a:blip r:embed="rId3">
            <a:alphaModFix amt="40000"/>
          </a:blip>
          <a:srcRect l="10443" r="10443"/>
          <a:stretch/>
        </p:blipFill>
        <p:spPr>
          <a:xfrm>
            <a:off x="19147" y="10"/>
            <a:ext cx="12191980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7"/>
          <p:cNvSpPr/>
          <p:nvPr/>
        </p:nvSpPr>
        <p:spPr>
          <a:xfrm>
            <a:off x="271243" y="79238"/>
            <a:ext cx="11272454" cy="16619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Introduction:</a:t>
            </a:r>
            <a:endParaRPr dirty="0">
              <a:solidFill>
                <a:srgbClr val="FFFFFF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The modern Olympic Games or Olympics are leading international sporting events featuring summer and winter sports competitions in which thousands of athletes from around the world participate in a variety of competitions.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112" name="Google Shape;112;p17"/>
          <p:cNvSpPr/>
          <p:nvPr/>
        </p:nvSpPr>
        <p:spPr>
          <a:xfrm>
            <a:off x="354687" y="1898958"/>
            <a:ext cx="11272454" cy="24006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Dataset Usage</a:t>
            </a:r>
            <a:endParaRPr dirty="0">
              <a:solidFill>
                <a:srgbClr val="FFFFFF"/>
              </a:solidFill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•"/>
            </a:pPr>
            <a:r>
              <a:rPr lang="en-US" sz="20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The data source used - Kaggle and the dataset consists of more </a:t>
            </a:r>
            <a:r>
              <a:rPr lang="en-US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than 200k </a:t>
            </a:r>
            <a:r>
              <a:rPr lang="en-US" sz="20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records </a:t>
            </a:r>
            <a:endParaRPr dirty="0">
              <a:solidFill>
                <a:srgbClr val="FFFFFF"/>
              </a:solidFill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•"/>
            </a:pPr>
            <a:r>
              <a:rPr lang="en-US" sz="20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Data is exported in csv format and is structured data </a:t>
            </a:r>
            <a:endParaRPr dirty="0">
              <a:solidFill>
                <a:srgbClr val="FFFFFF"/>
              </a:solidFill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•"/>
            </a:pPr>
            <a:r>
              <a:rPr lang="en-US" sz="20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The data used is from 1890 -2017 </a:t>
            </a:r>
            <a:endParaRPr dirty="0">
              <a:solidFill>
                <a:srgbClr val="FFFFFF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7"/>
          <p:cNvSpPr/>
          <p:nvPr/>
        </p:nvSpPr>
        <p:spPr>
          <a:xfrm>
            <a:off x="448813" y="4382280"/>
            <a:ext cx="11272453" cy="1938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Variables</a:t>
            </a:r>
            <a:endParaRPr dirty="0">
              <a:solidFill>
                <a:srgbClr val="FFFFFF"/>
              </a:solidFill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•"/>
            </a:pPr>
            <a:r>
              <a:rPr lang="en-US" sz="20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Dependent Variable – Medal</a:t>
            </a:r>
            <a:endParaRPr dirty="0">
              <a:solidFill>
                <a:srgbClr val="FFFFFF"/>
              </a:solidFill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•"/>
            </a:pPr>
            <a:r>
              <a:rPr lang="en-US" sz="20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Independent Variable -  Sport, City, Games (season),Team(Country), Year, Age, Weight, Height , Gender</a:t>
            </a:r>
            <a:endParaRPr dirty="0">
              <a:solidFill>
                <a:srgbClr val="FFFFFF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B7B7B"/>
        </a:solidFill>
        <a:effectLst/>
      </p:bgPr>
    </p:bg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4"/>
          <p:cNvSpPr/>
          <p:nvPr/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7B7B7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34"/>
          <p:cNvSpPr/>
          <p:nvPr/>
        </p:nvSpPr>
        <p:spPr>
          <a:xfrm>
            <a:off x="1246925" y="-479"/>
            <a:ext cx="9468701" cy="6858478"/>
          </a:xfrm>
          <a:custGeom>
            <a:avLst/>
            <a:gdLst/>
            <a:ahLst/>
            <a:cxnLst/>
            <a:rect l="l" t="t" r="r" b="b"/>
            <a:pathLst>
              <a:path w="8078051" h="5829300" extrusionOk="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rgbClr val="262626">
              <a:alpha val="6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34"/>
          <p:cNvSpPr/>
          <p:nvPr/>
        </p:nvSpPr>
        <p:spPr>
          <a:xfrm>
            <a:off x="-1" y="-479"/>
            <a:ext cx="9324977" cy="6858479"/>
          </a:xfrm>
          <a:custGeom>
            <a:avLst/>
            <a:gdLst/>
            <a:ahLst/>
            <a:cxnLst/>
            <a:rect l="l" t="t" r="r" b="b"/>
            <a:pathLst>
              <a:path w="9324977" h="6858479" extrusionOk="0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34"/>
          <p:cNvSpPr txBox="1"/>
          <p:nvPr/>
        </p:nvSpPr>
        <p:spPr>
          <a:xfrm>
            <a:off x="813060" y="3237888"/>
            <a:ext cx="6405753" cy="3277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>
                <a:solidFill>
                  <a:schemeClr val="lt1"/>
                </a:solidFill>
                <a:latin typeface="Algerian"/>
                <a:ea typeface="Algerian"/>
                <a:cs typeface="Algerian"/>
                <a:sym typeface="Algerian"/>
              </a:rPr>
              <a:t>THANK YOU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 amt="11000"/>
          </a:blip>
          <a:stretch>
            <a:fillRect/>
          </a:stretch>
        </a:blip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/>
          <p:nvPr/>
        </p:nvSpPr>
        <p:spPr>
          <a:xfrm>
            <a:off x="0" y="4918509"/>
            <a:ext cx="12192000" cy="1939491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8"/>
          <p:cNvSpPr txBox="1"/>
          <p:nvPr/>
        </p:nvSpPr>
        <p:spPr>
          <a:xfrm>
            <a:off x="1600200" y="4623492"/>
            <a:ext cx="8991600" cy="1264762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404040"/>
                </a:solidFill>
                <a:latin typeface="Algerian"/>
                <a:ea typeface="Algerian"/>
                <a:cs typeface="Algerian"/>
                <a:sym typeface="Algerian"/>
              </a:rPr>
              <a:t>DISTRIBUTION BY AGE &amp; SEX OF ATHLETES </a:t>
            </a:r>
            <a:endParaRPr/>
          </a:p>
        </p:txBody>
      </p:sp>
      <p:pic>
        <p:nvPicPr>
          <p:cNvPr id="120" name="Google Shape;120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8756" y="318781"/>
            <a:ext cx="3657950" cy="404512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</p:pic>
      <p:pic>
        <p:nvPicPr>
          <p:cNvPr id="121" name="Google Shape;121;p1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060272" y="292951"/>
            <a:ext cx="7943313" cy="4096785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19"/>
          <p:cNvPicPr preferRelativeResize="0"/>
          <p:nvPr/>
        </p:nvPicPr>
        <p:blipFill rotWithShape="1">
          <a:blip r:embed="rId3">
            <a:alphaModFix/>
          </a:blip>
          <a:srcRect t="13014"/>
          <a:stretch/>
        </p:blipFill>
        <p:spPr>
          <a:xfrm>
            <a:off x="998289" y="193189"/>
            <a:ext cx="10171364" cy="4418405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</p:pic>
      <p:sp>
        <p:nvSpPr>
          <p:cNvPr id="127" name="Google Shape;127;p19"/>
          <p:cNvSpPr/>
          <p:nvPr/>
        </p:nvSpPr>
        <p:spPr>
          <a:xfrm>
            <a:off x="0" y="4918509"/>
            <a:ext cx="12192000" cy="1939491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9"/>
          <p:cNvSpPr txBox="1"/>
          <p:nvPr/>
        </p:nvSpPr>
        <p:spPr>
          <a:xfrm>
            <a:off x="998289" y="4713899"/>
            <a:ext cx="10251347" cy="1264762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404040"/>
                </a:solidFill>
                <a:latin typeface="Algerian"/>
                <a:ea typeface="Algerian"/>
                <a:cs typeface="Algerian"/>
                <a:sym typeface="Algerian"/>
              </a:rPr>
              <a:t>MEDIAN AGE OF ATHLETES OVER THE YEAR 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14141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5201" y="719908"/>
            <a:ext cx="11418954" cy="508363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0"/>
          <p:cNvSpPr/>
          <p:nvPr/>
        </p:nvSpPr>
        <p:spPr>
          <a:xfrm>
            <a:off x="3365863" y="442910"/>
            <a:ext cx="295275" cy="180975"/>
          </a:xfrm>
          <a:prstGeom prst="rect">
            <a:avLst/>
          </a:prstGeom>
          <a:solidFill>
            <a:srgbClr val="FF000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20"/>
          <p:cNvSpPr/>
          <p:nvPr/>
        </p:nvSpPr>
        <p:spPr>
          <a:xfrm>
            <a:off x="4876401" y="442910"/>
            <a:ext cx="295275" cy="180975"/>
          </a:xfrm>
          <a:prstGeom prst="rect">
            <a:avLst/>
          </a:prstGeom>
          <a:solidFill>
            <a:srgbClr val="2D12F6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20"/>
          <p:cNvSpPr txBox="1"/>
          <p:nvPr/>
        </p:nvSpPr>
        <p:spPr>
          <a:xfrm>
            <a:off x="3609974" y="394900"/>
            <a:ext cx="1333501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Sports introduced</a:t>
            </a:r>
            <a:endParaRPr dirty="0"/>
          </a:p>
        </p:txBody>
      </p:sp>
      <p:sp>
        <p:nvSpPr>
          <p:cNvPr id="137" name="Google Shape;137;p20"/>
          <p:cNvSpPr txBox="1"/>
          <p:nvPr/>
        </p:nvSpPr>
        <p:spPr>
          <a:xfrm>
            <a:off x="5171676" y="394899"/>
            <a:ext cx="212407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Sports part of Olympic</a:t>
            </a:r>
            <a:endParaRPr dirty="0"/>
          </a:p>
        </p:txBody>
      </p:sp>
      <p:sp>
        <p:nvSpPr>
          <p:cNvPr id="138" name="Google Shape;138;p20"/>
          <p:cNvSpPr txBox="1"/>
          <p:nvPr/>
        </p:nvSpPr>
        <p:spPr>
          <a:xfrm>
            <a:off x="325201" y="5097447"/>
            <a:ext cx="11956281" cy="1317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Algerian"/>
                <a:ea typeface="Algerian"/>
                <a:cs typeface="Algerian"/>
                <a:sym typeface="Algerian"/>
              </a:rPr>
              <a:t>RANGE OF YEAR OF SPORTS BEING PART OF OLYMPICS </a:t>
            </a: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4BC5AE-1FF8-4E49-85F6-268935911169}"/>
              </a:ext>
            </a:extLst>
          </p:cNvPr>
          <p:cNvSpPr txBox="1"/>
          <p:nvPr/>
        </p:nvSpPr>
        <p:spPr>
          <a:xfrm>
            <a:off x="2630210" y="394899"/>
            <a:ext cx="11145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lt1"/>
                </a:solidFill>
                <a:latin typeface="Calibri"/>
                <a:cs typeface="Calibri"/>
              </a:rPr>
              <a:t>Sports  -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"/>
          <p:cNvSpPr/>
          <p:nvPr/>
        </p:nvSpPr>
        <p:spPr>
          <a:xfrm>
            <a:off x="0" y="4918509"/>
            <a:ext cx="12192000" cy="1939491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21"/>
          <p:cNvSpPr txBox="1"/>
          <p:nvPr/>
        </p:nvSpPr>
        <p:spPr>
          <a:xfrm>
            <a:off x="1675700" y="4697121"/>
            <a:ext cx="8991600" cy="1264762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404040"/>
                </a:solidFill>
                <a:latin typeface="Algerian"/>
                <a:ea typeface="Algerian"/>
                <a:cs typeface="Algerian"/>
                <a:sym typeface="Algerian"/>
              </a:rPr>
              <a:t>OLYMPIC PARTICIPATION COUNT</a:t>
            </a:r>
            <a:endParaRPr/>
          </a:p>
        </p:txBody>
      </p:sp>
      <p:pic>
        <p:nvPicPr>
          <p:cNvPr id="145" name="Google Shape;145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4226" y="704741"/>
            <a:ext cx="5886275" cy="374297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</p:pic>
      <p:pic>
        <p:nvPicPr>
          <p:cNvPr id="146" name="Google Shape;146;p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171500" y="704741"/>
            <a:ext cx="5886274" cy="374297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82086" y="419450"/>
            <a:ext cx="8376486" cy="425693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</p:pic>
      <p:sp>
        <p:nvSpPr>
          <p:cNvPr id="152" name="Google Shape;152;p22"/>
          <p:cNvSpPr/>
          <p:nvPr/>
        </p:nvSpPr>
        <p:spPr>
          <a:xfrm>
            <a:off x="0" y="4918509"/>
            <a:ext cx="12192000" cy="1939491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22"/>
          <p:cNvSpPr txBox="1"/>
          <p:nvPr/>
        </p:nvSpPr>
        <p:spPr>
          <a:xfrm>
            <a:off x="1046525" y="4676386"/>
            <a:ext cx="9599103" cy="1264762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404040"/>
                </a:solidFill>
                <a:latin typeface="Algerian"/>
                <a:ea typeface="Algerian"/>
                <a:cs typeface="Algerian"/>
                <a:sym typeface="Algerian"/>
              </a:rPr>
              <a:t>top 10 MEDAL winners in each SEASON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/>
          <p:nvPr/>
        </p:nvSpPr>
        <p:spPr>
          <a:xfrm>
            <a:off x="0" y="4918509"/>
            <a:ext cx="12192000" cy="1939491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23"/>
          <p:cNvSpPr txBox="1"/>
          <p:nvPr/>
        </p:nvSpPr>
        <p:spPr>
          <a:xfrm>
            <a:off x="1740715" y="5255873"/>
            <a:ext cx="8991600" cy="1264762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rgbClr val="404040"/>
                </a:solidFill>
                <a:latin typeface="Algerian"/>
                <a:ea typeface="Algerian"/>
                <a:cs typeface="Algerian"/>
                <a:sym typeface="Algerian"/>
              </a:rPr>
              <a:t>Athletes' HEIGHT distribution over the Years &amp; across SPORTS </a:t>
            </a:r>
            <a:endParaRPr dirty="0"/>
          </a:p>
        </p:txBody>
      </p:sp>
      <p:pic>
        <p:nvPicPr>
          <p:cNvPr id="160" name="Google Shape;160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58348" y="145901"/>
            <a:ext cx="9473967" cy="226347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</p:pic>
      <p:pic>
        <p:nvPicPr>
          <p:cNvPr id="161" name="Google Shape;161;p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94095" y="2518512"/>
            <a:ext cx="10203810" cy="239999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4"/>
          <p:cNvSpPr/>
          <p:nvPr/>
        </p:nvSpPr>
        <p:spPr>
          <a:xfrm>
            <a:off x="0" y="4918509"/>
            <a:ext cx="12192000" cy="1939491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24"/>
          <p:cNvSpPr txBox="1"/>
          <p:nvPr/>
        </p:nvSpPr>
        <p:spPr>
          <a:xfrm>
            <a:off x="1721067" y="5120232"/>
            <a:ext cx="8991600" cy="1264762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rgbClr val="404040"/>
                </a:solidFill>
                <a:latin typeface="Algerian"/>
                <a:ea typeface="Algerian"/>
                <a:cs typeface="Algerian"/>
                <a:sym typeface="Algerian"/>
              </a:rPr>
              <a:t>Athletes' weight distribution over the Years &amp; across SPORTS </a:t>
            </a:r>
            <a:endParaRPr sz="4000" dirty="0">
              <a:solidFill>
                <a:srgbClr val="404040"/>
              </a:solidFill>
              <a:latin typeface="Algerian"/>
              <a:ea typeface="Algerian"/>
              <a:cs typeface="Algerian"/>
              <a:sym typeface="Algerian"/>
            </a:endParaRPr>
          </a:p>
        </p:txBody>
      </p:sp>
      <p:pic>
        <p:nvPicPr>
          <p:cNvPr id="168" name="Google Shape;168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0533" y="2104215"/>
            <a:ext cx="10568380" cy="281429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</p:pic>
      <p:pic>
        <p:nvPicPr>
          <p:cNvPr id="169" name="Google Shape;169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50627" y="99904"/>
            <a:ext cx="9299896" cy="192194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1308</TotalTime>
  <Words>336</Words>
  <Application>Microsoft Office PowerPoint</Application>
  <PresentationFormat>Widescreen</PresentationFormat>
  <Paragraphs>43</Paragraphs>
  <Slides>20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Algerian</vt:lpstr>
      <vt:lpstr>Arial</vt:lpstr>
      <vt:lpstr>Calibri</vt:lpstr>
      <vt:lpstr>Times New Roman</vt:lpstr>
      <vt:lpstr>Office Theme</vt:lpstr>
      <vt:lpstr>Office Theme</vt:lpstr>
      <vt:lpstr>OLYMPICS DATASET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OLYMPICS DATASET ANALYSIS</dc:title>
  <cp:lastModifiedBy>13055090130</cp:lastModifiedBy>
  <cp:revision>17</cp:revision>
  <dcterms:modified xsi:type="dcterms:W3CDTF">2019-06-04T15:49:06Z</dcterms:modified>
</cp:coreProperties>
</file>