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2" r:id="rId4"/>
    <p:sldMasterId id="2147483683" r:id="rId5"/>
    <p:sldMasterId id="2147483684"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503789-01CA-4331-9974-AA1803534B1C}">
  <a:tblStyle styleId="{6C503789-01CA-4331-9974-AA1803534B1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B120C6-8246-4DF5-BA18-0A77C2FE5449}"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0" name="Shape 2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8" name="Shape 3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8" name="Shape 3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6" name="Shape 3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7" name="Shape 2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4" name="Shape 2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2" name="Shape 2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8" name="Shape 5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Shape 6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6" name="Shape 66"/>
        <p:cNvGrpSpPr/>
        <p:nvPr/>
      </p:nvGrpSpPr>
      <p:grpSpPr>
        <a:xfrm>
          <a:off x="0" y="0"/>
          <a:ext cx="0" cy="0"/>
          <a:chOff x="0" y="0"/>
          <a:chExt cx="0" cy="0"/>
        </a:xfrm>
      </p:grpSpPr>
      <p:sp>
        <p:nvSpPr>
          <p:cNvPr id="67" name="Shape 6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Shape 68"/>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69" name="Shape 6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Shape 73"/>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4" name="Shape 74"/>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5" name="Shape 7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Shape 80"/>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Shape 87"/>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8" name="Shape 8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90" name="Shape 90"/>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91" name="Shape 9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Shape 9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Shape 10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Shape 101"/>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Shape 107"/>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8" name="Shape 10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5" name="Shape 115"/>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Shape 121"/>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1" name="Shape 131"/>
        <p:cNvGrpSpPr/>
        <p:nvPr/>
      </p:nvGrpSpPr>
      <p:grpSpPr>
        <a:xfrm>
          <a:off x="0" y="0"/>
          <a:ext cx="0" cy="0"/>
          <a:chOff x="0" y="0"/>
          <a:chExt cx="0" cy="0"/>
        </a:xfrm>
      </p:grpSpPr>
      <p:sp>
        <p:nvSpPr>
          <p:cNvPr id="132" name="Shape 132"/>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3" name="Shape 133"/>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34" name="Shape 13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7" name="Shape 137"/>
        <p:cNvGrpSpPr/>
        <p:nvPr/>
      </p:nvGrpSpPr>
      <p:grpSpPr>
        <a:xfrm>
          <a:off x="0" y="0"/>
          <a:ext cx="0" cy="0"/>
          <a:chOff x="0" y="0"/>
          <a:chExt cx="0" cy="0"/>
        </a:xfrm>
      </p:grpSpPr>
      <p:sp>
        <p:nvSpPr>
          <p:cNvPr id="138" name="Shape 138"/>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9" name="Shape 139"/>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40" name="Shape 140"/>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1" name="Shape 141"/>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42" name="Shape 142"/>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3" name="Shape 14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4" name="Shape 14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5" name="Shape 1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6" name="Shape 146"/>
        <p:cNvGrpSpPr/>
        <p:nvPr/>
      </p:nvGrpSpPr>
      <p:grpSpPr>
        <a:xfrm>
          <a:off x="0" y="0"/>
          <a:ext cx="0" cy="0"/>
          <a:chOff x="0" y="0"/>
          <a:chExt cx="0" cy="0"/>
        </a:xfrm>
      </p:grpSpPr>
      <p:sp>
        <p:nvSpPr>
          <p:cNvPr id="147" name="Shape 14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8" name="Shape 148"/>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9" name="Shape 14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0" name="Shape 15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1" name="Shape 1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2" name="Shape 152"/>
        <p:cNvGrpSpPr/>
        <p:nvPr/>
      </p:nvGrpSpPr>
      <p:grpSpPr>
        <a:xfrm>
          <a:off x="0" y="0"/>
          <a:ext cx="0" cy="0"/>
          <a:chOff x="0" y="0"/>
          <a:chExt cx="0" cy="0"/>
        </a:xfrm>
      </p:grpSpPr>
      <p:sp>
        <p:nvSpPr>
          <p:cNvPr id="153" name="Shape 153"/>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54" name="Shape 154"/>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55" name="Shape 15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6" name="Shape 15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7" name="Shape 1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8" name="Shape 158"/>
        <p:cNvGrpSpPr/>
        <p:nvPr/>
      </p:nvGrpSpPr>
      <p:grpSpPr>
        <a:xfrm>
          <a:off x="0" y="0"/>
          <a:ext cx="0" cy="0"/>
          <a:chOff x="0" y="0"/>
          <a:chExt cx="0" cy="0"/>
        </a:xfrm>
      </p:grpSpPr>
      <p:sp>
        <p:nvSpPr>
          <p:cNvPr id="159" name="Shape 159"/>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60" name="Shape 160"/>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1" name="Shape 161"/>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2" name="Shape 16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3" name="Shape 16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4" name="Shape 1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5" name="Shape 165"/>
        <p:cNvGrpSpPr/>
        <p:nvPr/>
      </p:nvGrpSpPr>
      <p:grpSpPr>
        <a:xfrm>
          <a:off x="0" y="0"/>
          <a:ext cx="0" cy="0"/>
          <a:chOff x="0" y="0"/>
          <a:chExt cx="0" cy="0"/>
        </a:xfrm>
      </p:grpSpPr>
      <p:sp>
        <p:nvSpPr>
          <p:cNvPr id="166" name="Shape 166"/>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67" name="Shape 16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8" name="Shape 16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9" name="Shape 1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0" name="Shape 170"/>
        <p:cNvGrpSpPr/>
        <p:nvPr/>
      </p:nvGrpSpPr>
      <p:grpSpPr>
        <a:xfrm>
          <a:off x="0" y="0"/>
          <a:ext cx="0" cy="0"/>
          <a:chOff x="0" y="0"/>
          <a:chExt cx="0" cy="0"/>
        </a:xfrm>
      </p:grpSpPr>
      <p:sp>
        <p:nvSpPr>
          <p:cNvPr id="171" name="Shape 17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2" name="Shape 17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3" name="Shape 17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4" name="Shape 174"/>
        <p:cNvGrpSpPr/>
        <p:nvPr/>
      </p:nvGrpSpPr>
      <p:grpSpPr>
        <a:xfrm>
          <a:off x="0" y="0"/>
          <a:ext cx="0" cy="0"/>
          <a:chOff x="0" y="0"/>
          <a:chExt cx="0" cy="0"/>
        </a:xfrm>
      </p:grpSpPr>
      <p:sp>
        <p:nvSpPr>
          <p:cNvPr id="175" name="Shape 175"/>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76" name="Shape 176"/>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77" name="Shape 177"/>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78" name="Shape 17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9" name="Shape 17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0" name="Shape 18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1" name="Shape 181"/>
        <p:cNvGrpSpPr/>
        <p:nvPr/>
      </p:nvGrpSpPr>
      <p:grpSpPr>
        <a:xfrm>
          <a:off x="0" y="0"/>
          <a:ext cx="0" cy="0"/>
          <a:chOff x="0" y="0"/>
          <a:chExt cx="0" cy="0"/>
        </a:xfrm>
      </p:grpSpPr>
      <p:sp>
        <p:nvSpPr>
          <p:cNvPr id="182" name="Shape 182"/>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83" name="Shape 183"/>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4" name="Shape 184"/>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85" name="Shape 18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6" name="Shape 18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7" name="Shape 18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8" name="Shape 188"/>
        <p:cNvGrpSpPr/>
        <p:nvPr/>
      </p:nvGrpSpPr>
      <p:grpSpPr>
        <a:xfrm>
          <a:off x="0" y="0"/>
          <a:ext cx="0" cy="0"/>
          <a:chOff x="0" y="0"/>
          <a:chExt cx="0" cy="0"/>
        </a:xfrm>
      </p:grpSpPr>
      <p:sp>
        <p:nvSpPr>
          <p:cNvPr id="189" name="Shape 189"/>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90" name="Shape 190"/>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91" name="Shape 19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2" name="Shape 19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3" name="Shape 19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Shape 195"/>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96" name="Shape 196"/>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97" name="Shape 19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8" name="Shape 19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9" name="Shape 19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1" name="Shape 20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7" name="Shape 12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8" name="Shape 12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docs.google.com/spreadsheets/d/1YGVI2hF9ljS3xAnudV32ejpERJ7CVP2OFcyxgpAv7SA/edit?usp=sharin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spreadsheets/d/1HK5foIlKOoqbvN9nWSAIxbzKzAJ3fSrAsLHBDZFre0g/edit?usp=sharing"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ctrTitle"/>
          </p:nvPr>
        </p:nvSpPr>
        <p:spPr>
          <a:xfrm>
            <a:off x="867275" y="163047"/>
            <a:ext cx="6858000" cy="1790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4500"/>
              <a:buFont typeface="Calibri"/>
              <a:buNone/>
            </a:pPr>
            <a:r>
              <a:rPr b="0" i="0" lang="en" sz="4500" u="none" cap="none" strike="noStrike">
                <a:solidFill>
                  <a:schemeClr val="dk1"/>
                </a:solidFill>
                <a:latin typeface="Calibri"/>
                <a:ea typeface="Calibri"/>
                <a:cs typeface="Calibri"/>
                <a:sym typeface="Calibri"/>
              </a:rPr>
              <a:t>ZS Case Study</a:t>
            </a:r>
            <a:endParaRPr b="0" i="0" sz="4500" u="none" cap="none" strike="noStrike">
              <a:solidFill>
                <a:schemeClr val="dk1"/>
              </a:solidFill>
              <a:latin typeface="Calibri"/>
              <a:ea typeface="Calibri"/>
              <a:cs typeface="Calibri"/>
              <a:sym typeface="Calibri"/>
            </a:endParaRPr>
          </a:p>
        </p:txBody>
      </p:sp>
      <p:sp>
        <p:nvSpPr>
          <p:cNvPr id="207" name="Shape 207"/>
          <p:cNvSpPr txBox="1"/>
          <p:nvPr>
            <p:ph idx="1" type="subTitle"/>
          </p:nvPr>
        </p:nvSpPr>
        <p:spPr>
          <a:xfrm>
            <a:off x="1005125" y="2340953"/>
            <a:ext cx="6858000" cy="1241700"/>
          </a:xfrm>
          <a:prstGeom prst="rect">
            <a:avLst/>
          </a:prstGeom>
          <a:noFill/>
          <a:ln>
            <a:noFill/>
          </a:ln>
        </p:spPr>
        <p:txBody>
          <a:bodyPr anchorCtr="0" anchor="t" bIns="34275" lIns="68575" spcFirstLastPara="1" rIns="68575" wrap="square" tIns="34275">
            <a:noAutofit/>
          </a:bodyPr>
          <a:lstStyle/>
          <a:p>
            <a:pPr indent="0" lvl="0" marL="0" marR="0" rtl="0" algn="ctr">
              <a:lnSpc>
                <a:spcPct val="80000"/>
              </a:lnSpc>
              <a:spcBef>
                <a:spcPts val="0"/>
              </a:spcBef>
              <a:spcAft>
                <a:spcPts val="0"/>
              </a:spcAft>
              <a:buClr>
                <a:schemeClr val="dk1"/>
              </a:buClr>
              <a:buSzPts val="1800"/>
              <a:buFont typeface="Arial"/>
              <a:buNone/>
            </a:pPr>
            <a:r>
              <a:rPr b="1" lang="en"/>
              <a:t>RollingEyes</a:t>
            </a:r>
            <a:endParaRPr b="1"/>
          </a:p>
          <a:p>
            <a:pPr indent="0" lvl="0" marL="0" marR="0" rtl="0" algn="ctr">
              <a:lnSpc>
                <a:spcPct val="80000"/>
              </a:lnSpc>
              <a:spcBef>
                <a:spcPts val="800"/>
              </a:spcBef>
              <a:spcAft>
                <a:spcPts val="0"/>
              </a:spcAft>
              <a:buClr>
                <a:schemeClr val="dk1"/>
              </a:buClr>
              <a:buSzPts val="1800"/>
              <a:buFont typeface="Arial"/>
              <a:buNone/>
            </a:pPr>
            <a:r>
              <a:rPr lang="en"/>
              <a:t>Romit Shah</a:t>
            </a:r>
            <a:endParaRPr b="0" i="0" sz="1800" u="none" cap="none" strike="noStrike">
              <a:solidFill>
                <a:schemeClr val="dk1"/>
              </a:solidFill>
              <a:latin typeface="Calibri"/>
              <a:ea typeface="Calibri"/>
              <a:cs typeface="Calibri"/>
              <a:sym typeface="Calibri"/>
            </a:endParaRPr>
          </a:p>
          <a:p>
            <a:pPr indent="0" lvl="0" marL="0" marR="0" rtl="0" algn="ctr">
              <a:lnSpc>
                <a:spcPct val="80000"/>
              </a:lnSpc>
              <a:spcBef>
                <a:spcPts val="800"/>
              </a:spcBef>
              <a:spcAft>
                <a:spcPts val="0"/>
              </a:spcAft>
              <a:buClr>
                <a:schemeClr val="dk1"/>
              </a:buClr>
              <a:buSzPts val="1800"/>
              <a:buFont typeface="Arial"/>
              <a:buNone/>
            </a:pPr>
            <a:r>
              <a:rPr lang="en"/>
              <a:t>Dhruv Vora</a:t>
            </a:r>
            <a:endParaRPr/>
          </a:p>
          <a:p>
            <a:pPr indent="0" lvl="0" marL="0" marR="0" rtl="0" algn="ctr">
              <a:lnSpc>
                <a:spcPct val="80000"/>
              </a:lnSpc>
              <a:spcBef>
                <a:spcPts val="800"/>
              </a:spcBef>
              <a:spcAft>
                <a:spcPts val="0"/>
              </a:spcAft>
              <a:buClr>
                <a:schemeClr val="dk1"/>
              </a:buClr>
              <a:buSzPts val="1800"/>
              <a:buFont typeface="Arial"/>
              <a:buNone/>
            </a:pPr>
            <a:r>
              <a:rPr lang="en"/>
              <a:t>Pranav Shirke</a:t>
            </a:r>
            <a:endParaRPr/>
          </a:p>
          <a:p>
            <a:pPr indent="0" lvl="0" marL="0" marR="0" rtl="0" algn="ctr">
              <a:lnSpc>
                <a:spcPct val="80000"/>
              </a:lnSpc>
              <a:spcBef>
                <a:spcPts val="800"/>
              </a:spcBef>
              <a:spcAft>
                <a:spcPts val="0"/>
              </a:spcAft>
              <a:buClr>
                <a:schemeClr val="dk1"/>
              </a:buClr>
              <a:buSzPts val="1800"/>
              <a:buFont typeface="Arial"/>
              <a:buNone/>
            </a:pPr>
            <a:r>
              <a:rPr lang="en"/>
              <a:t>Parth Shah</a:t>
            </a:r>
            <a:endParaRPr/>
          </a:p>
          <a:p>
            <a:pPr indent="0" lvl="0" marL="0" marR="0" rtl="0" algn="ctr">
              <a:lnSpc>
                <a:spcPct val="80000"/>
              </a:lnSpc>
              <a:spcBef>
                <a:spcPts val="800"/>
              </a:spcBef>
              <a:spcAft>
                <a:spcPts val="0"/>
              </a:spcAft>
              <a:buClr>
                <a:schemeClr val="dk1"/>
              </a:buClr>
              <a:buSzPts val="1800"/>
              <a:buFont typeface="Arial"/>
              <a:buNone/>
            </a:pPr>
            <a:r>
              <a:rPr lang="en"/>
              <a:t>Niti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628650" y="505532"/>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000"/>
              <a:buFont typeface="Calibri"/>
              <a:buNone/>
            </a:pPr>
            <a:r>
              <a:rPr b="1" i="0" lang="en" sz="3000" u="none" cap="none" strike="noStrike">
                <a:solidFill>
                  <a:schemeClr val="dk1"/>
                </a:solidFill>
                <a:latin typeface="Calibri"/>
                <a:ea typeface="Calibri"/>
                <a:cs typeface="Calibri"/>
                <a:sym typeface="Calibri"/>
              </a:rPr>
              <a:t>Are there any other payment plan that can be used to incentivize the sales representatives?</a:t>
            </a:r>
            <a:br>
              <a:rPr b="0" i="0" lang="en" sz="3000" u="none" cap="none" strike="noStrike">
                <a:solidFill>
                  <a:schemeClr val="dk1"/>
                </a:solidFill>
                <a:latin typeface="Calibri"/>
                <a:ea typeface="Calibri"/>
                <a:cs typeface="Calibri"/>
                <a:sym typeface="Calibri"/>
              </a:rPr>
            </a:br>
            <a:br>
              <a:rPr b="0" i="0" lang="en" sz="3000" u="none" cap="none" strike="noStrike">
                <a:solidFill>
                  <a:schemeClr val="dk1"/>
                </a:solidFill>
                <a:latin typeface="Calibri"/>
                <a:ea typeface="Calibri"/>
                <a:cs typeface="Calibri"/>
                <a:sym typeface="Calibri"/>
              </a:rPr>
            </a:br>
            <a:endParaRPr b="0" i="0" sz="3000" u="none" cap="none" strike="noStrike">
              <a:solidFill>
                <a:schemeClr val="dk1"/>
              </a:solidFill>
              <a:latin typeface="Calibri"/>
              <a:ea typeface="Calibri"/>
              <a:cs typeface="Calibri"/>
              <a:sym typeface="Calibri"/>
            </a:endParaRPr>
          </a:p>
        </p:txBody>
      </p:sp>
      <p:sp>
        <p:nvSpPr>
          <p:cNvPr id="267" name="Shape 267"/>
          <p:cNvSpPr txBox="1"/>
          <p:nvPr/>
        </p:nvSpPr>
        <p:spPr>
          <a:xfrm>
            <a:off x="628650" y="1499705"/>
            <a:ext cx="8055000" cy="25623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Setting targets instead of paying per unit</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Looking at profit of the units sold rather than the number because quality over quantity</a:t>
            </a:r>
            <a:endParaRPr sz="1100"/>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alibri"/>
                <a:ea typeface="Calibri"/>
                <a:cs typeface="Calibri"/>
                <a:sym typeface="Calibri"/>
              </a:rPr>
              <a:t>Wall of Fame. </a:t>
            </a:r>
            <a:r>
              <a:rPr lang="en" sz="1400">
                <a:solidFill>
                  <a:schemeClr val="dk1"/>
                </a:solidFill>
                <a:latin typeface="Calibri"/>
                <a:ea typeface="Calibri"/>
                <a:cs typeface="Calibri"/>
                <a:sym typeface="Calibri"/>
              </a:rPr>
              <a:t>Create a wall of fame for each recognized employee. Be sure to write below their picture what they did that you're recognizing them for.</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Points reward system - Develop a points system for a reward program. This provides a perfect platform for ongoing recognition. Employees receive points every time they go above and beyond. After accumulating a certain amount, employees can redeem their points for gifts. You could offer a variety of rewards for the employees to select from.</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Cover a major expense - When an employee goes above and beyond in a truly significant fashion, you could pay for a major payment or purchase for that individual. This might be a mortgage payment, automobile payment or major home appliance. There are two key considerations for making this a success. First, the reward should be tied to a significant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ctrTitle"/>
          </p:nvPr>
        </p:nvSpPr>
        <p:spPr>
          <a:xfrm>
            <a:off x="827903" y="176085"/>
            <a:ext cx="6858000" cy="4680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4100"/>
              <a:buFont typeface="Calibri"/>
              <a:buNone/>
            </a:pPr>
            <a:br>
              <a:rPr b="1" i="0" lang="en" sz="4100" u="none" cap="none" strike="noStrike">
                <a:solidFill>
                  <a:schemeClr val="dk1"/>
                </a:solidFill>
                <a:latin typeface="Calibri"/>
                <a:ea typeface="Calibri"/>
                <a:cs typeface="Calibri"/>
                <a:sym typeface="Calibri"/>
              </a:rPr>
            </a:br>
            <a:r>
              <a:rPr b="1" lang="en" sz="2400">
                <a:solidFill>
                  <a:schemeClr val="dk1"/>
                </a:solidFill>
                <a:latin typeface="Calibri"/>
                <a:ea typeface="Calibri"/>
                <a:cs typeface="Calibri"/>
                <a:sym typeface="Calibri"/>
              </a:rPr>
              <a:t>3c</a:t>
            </a:r>
            <a:r>
              <a:rPr lang="en" sz="4100">
                <a:solidFill>
                  <a:schemeClr val="dk1"/>
                </a:solidFill>
                <a:latin typeface="Calibri"/>
                <a:ea typeface="Calibri"/>
                <a:cs typeface="Calibri"/>
                <a:sym typeface="Calibri"/>
              </a:rPr>
              <a:t>.</a:t>
            </a:r>
            <a:r>
              <a:rPr b="1" i="0" lang="en" sz="2400" u="none" cap="none" strike="noStrike">
                <a:solidFill>
                  <a:schemeClr val="dk1"/>
                </a:solidFill>
                <a:latin typeface="Calibri"/>
                <a:ea typeface="Calibri"/>
                <a:cs typeface="Calibri"/>
                <a:sym typeface="Calibri"/>
              </a:rPr>
              <a:t>Importance of Targets</a:t>
            </a:r>
            <a:endParaRPr b="0" i="0" sz="2400" u="none" cap="none" strike="noStrike">
              <a:solidFill>
                <a:schemeClr val="dk1"/>
              </a:solidFill>
              <a:latin typeface="Calibri"/>
              <a:ea typeface="Calibri"/>
              <a:cs typeface="Calibri"/>
              <a:sym typeface="Calibri"/>
            </a:endParaRPr>
          </a:p>
        </p:txBody>
      </p:sp>
      <p:sp>
        <p:nvSpPr>
          <p:cNvPr id="273" name="Shape 273"/>
          <p:cNvSpPr txBox="1"/>
          <p:nvPr>
            <p:ph idx="1" type="subTitle"/>
          </p:nvPr>
        </p:nvSpPr>
        <p:spPr>
          <a:xfrm>
            <a:off x="328205" y="690314"/>
            <a:ext cx="8521800" cy="14040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300"/>
              <a:buFont typeface="Arial"/>
              <a:buNone/>
            </a:pPr>
            <a:r>
              <a:rPr b="0" i="0" lang="en" sz="1300" u="none" cap="none" strike="noStrike">
                <a:solidFill>
                  <a:schemeClr val="dk1"/>
                </a:solidFill>
                <a:latin typeface="Calibri"/>
                <a:ea typeface="Calibri"/>
                <a:cs typeface="Calibri"/>
                <a:sym typeface="Calibri"/>
              </a:rPr>
              <a:t>Sales managers the world over will tell you, universally, that they want team success. No doubt your company is much the same - if the team can make a certain number for the year, they'll be pleased, you'll be pleased and most importantly, your boss will be pleased.</a:t>
            </a:r>
            <a:endParaRPr sz="1100"/>
          </a:p>
          <a:p>
            <a:pPr indent="0" lvl="0" marL="0" marR="0" rtl="0" algn="ctr">
              <a:lnSpc>
                <a:spcPct val="90000"/>
              </a:lnSpc>
              <a:spcBef>
                <a:spcPts val="800"/>
              </a:spcBef>
              <a:spcAft>
                <a:spcPts val="0"/>
              </a:spcAft>
              <a:buClr>
                <a:schemeClr val="dk1"/>
              </a:buClr>
              <a:buSzPts val="1300"/>
              <a:buFont typeface="Arial"/>
              <a:buNone/>
            </a:pPr>
            <a:r>
              <a:rPr b="0" i="0" lang="en" sz="1300" u="none" cap="none" strike="noStrike">
                <a:solidFill>
                  <a:schemeClr val="dk1"/>
                </a:solidFill>
                <a:latin typeface="Calibri"/>
                <a:ea typeface="Calibri"/>
                <a:cs typeface="Calibri"/>
                <a:sym typeface="Calibri"/>
              </a:rPr>
              <a:t>That magic annual number is nothing more than a goal, or target. Hit that and "Bob's your uncle" (a British equivalent to the French expression "et voilà!").</a:t>
            </a:r>
            <a:endParaRPr sz="1100"/>
          </a:p>
          <a:p>
            <a:pPr indent="0" lvl="0" marL="0" marR="0" rtl="0" algn="ctr">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4" name="Shape 274"/>
          <p:cNvSpPr txBox="1"/>
          <p:nvPr/>
        </p:nvSpPr>
        <p:spPr>
          <a:xfrm>
            <a:off x="4228792" y="695068"/>
            <a:ext cx="34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 name="Shape 275"/>
          <p:cNvSpPr txBox="1"/>
          <p:nvPr/>
        </p:nvSpPr>
        <p:spPr>
          <a:xfrm>
            <a:off x="328205" y="2002972"/>
            <a:ext cx="8521800" cy="2919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Calibri"/>
                <a:ea typeface="Calibri"/>
                <a:cs typeface="Calibri"/>
                <a:sym typeface="Calibri"/>
              </a:rPr>
              <a:t>Targets - Near or Far?</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300">
                <a:solidFill>
                  <a:schemeClr val="dk1"/>
                </a:solidFill>
                <a:latin typeface="Calibri"/>
                <a:ea typeface="Calibri"/>
                <a:cs typeface="Calibri"/>
                <a:sym typeface="Calibri"/>
              </a:rPr>
              <a:t>The only problem with annual targets is that they are so far distant that they don't seem real. People will procrastinate, make excuses, get distracted and do other things. </a:t>
            </a:r>
            <a:endParaRPr sz="1100"/>
          </a:p>
          <a:p>
            <a:pPr indent="0" lvl="0" marL="0" marR="0" rtl="0" algn="l">
              <a:spcBef>
                <a:spcPts val="0"/>
              </a:spcBef>
              <a:spcAft>
                <a:spcPts val="0"/>
              </a:spcAft>
              <a:buNone/>
            </a:pPr>
            <a:r>
              <a:rPr lang="en" sz="1300">
                <a:solidFill>
                  <a:schemeClr val="dk1"/>
                </a:solidFill>
                <a:latin typeface="Calibri"/>
                <a:ea typeface="Calibri"/>
                <a:cs typeface="Calibri"/>
                <a:sym typeface="Calibri"/>
              </a:rPr>
              <a:t>So how, as managers, do we get the team to focus on the targets in the distance, today?</a:t>
            </a:r>
            <a:endParaRPr sz="1100"/>
          </a:p>
          <a:p>
            <a:pPr indent="0" lvl="0" marL="0" marR="0" rtl="0" algn="l">
              <a:spcBef>
                <a:spcPts val="0"/>
              </a:spcBef>
              <a:spcAft>
                <a:spcPts val="0"/>
              </a:spcAft>
              <a:buNone/>
            </a:pPr>
            <a:r>
              <a:rPr lang="en" sz="1300">
                <a:solidFill>
                  <a:schemeClr val="dk1"/>
                </a:solidFill>
                <a:latin typeface="Calibri"/>
                <a:ea typeface="Calibri"/>
                <a:cs typeface="Calibri"/>
                <a:sym typeface="Calibri"/>
              </a:rPr>
              <a:t>We divide up the annual targets into monthly (bite size) pieces and then focus the team on their goals for the current month.</a:t>
            </a:r>
            <a:endParaRPr sz="1100"/>
          </a:p>
          <a:p>
            <a:pPr indent="0" lvl="0" marL="0" marR="0" rtl="0" algn="l">
              <a:spcBef>
                <a:spcPts val="0"/>
              </a:spcBef>
              <a:spcAft>
                <a:spcPts val="0"/>
              </a:spcAft>
              <a:buNone/>
            </a:pPr>
            <a:r>
              <a:rPr lang="en" sz="1300">
                <a:solidFill>
                  <a:schemeClr val="dk1"/>
                </a:solidFill>
                <a:latin typeface="Calibri"/>
                <a:ea typeface="Calibri"/>
                <a:cs typeface="Calibri"/>
                <a:sym typeface="Calibri"/>
              </a:rPr>
              <a:t>Monthly quotas are important to gauge activity which grows opportunity</a:t>
            </a:r>
            <a:endParaRPr sz="1100"/>
          </a:p>
          <a:p>
            <a:pPr indent="0" lvl="0" marL="0" marR="0" rtl="0" algn="l">
              <a:spcBef>
                <a:spcPts val="0"/>
              </a:spcBef>
              <a:spcAft>
                <a:spcPts val="0"/>
              </a:spcAft>
              <a:buNone/>
            </a:pPr>
            <a:r>
              <a:rPr b="1" lang="en" sz="1400">
                <a:solidFill>
                  <a:schemeClr val="dk1"/>
                </a:solidFill>
                <a:latin typeface="Calibri"/>
                <a:ea typeface="Calibri"/>
                <a:cs typeface="Calibri"/>
                <a:sym typeface="Calibri"/>
              </a:rPr>
              <a:t>For example:</a:t>
            </a:r>
            <a:endParaRPr sz="1100"/>
          </a:p>
          <a:p>
            <a:pPr indent="0" lvl="0" marL="0" marR="0" rtl="0" algn="l">
              <a:spcBef>
                <a:spcPts val="0"/>
              </a:spcBef>
              <a:spcAft>
                <a:spcPts val="0"/>
              </a:spcAft>
              <a:buNone/>
            </a:pPr>
            <a:r>
              <a:rPr lang="en" sz="1300">
                <a:solidFill>
                  <a:schemeClr val="dk1"/>
                </a:solidFill>
                <a:latin typeface="Calibri"/>
                <a:ea typeface="Calibri"/>
                <a:cs typeface="Calibri"/>
                <a:sym typeface="Calibri"/>
              </a:rPr>
              <a:t>Quarterly sales goal = $500,000</a:t>
            </a:r>
            <a:endParaRPr sz="1100"/>
          </a:p>
          <a:p>
            <a:pPr indent="0" lvl="0" marL="0" marR="0" rtl="0" algn="l">
              <a:spcBef>
                <a:spcPts val="0"/>
              </a:spcBef>
              <a:spcAft>
                <a:spcPts val="0"/>
              </a:spcAft>
              <a:buNone/>
            </a:pPr>
            <a:r>
              <a:rPr lang="en" sz="1300">
                <a:solidFill>
                  <a:schemeClr val="dk1"/>
                </a:solidFill>
                <a:latin typeface="Calibri"/>
                <a:ea typeface="Calibri"/>
                <a:cs typeface="Calibri"/>
                <a:sym typeface="Calibri"/>
              </a:rPr>
              <a:t>Monthly sales goal = $166,666</a:t>
            </a:r>
            <a:endParaRPr sz="1100"/>
          </a:p>
          <a:p>
            <a:pPr indent="0" lvl="0" marL="0" marR="0" rtl="0" algn="l">
              <a:spcBef>
                <a:spcPts val="0"/>
              </a:spcBef>
              <a:spcAft>
                <a:spcPts val="0"/>
              </a:spcAft>
              <a:buNone/>
            </a:pPr>
            <a:r>
              <a:rPr lang="en" sz="1300">
                <a:solidFill>
                  <a:schemeClr val="dk1"/>
                </a:solidFill>
                <a:latin typeface="Calibri"/>
                <a:ea typeface="Calibri"/>
                <a:cs typeface="Calibri"/>
                <a:sym typeface="Calibri"/>
              </a:rPr>
              <a:t>Weekly sales goal = $41,666 </a:t>
            </a:r>
            <a:endParaRPr sz="1100"/>
          </a:p>
          <a:p>
            <a:pPr indent="0" lvl="0" marL="0" marR="0" rtl="0" algn="l">
              <a:spcBef>
                <a:spcPts val="0"/>
              </a:spcBef>
              <a:spcAft>
                <a:spcPts val="0"/>
              </a:spcAft>
              <a:buNone/>
            </a:pPr>
            <a:r>
              <a:rPr lang="en" sz="1300">
                <a:solidFill>
                  <a:schemeClr val="dk1"/>
                </a:solidFill>
                <a:latin typeface="Calibri"/>
                <a:ea typeface="Calibri"/>
                <a:cs typeface="Calibri"/>
                <a:sym typeface="Calibri"/>
              </a:rPr>
              <a:t>Now, what are the behaviours you have to execute in order to achieve that monthly number? Based on what you know about your services or products, how many daily sales calls or meetings do you need in order to close enough business to meet that monthly sales number? Now you have a daily roadmap, and as long as you follow it, the goals are a given</a:t>
            </a:r>
            <a:r>
              <a:rPr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81558" y="220134"/>
            <a:ext cx="7886700" cy="439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000"/>
              <a:buFont typeface="Calibri"/>
              <a:buNone/>
            </a:pPr>
            <a:r>
              <a:rPr b="0" i="0" lang="en" sz="3000" u="none" cap="none" strike="noStrike">
                <a:solidFill>
                  <a:schemeClr val="dk1"/>
                </a:solidFill>
                <a:latin typeface="Calibri"/>
                <a:ea typeface="Calibri"/>
                <a:cs typeface="Calibri"/>
                <a:sym typeface="Calibri"/>
              </a:rPr>
              <a:t>Methods of Calculation</a:t>
            </a:r>
            <a:endParaRPr sz="1100"/>
          </a:p>
        </p:txBody>
      </p:sp>
      <p:sp>
        <p:nvSpPr>
          <p:cNvPr id="281" name="Shape 281"/>
          <p:cNvSpPr txBox="1"/>
          <p:nvPr>
            <p:ph idx="1" type="body"/>
          </p:nvPr>
        </p:nvSpPr>
        <p:spPr>
          <a:xfrm>
            <a:off x="629840" y="826794"/>
            <a:ext cx="3868200" cy="303900"/>
          </a:xfrm>
          <a:prstGeom prst="rect">
            <a:avLst/>
          </a:prstGeom>
          <a:noFill/>
          <a:ln>
            <a:noFill/>
          </a:ln>
        </p:spPr>
        <p:txBody>
          <a:bodyPr anchorCtr="0" anchor="b" bIns="34275" lIns="68575" spcFirstLastPara="1" rIns="68575" wrap="square" tIns="34275">
            <a:noAutofit/>
          </a:bodyPr>
          <a:lstStyle/>
          <a:p>
            <a:pPr indent="0" lvl="0" marL="0" marR="0" rtl="0" algn="l">
              <a:lnSpc>
                <a:spcPct val="80000"/>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Simple Method</a:t>
            </a:r>
            <a:endParaRPr sz="1100"/>
          </a:p>
        </p:txBody>
      </p:sp>
      <p:sp>
        <p:nvSpPr>
          <p:cNvPr id="282" name="Shape 282"/>
          <p:cNvSpPr txBox="1"/>
          <p:nvPr>
            <p:ph idx="2" type="body"/>
          </p:nvPr>
        </p:nvSpPr>
        <p:spPr>
          <a:xfrm>
            <a:off x="629840" y="1141529"/>
            <a:ext cx="3868200" cy="21804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80000"/>
              </a:lnSpc>
              <a:spcBef>
                <a:spcPts val="0"/>
              </a:spcBef>
              <a:spcAft>
                <a:spcPts val="0"/>
              </a:spcAft>
              <a:buClr>
                <a:schemeClr val="dk1"/>
              </a:buClr>
              <a:buSzPts val="1200"/>
              <a:buFont typeface="Noto Sans Symbols"/>
              <a:buChar char="➢"/>
            </a:pPr>
            <a:r>
              <a:rPr b="1" i="0" lang="en" sz="1200" u="none" cap="none" strike="noStrike">
                <a:solidFill>
                  <a:schemeClr val="dk1"/>
                </a:solidFill>
                <a:latin typeface="Calibri"/>
                <a:ea typeface="Calibri"/>
                <a:cs typeface="Calibri"/>
                <a:sym typeface="Calibri"/>
              </a:rPr>
              <a:t>As end of year approaches, management meetings are filled with recaps of the past year, post mortem analysis of why things happened as they did, and new goal posts are set for the year ahead. A departmental sales goal is set and it's one that managers have to live with for the next 12 months.</a:t>
            </a:r>
            <a:endParaRPr sz="1100"/>
          </a:p>
          <a:p>
            <a:pPr indent="-177800" lvl="0" marL="177800" marR="0" rtl="0" algn="l">
              <a:lnSpc>
                <a:spcPct val="80000"/>
              </a:lnSpc>
              <a:spcBef>
                <a:spcPts val="800"/>
              </a:spcBef>
              <a:spcAft>
                <a:spcPts val="0"/>
              </a:spcAft>
              <a:buClr>
                <a:schemeClr val="dk1"/>
              </a:buClr>
              <a:buSzPts val="1200"/>
              <a:buFont typeface="Noto Sans Symbols"/>
              <a:buChar char="➢"/>
            </a:pPr>
            <a:r>
              <a:rPr b="1" i="0" lang="en" sz="1200" u="none" cap="none" strike="noStrike">
                <a:solidFill>
                  <a:schemeClr val="dk1"/>
                </a:solidFill>
                <a:latin typeface="Calibri"/>
                <a:ea typeface="Calibri"/>
                <a:cs typeface="Calibri"/>
                <a:sym typeface="Calibri"/>
              </a:rPr>
              <a:t>Turning an annual departmental sales target into individual monthly targets:</a:t>
            </a:r>
            <a:endParaRPr sz="1100"/>
          </a:p>
          <a:p>
            <a:pPr indent="-177800" lvl="0" marL="177800" marR="0" rtl="0" algn="l">
              <a:lnSpc>
                <a:spcPct val="80000"/>
              </a:lnSpc>
              <a:spcBef>
                <a:spcPts val="800"/>
              </a:spcBef>
              <a:spcAft>
                <a:spcPts val="0"/>
              </a:spcAft>
              <a:buClr>
                <a:schemeClr val="dk1"/>
              </a:buClr>
              <a:buSzPts val="1200"/>
              <a:buFont typeface="Noto Sans Symbols"/>
              <a:buChar char="➢"/>
            </a:pPr>
            <a:r>
              <a:rPr b="1" i="0" lang="en" sz="1200" u="none" cap="none" strike="noStrike">
                <a:solidFill>
                  <a:schemeClr val="dk1"/>
                </a:solidFill>
                <a:latin typeface="Calibri"/>
                <a:ea typeface="Calibri"/>
                <a:cs typeface="Calibri"/>
                <a:sym typeface="Calibri"/>
              </a:rPr>
              <a:t>Divide the total annual target by the # of sales reps</a:t>
            </a:r>
            <a:endParaRPr sz="1100"/>
          </a:p>
          <a:p>
            <a:pPr indent="-177800" lvl="0" marL="177800" marR="0" rtl="0" algn="l">
              <a:lnSpc>
                <a:spcPct val="80000"/>
              </a:lnSpc>
              <a:spcBef>
                <a:spcPts val="800"/>
              </a:spcBef>
              <a:spcAft>
                <a:spcPts val="0"/>
              </a:spcAft>
              <a:buClr>
                <a:schemeClr val="dk1"/>
              </a:buClr>
              <a:buSzPts val="1200"/>
              <a:buFont typeface="Noto Sans Symbols"/>
              <a:buChar char="➢"/>
            </a:pPr>
            <a:r>
              <a:rPr b="1" i="0" lang="en" sz="1200" u="none" cap="none" strike="noStrike">
                <a:solidFill>
                  <a:schemeClr val="dk1"/>
                </a:solidFill>
                <a:latin typeface="Calibri"/>
                <a:ea typeface="Calibri"/>
                <a:cs typeface="Calibri"/>
                <a:sym typeface="Calibri"/>
              </a:rPr>
              <a:t>Divide the annual rep targets by the number of months in a year</a:t>
            </a:r>
            <a:endParaRPr sz="1100"/>
          </a:p>
          <a:p>
            <a:pPr indent="0" lvl="0" marL="0" marR="0" rtl="0" algn="l">
              <a:lnSpc>
                <a:spcPct val="80000"/>
              </a:lnSpc>
              <a:spcBef>
                <a:spcPts val="800"/>
              </a:spcBef>
              <a:spcAft>
                <a:spcPts val="0"/>
              </a:spcAft>
              <a:buClr>
                <a:schemeClr val="dk1"/>
              </a:buClr>
              <a:buSzPts val="1900"/>
              <a:buFont typeface="Arial"/>
              <a:buNone/>
            </a:pPr>
            <a:r>
              <a:t/>
            </a:r>
            <a:endParaRPr b="0" i="0" sz="1900" u="none" cap="none" strike="noStrike">
              <a:solidFill>
                <a:schemeClr val="dk1"/>
              </a:solidFill>
              <a:latin typeface="Calibri"/>
              <a:ea typeface="Calibri"/>
              <a:cs typeface="Calibri"/>
              <a:sym typeface="Calibri"/>
            </a:endParaRPr>
          </a:p>
        </p:txBody>
      </p:sp>
      <p:pic>
        <p:nvPicPr>
          <p:cNvPr id="283" name="Shape 283"/>
          <p:cNvPicPr preferRelativeResize="0"/>
          <p:nvPr>
            <p:ph idx="3" type="body"/>
          </p:nvPr>
        </p:nvPicPr>
        <p:blipFill rotWithShape="1">
          <a:blip r:embed="rId3">
            <a:alphaModFix/>
          </a:blip>
          <a:srcRect b="0" l="0" r="0" t="0"/>
          <a:stretch/>
        </p:blipFill>
        <p:spPr>
          <a:xfrm>
            <a:off x="4572000" y="1130643"/>
            <a:ext cx="3887400" cy="2343000"/>
          </a:xfrm>
          <a:prstGeom prst="rect">
            <a:avLst/>
          </a:prstGeom>
          <a:noFill/>
          <a:ln>
            <a:noFill/>
          </a:ln>
        </p:spPr>
      </p:pic>
      <p:sp>
        <p:nvSpPr>
          <p:cNvPr id="284" name="Shape 284"/>
          <p:cNvSpPr txBox="1"/>
          <p:nvPr/>
        </p:nvSpPr>
        <p:spPr>
          <a:xfrm>
            <a:off x="629840" y="3655722"/>
            <a:ext cx="75900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Calibri"/>
                <a:ea typeface="Calibri"/>
                <a:cs typeface="Calibri"/>
                <a:sym typeface="Calibri"/>
              </a:rPr>
              <a:t>Manchester Toys needs to achieve £12.0 million in sales next year to make plan.  To do this, the team of 5 sales reps each will each need to generate 1/5th of the £12,000,000 - giving them each an annual target of £2,400,000.  Dividing this by 12, each rep is then left with a monthly target of £200,000.</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629841" y="273844"/>
            <a:ext cx="7886700" cy="319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000"/>
              <a:buFont typeface="Calibri"/>
              <a:buNone/>
            </a:pPr>
            <a:r>
              <a:rPr b="0" i="0" lang="en" sz="3000" u="none" cap="none" strike="noStrike">
                <a:solidFill>
                  <a:schemeClr val="dk1"/>
                </a:solidFill>
                <a:latin typeface="Calibri"/>
                <a:ea typeface="Calibri"/>
                <a:cs typeface="Calibri"/>
                <a:sym typeface="Calibri"/>
              </a:rPr>
              <a:t>Methods of Calculation</a:t>
            </a:r>
            <a:endParaRPr sz="1100"/>
          </a:p>
        </p:txBody>
      </p:sp>
      <p:sp>
        <p:nvSpPr>
          <p:cNvPr id="290" name="Shape 290"/>
          <p:cNvSpPr txBox="1"/>
          <p:nvPr>
            <p:ph idx="1" type="body"/>
          </p:nvPr>
        </p:nvSpPr>
        <p:spPr>
          <a:xfrm>
            <a:off x="629840" y="793840"/>
            <a:ext cx="3868200" cy="319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Intermediate method</a:t>
            </a:r>
            <a:endParaRPr sz="1100"/>
          </a:p>
        </p:txBody>
      </p:sp>
      <p:sp>
        <p:nvSpPr>
          <p:cNvPr id="291" name="Shape 291"/>
          <p:cNvSpPr txBox="1"/>
          <p:nvPr>
            <p:ph idx="2" type="body"/>
          </p:nvPr>
        </p:nvSpPr>
        <p:spPr>
          <a:xfrm>
            <a:off x="610800" y="1114425"/>
            <a:ext cx="4186200" cy="2142900"/>
          </a:xfrm>
          <a:prstGeom prst="rect">
            <a:avLst/>
          </a:prstGeom>
          <a:noFill/>
          <a:ln>
            <a:noFill/>
          </a:ln>
        </p:spPr>
        <p:txBody>
          <a:bodyPr anchorCtr="0" anchor="t" bIns="34275" lIns="68575" spcFirstLastPara="1" rIns="68575" wrap="square" tIns="34275">
            <a:noAutofit/>
          </a:bodyPr>
          <a:lstStyle/>
          <a:p>
            <a:pPr indent="-184150" lvl="0" marL="177800" marR="0" rtl="0" algn="l">
              <a:lnSpc>
                <a:spcPct val="70000"/>
              </a:lnSpc>
              <a:spcBef>
                <a:spcPts val="0"/>
              </a:spcBef>
              <a:spcAft>
                <a:spcPts val="0"/>
              </a:spcAft>
              <a:buClr>
                <a:schemeClr val="dk1"/>
              </a:buClr>
              <a:buSzPts val="1300"/>
              <a:buFont typeface="Noto Sans Symbols"/>
              <a:buChar char="➢"/>
            </a:pPr>
            <a:r>
              <a:rPr b="1" i="0" lang="en" sz="1300" u="none" cap="none" strike="noStrike">
                <a:solidFill>
                  <a:schemeClr val="dk1"/>
                </a:solidFill>
                <a:latin typeface="Calibri"/>
                <a:ea typeface="Calibri"/>
                <a:cs typeface="Calibri"/>
                <a:sym typeface="Calibri"/>
              </a:rPr>
              <a:t>In order to account for differences in salesperson experience, time in position, skills and pay grade, targets can vary accordingly. One approach to handling these differences is to use performance from last year in making the calculation.</a:t>
            </a:r>
            <a:endParaRPr sz="1100"/>
          </a:p>
          <a:p>
            <a:pPr indent="-184150" lvl="0" marL="177800" marR="0" rtl="0" algn="l">
              <a:lnSpc>
                <a:spcPct val="70000"/>
              </a:lnSpc>
              <a:spcBef>
                <a:spcPts val="800"/>
              </a:spcBef>
              <a:spcAft>
                <a:spcPts val="0"/>
              </a:spcAft>
              <a:buClr>
                <a:schemeClr val="dk1"/>
              </a:buClr>
              <a:buSzPts val="1300"/>
              <a:buFont typeface="Noto Sans Symbols"/>
              <a:buChar char="➢"/>
            </a:pPr>
            <a:r>
              <a:rPr b="1" i="0" lang="en" sz="1300" u="none" cap="none" strike="noStrike">
                <a:solidFill>
                  <a:schemeClr val="dk1"/>
                </a:solidFill>
                <a:latin typeface="Calibri"/>
                <a:ea typeface="Calibri"/>
                <a:cs typeface="Calibri"/>
                <a:sym typeface="Calibri"/>
              </a:rPr>
              <a:t>The below example assumes last year total sales of £11,000,000, thanks to the results from each:</a:t>
            </a:r>
            <a:endParaRPr sz="1100"/>
          </a:p>
          <a:p>
            <a:pPr indent="-177800" lvl="1" marL="520700" marR="0" rtl="0" algn="l">
              <a:lnSpc>
                <a:spcPct val="70000"/>
              </a:lnSpc>
              <a:spcBef>
                <a:spcPts val="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    £2,530,000 - Bob</a:t>
            </a:r>
            <a:endParaRPr sz="1100"/>
          </a:p>
          <a:p>
            <a:pPr indent="-177800" lvl="1" marL="520700" marR="0" rtl="0" algn="l">
              <a:lnSpc>
                <a:spcPct val="70000"/>
              </a:lnSpc>
              <a:spcBef>
                <a:spcPts val="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     £2,310,000 - Jill</a:t>
            </a:r>
            <a:endParaRPr sz="1100"/>
          </a:p>
          <a:p>
            <a:pPr indent="-177800" lvl="1" marL="520700" marR="0" rtl="0" algn="l">
              <a:lnSpc>
                <a:spcPct val="70000"/>
              </a:lnSpc>
              <a:spcBef>
                <a:spcPts val="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     £2,200,000 - John</a:t>
            </a:r>
            <a:endParaRPr sz="1100"/>
          </a:p>
          <a:p>
            <a:pPr indent="-177800" lvl="1" marL="520700" marR="0" rtl="0" algn="l">
              <a:lnSpc>
                <a:spcPct val="70000"/>
              </a:lnSpc>
              <a:spcBef>
                <a:spcPts val="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     £2,090,000 - Ailsa</a:t>
            </a:r>
            <a:endParaRPr sz="1100"/>
          </a:p>
          <a:p>
            <a:pPr indent="-177800" lvl="1" marL="520700" marR="0" rtl="0" algn="l">
              <a:lnSpc>
                <a:spcPct val="70000"/>
              </a:lnSpc>
              <a:spcBef>
                <a:spcPts val="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     £1,870,000 - Aaron</a:t>
            </a:r>
            <a:endParaRPr sz="1100"/>
          </a:p>
          <a:p>
            <a:pPr indent="0" lvl="0" marL="0" marR="0" rtl="0" algn="l">
              <a:lnSpc>
                <a:spcPct val="70000"/>
              </a:lnSpc>
              <a:spcBef>
                <a:spcPts val="800"/>
              </a:spcBef>
              <a:spcAft>
                <a:spcPts val="0"/>
              </a:spcAft>
              <a:buClr>
                <a:schemeClr val="dk1"/>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292" name="Shape 292"/>
          <p:cNvSpPr txBox="1"/>
          <p:nvPr/>
        </p:nvSpPr>
        <p:spPr>
          <a:xfrm>
            <a:off x="281550" y="3410950"/>
            <a:ext cx="4713000" cy="16794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None/>
            </a:pPr>
            <a:r>
              <a:rPr b="1" lang="en" sz="1300">
                <a:solidFill>
                  <a:schemeClr val="dk1"/>
                </a:solidFill>
                <a:latin typeface="Calibri"/>
                <a:ea typeface="Calibri"/>
                <a:cs typeface="Calibri"/>
                <a:sym typeface="Calibri"/>
              </a:rPr>
              <a:t>Now, calculate the last year total x salesperson share percentage + 100% (109.1% total) for each person:</a:t>
            </a:r>
            <a:endParaRPr sz="1100"/>
          </a:p>
          <a:p>
            <a:pPr indent="0" lvl="0" marL="0" marR="0" rtl="0" algn="l">
              <a:lnSpc>
                <a:spcPct val="70000"/>
              </a:lnSpc>
              <a:spcBef>
                <a:spcPts val="0"/>
              </a:spcBef>
              <a:spcAft>
                <a:spcPts val="0"/>
              </a:spcAft>
              <a:buNone/>
            </a:pPr>
            <a:r>
              <a:rPr b="1" lang="en" sz="1300">
                <a:solidFill>
                  <a:schemeClr val="dk1"/>
                </a:solidFill>
                <a:latin typeface="Calibri"/>
                <a:ea typeface="Calibri"/>
                <a:cs typeface="Calibri"/>
                <a:sym typeface="Calibri"/>
              </a:rPr>
              <a:t>     £2,757,700  (£2,530,000 x 109.1%) - Bob</a:t>
            </a:r>
            <a:endParaRPr sz="1100"/>
          </a:p>
          <a:p>
            <a:pPr indent="0" lvl="0" marL="0" marR="0" rtl="0" algn="l">
              <a:lnSpc>
                <a:spcPct val="70000"/>
              </a:lnSpc>
              <a:spcBef>
                <a:spcPts val="0"/>
              </a:spcBef>
              <a:spcAft>
                <a:spcPts val="0"/>
              </a:spcAft>
              <a:buNone/>
            </a:pPr>
            <a:r>
              <a:rPr b="1" lang="en" sz="1300">
                <a:solidFill>
                  <a:schemeClr val="dk1"/>
                </a:solidFill>
                <a:latin typeface="Calibri"/>
                <a:ea typeface="Calibri"/>
                <a:cs typeface="Calibri"/>
                <a:sym typeface="Calibri"/>
              </a:rPr>
              <a:t>     £2,517,900  (£2,310,000 x 109.1%) - Jill</a:t>
            </a:r>
            <a:endParaRPr sz="1100"/>
          </a:p>
          <a:p>
            <a:pPr indent="0" lvl="0" marL="0" marR="0" rtl="0" algn="l">
              <a:lnSpc>
                <a:spcPct val="70000"/>
              </a:lnSpc>
              <a:spcBef>
                <a:spcPts val="0"/>
              </a:spcBef>
              <a:spcAft>
                <a:spcPts val="0"/>
              </a:spcAft>
              <a:buNone/>
            </a:pPr>
            <a:r>
              <a:rPr b="1" lang="en" sz="1300">
                <a:solidFill>
                  <a:schemeClr val="dk1"/>
                </a:solidFill>
                <a:latin typeface="Calibri"/>
                <a:ea typeface="Calibri"/>
                <a:cs typeface="Calibri"/>
                <a:sym typeface="Calibri"/>
              </a:rPr>
              <a:t>     £2,400,200  (£2,200,000 x 109.1%) - John</a:t>
            </a:r>
            <a:endParaRPr sz="1100"/>
          </a:p>
          <a:p>
            <a:pPr indent="0" lvl="0" marL="0" marR="0" rtl="0" algn="l">
              <a:lnSpc>
                <a:spcPct val="70000"/>
              </a:lnSpc>
              <a:spcBef>
                <a:spcPts val="0"/>
              </a:spcBef>
              <a:spcAft>
                <a:spcPts val="0"/>
              </a:spcAft>
              <a:buNone/>
            </a:pPr>
            <a:r>
              <a:rPr b="1" lang="en" sz="1300">
                <a:solidFill>
                  <a:schemeClr val="dk1"/>
                </a:solidFill>
                <a:latin typeface="Calibri"/>
                <a:ea typeface="Calibri"/>
                <a:cs typeface="Calibri"/>
                <a:sym typeface="Calibri"/>
              </a:rPr>
              <a:t>     £2,280,190  (£2,090,000 x 109.1%) - Ailsa</a:t>
            </a:r>
            <a:endParaRPr sz="1100"/>
          </a:p>
          <a:p>
            <a:pPr indent="0" lvl="0" marL="0" marR="0" rtl="0" algn="l">
              <a:lnSpc>
                <a:spcPct val="70000"/>
              </a:lnSpc>
              <a:spcBef>
                <a:spcPts val="0"/>
              </a:spcBef>
              <a:spcAft>
                <a:spcPts val="0"/>
              </a:spcAft>
              <a:buNone/>
            </a:pPr>
            <a:r>
              <a:rPr b="1" lang="en" sz="1300">
                <a:solidFill>
                  <a:schemeClr val="dk1"/>
                </a:solidFill>
                <a:latin typeface="Calibri"/>
                <a:ea typeface="Calibri"/>
                <a:cs typeface="Calibri"/>
                <a:sym typeface="Calibri"/>
              </a:rPr>
              <a:t>    £2,040,170  (£1,870,000 x 109.1%) - Aaron</a:t>
            </a:r>
            <a:endParaRPr sz="1100"/>
          </a:p>
          <a:p>
            <a:pPr indent="0" lvl="0" marL="0" marR="0" rtl="0" algn="l">
              <a:lnSpc>
                <a:spcPct val="70000"/>
              </a:lnSpc>
              <a:spcBef>
                <a:spcPts val="0"/>
              </a:spcBef>
              <a:spcAft>
                <a:spcPts val="0"/>
              </a:spcAft>
              <a:buNone/>
            </a:pPr>
            <a:r>
              <a:rPr b="1" lang="en" sz="1300">
                <a:solidFill>
                  <a:schemeClr val="dk1"/>
                </a:solidFill>
                <a:latin typeface="Calibri"/>
                <a:ea typeface="Calibri"/>
                <a:cs typeface="Calibri"/>
                <a:sym typeface="Calibri"/>
              </a:rPr>
              <a:t>Now, divide this figure by 12 to get the monthly individual target for each person:</a:t>
            </a:r>
            <a:endParaRPr sz="1100"/>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pic>
        <p:nvPicPr>
          <p:cNvPr id="293" name="Shape 293"/>
          <p:cNvPicPr preferRelativeResize="0"/>
          <p:nvPr>
            <p:ph idx="3" type="body"/>
          </p:nvPr>
        </p:nvPicPr>
        <p:blipFill rotWithShape="1">
          <a:blip r:embed="rId3">
            <a:alphaModFix/>
          </a:blip>
          <a:srcRect b="0" l="0" r="0" t="0"/>
          <a:stretch/>
        </p:blipFill>
        <p:spPr>
          <a:xfrm>
            <a:off x="4895415" y="593124"/>
            <a:ext cx="3887400" cy="2063700"/>
          </a:xfrm>
          <a:prstGeom prst="rect">
            <a:avLst/>
          </a:prstGeom>
          <a:noFill/>
          <a:ln>
            <a:noFill/>
          </a:ln>
        </p:spPr>
      </p:pic>
      <p:sp>
        <p:nvSpPr>
          <p:cNvPr id="294" name="Shape 294"/>
          <p:cNvSpPr txBox="1"/>
          <p:nvPr/>
        </p:nvSpPr>
        <p:spPr>
          <a:xfrm>
            <a:off x="5004125" y="2954075"/>
            <a:ext cx="3669900" cy="1679400"/>
          </a:xfrm>
          <a:prstGeom prst="rect">
            <a:avLst/>
          </a:prstGeom>
          <a:noFill/>
          <a:ln>
            <a:noFill/>
          </a:ln>
        </p:spPr>
        <p:txBody>
          <a:bodyPr anchorCtr="0" anchor="t" bIns="34275" lIns="68575" spcFirstLastPara="1" rIns="68575" wrap="square" tIns="34275">
            <a:noAutofit/>
          </a:bodyPr>
          <a:lstStyle/>
          <a:p>
            <a:pPr indent="-184150" lvl="0" marL="177800" marR="0" rtl="0" algn="l">
              <a:lnSpc>
                <a:spcPct val="70000"/>
              </a:lnSpc>
              <a:spcBef>
                <a:spcPts val="0"/>
              </a:spcBef>
              <a:spcAft>
                <a:spcPts val="0"/>
              </a:spcAft>
              <a:buClr>
                <a:schemeClr val="dk1"/>
              </a:buClr>
              <a:buSzPts val="1300"/>
              <a:buFont typeface="Noto Sans Symbols"/>
              <a:buChar char="➢"/>
            </a:pPr>
            <a:r>
              <a:rPr b="1" lang="en" sz="1300">
                <a:solidFill>
                  <a:schemeClr val="dk1"/>
                </a:solidFill>
                <a:latin typeface="Calibri"/>
                <a:ea typeface="Calibri"/>
                <a:cs typeface="Calibri"/>
                <a:sym typeface="Calibri"/>
              </a:rPr>
              <a:t>Subtract sales order value for last year from the target for next year and divide by the last year total, to get the percentage increase</a:t>
            </a:r>
            <a:endParaRPr sz="1100"/>
          </a:p>
          <a:p>
            <a:pPr indent="-177800" lvl="1" marL="520700" marR="0" rtl="0" algn="l">
              <a:lnSpc>
                <a:spcPct val="70000"/>
              </a:lnSpc>
              <a:spcBef>
                <a:spcPts val="40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£12,000,000 - £11,000,000 = £1,000,000</a:t>
            </a:r>
            <a:endParaRPr sz="1100"/>
          </a:p>
          <a:p>
            <a:pPr indent="-177800" lvl="1" marL="520700" marR="0" rtl="0" algn="l">
              <a:lnSpc>
                <a:spcPct val="70000"/>
              </a:lnSpc>
              <a:spcBef>
                <a:spcPts val="40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     £ 1,000,000 / £11,000,000 = 9.09090909% increase</a:t>
            </a:r>
            <a:endParaRPr sz="1100"/>
          </a:p>
          <a:p>
            <a:pPr indent="-177800" lvl="1" marL="520700" marR="0" rtl="0" algn="l">
              <a:lnSpc>
                <a:spcPct val="70000"/>
              </a:lnSpc>
              <a:spcBef>
                <a:spcPts val="400"/>
              </a:spcBef>
              <a:spcAft>
                <a:spcPts val="0"/>
              </a:spcAft>
              <a:buClr>
                <a:schemeClr val="dk1"/>
              </a:buClr>
              <a:buSzPts val="1200"/>
              <a:buFont typeface="Arial"/>
              <a:buChar char="•"/>
            </a:pPr>
            <a:r>
              <a:rPr b="1" i="0" lang="en" sz="1200" u="none" cap="none" strike="noStrike">
                <a:solidFill>
                  <a:schemeClr val="dk1"/>
                </a:solidFill>
                <a:latin typeface="Calibri"/>
                <a:ea typeface="Calibri"/>
                <a:cs typeface="Calibri"/>
                <a:sym typeface="Calibri"/>
              </a:rPr>
              <a:t>     Round to 9.1%</a:t>
            </a:r>
            <a:endParaRPr sz="1100"/>
          </a:p>
          <a:p>
            <a:pPr indent="-101600" lvl="0" marL="177800" marR="0" rtl="0" algn="l">
              <a:lnSpc>
                <a:spcPct val="70000"/>
              </a:lnSpc>
              <a:spcBef>
                <a:spcPts val="800"/>
              </a:spcBef>
              <a:spcAft>
                <a:spcPts val="0"/>
              </a:spcAft>
              <a:buClr>
                <a:schemeClr val="dk1"/>
              </a:buClr>
              <a:buSzPts val="1300"/>
              <a:buFont typeface="Noto Sans Symbols"/>
              <a:buNone/>
            </a:pPr>
            <a:r>
              <a:rPr b="1" lang="en">
                <a:solidFill>
                  <a:schemeClr val="dk1"/>
                </a:solidFill>
                <a:latin typeface="Calibri"/>
                <a:ea typeface="Calibri"/>
                <a:cs typeface="Calibri"/>
                <a:sym typeface="Calibri"/>
              </a:rPr>
              <a:t>SO THE QUARTERLY TARGETS ARE RECOMMENDED</a:t>
            </a:r>
            <a:endParaRPr b="1">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152400" y="152400"/>
            <a:ext cx="4379575" cy="2631375"/>
          </a:xfrm>
          <a:prstGeom prst="rect">
            <a:avLst/>
          </a:prstGeom>
          <a:noFill/>
          <a:ln>
            <a:noFill/>
          </a:ln>
        </p:spPr>
      </p:pic>
      <p:pic>
        <p:nvPicPr>
          <p:cNvPr id="300" name="Shape 300"/>
          <p:cNvPicPr preferRelativeResize="0"/>
          <p:nvPr/>
        </p:nvPicPr>
        <p:blipFill>
          <a:blip r:embed="rId4">
            <a:alphaModFix/>
          </a:blip>
          <a:stretch>
            <a:fillRect/>
          </a:stretch>
        </p:blipFill>
        <p:spPr>
          <a:xfrm>
            <a:off x="4601450" y="2459092"/>
            <a:ext cx="4379575" cy="26313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302343" y="276357"/>
            <a:ext cx="8290500" cy="104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Q3d I. create a process flow and reporting layout that will provide sales representatives the information that sales VP has mentioned. </a:t>
            </a:r>
            <a:endParaRPr sz="2400"/>
          </a:p>
        </p:txBody>
      </p:sp>
      <p:sp>
        <p:nvSpPr>
          <p:cNvPr id="306" name="Shape 306"/>
          <p:cNvSpPr txBox="1"/>
          <p:nvPr>
            <p:ph idx="1" type="body"/>
          </p:nvPr>
        </p:nvSpPr>
        <p:spPr>
          <a:xfrm>
            <a:off x="899925" y="18250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Process Flow:</a:t>
            </a:r>
            <a:endParaRPr/>
          </a:p>
        </p:txBody>
      </p:sp>
      <p:pic>
        <p:nvPicPr>
          <p:cNvPr id="307" name="Shape 307"/>
          <p:cNvPicPr preferRelativeResize="0"/>
          <p:nvPr/>
        </p:nvPicPr>
        <p:blipFill>
          <a:blip r:embed="rId3">
            <a:alphaModFix/>
          </a:blip>
          <a:stretch>
            <a:fillRect/>
          </a:stretch>
        </p:blipFill>
        <p:spPr>
          <a:xfrm>
            <a:off x="481000" y="1724013"/>
            <a:ext cx="8181975" cy="341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210350" y="140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Reporting Layout</a:t>
            </a:r>
            <a:r>
              <a:rPr lang="en"/>
              <a:t> </a:t>
            </a:r>
            <a:endParaRPr/>
          </a:p>
          <a:p>
            <a:pPr indent="0" lvl="0" marL="0">
              <a:spcBef>
                <a:spcPts val="0"/>
              </a:spcBef>
              <a:spcAft>
                <a:spcPts val="0"/>
              </a:spcAft>
              <a:buNone/>
            </a:pPr>
            <a:r>
              <a:t/>
            </a:r>
            <a:endParaRPr/>
          </a:p>
        </p:txBody>
      </p:sp>
      <p:sp>
        <p:nvSpPr>
          <p:cNvPr id="313" name="Shape 313"/>
          <p:cNvSpPr txBox="1"/>
          <p:nvPr>
            <p:ph idx="1" type="body"/>
          </p:nvPr>
        </p:nvSpPr>
        <p:spPr>
          <a:xfrm>
            <a:off x="311700" y="713675"/>
            <a:ext cx="8520600" cy="4347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1A1A1A"/>
                </a:solidFill>
                <a:latin typeface="Calibri"/>
                <a:ea typeface="Calibri"/>
                <a:cs typeface="Calibri"/>
                <a:sym typeface="Calibri"/>
              </a:rPr>
              <a:t>One way to know that the business is in a stable financial condition is to develop a financial report. This is a statement analysis that reviews and analyzes the progress of financials in a business, and by there we will know when or what changes we need to take to make the financial health of the business consistent.</a:t>
            </a:r>
            <a:endParaRPr sz="1400">
              <a:solidFill>
                <a:srgbClr val="1A1A1A"/>
              </a:solidFill>
              <a:latin typeface="Calibri"/>
              <a:ea typeface="Calibri"/>
              <a:cs typeface="Calibri"/>
              <a:sym typeface="Calibri"/>
            </a:endParaRPr>
          </a:p>
          <a:p>
            <a:pPr indent="0" lvl="0" marL="0" rtl="0">
              <a:spcBef>
                <a:spcPts val="0"/>
              </a:spcBef>
              <a:spcAft>
                <a:spcPts val="0"/>
              </a:spcAft>
              <a:buNone/>
            </a:pPr>
            <a:r>
              <a:t/>
            </a:r>
            <a:endParaRPr sz="1400">
              <a:solidFill>
                <a:srgbClr val="1A1A1A"/>
              </a:solidFill>
              <a:latin typeface="Calibri"/>
              <a:ea typeface="Calibri"/>
              <a:cs typeface="Calibri"/>
              <a:sym typeface="Calibri"/>
            </a:endParaRPr>
          </a:p>
          <a:p>
            <a:pPr indent="0" lvl="0" marL="0" rtl="0">
              <a:lnSpc>
                <a:spcPct val="177272"/>
              </a:lnSpc>
              <a:spcBef>
                <a:spcPts val="0"/>
              </a:spcBef>
              <a:spcAft>
                <a:spcPts val="0"/>
              </a:spcAft>
              <a:buNone/>
            </a:pPr>
            <a:r>
              <a:rPr lang="en" sz="1400">
                <a:solidFill>
                  <a:srgbClr val="1A1A1A"/>
                </a:solidFill>
                <a:latin typeface="Calibri"/>
                <a:ea typeface="Calibri"/>
                <a:cs typeface="Calibri"/>
                <a:sym typeface="Calibri"/>
              </a:rPr>
              <a:t>Not only will they help in realising the targets and the progress of the sales reps, they also serve as a foundation for making decisions that concern the overall strategies and goals of the business report</a:t>
            </a:r>
            <a:endParaRPr sz="1400">
              <a:solidFill>
                <a:srgbClr val="1A1A1A"/>
              </a:solidFill>
              <a:latin typeface="Calibri"/>
              <a:ea typeface="Calibri"/>
              <a:cs typeface="Calibri"/>
              <a:sym typeface="Calibri"/>
            </a:endParaRPr>
          </a:p>
          <a:p>
            <a:pPr indent="0" lvl="0" marL="0" rtl="0">
              <a:lnSpc>
                <a:spcPct val="177272"/>
              </a:lnSpc>
              <a:spcBef>
                <a:spcPts val="1500"/>
              </a:spcBef>
              <a:spcAft>
                <a:spcPts val="0"/>
              </a:spcAft>
              <a:buNone/>
            </a:pPr>
            <a:r>
              <a:rPr lang="en" sz="1400">
                <a:solidFill>
                  <a:srgbClr val="1A1A1A"/>
                </a:solidFill>
                <a:latin typeface="Calibri"/>
                <a:ea typeface="Calibri"/>
                <a:cs typeface="Calibri"/>
                <a:sym typeface="Calibri"/>
              </a:rPr>
              <a:t>Additionally the report can also include the </a:t>
            </a:r>
            <a:r>
              <a:rPr lang="en" sz="1400">
                <a:solidFill>
                  <a:schemeClr val="dk1"/>
                </a:solidFill>
                <a:latin typeface="Calibri"/>
                <a:ea typeface="Calibri"/>
                <a:cs typeface="Calibri"/>
                <a:sym typeface="Calibri"/>
              </a:rPr>
              <a:t>a paragraph describing the company’s business, a paragraph outlining the industry in which this company operates, including future prospects (Industry Outlook) and a brief forecast of the company’s future prospects.</a:t>
            </a:r>
            <a:endParaRPr sz="1400">
              <a:solidFill>
                <a:srgbClr val="1A1A1A"/>
              </a:solidFill>
              <a:latin typeface="Calibri"/>
              <a:ea typeface="Calibri"/>
              <a:cs typeface="Calibri"/>
              <a:sym typeface="Calibri"/>
            </a:endParaRPr>
          </a:p>
          <a:p>
            <a:pPr indent="0" lvl="0" marL="0" rtl="0">
              <a:lnSpc>
                <a:spcPct val="177272"/>
              </a:lnSpc>
              <a:spcBef>
                <a:spcPts val="1500"/>
              </a:spcBef>
              <a:spcAft>
                <a:spcPts val="1500"/>
              </a:spcAft>
              <a:buClr>
                <a:schemeClr val="dk1"/>
              </a:buClr>
              <a:buSzPts val="1100"/>
              <a:buFont typeface="Arial"/>
              <a:buNone/>
            </a:pPr>
            <a:r>
              <a:rPr lang="en" sz="1400">
                <a:solidFill>
                  <a:srgbClr val="1A1A1A"/>
                </a:solidFill>
                <a:latin typeface="Calibri"/>
                <a:ea typeface="Calibri"/>
                <a:cs typeface="Calibri"/>
                <a:sym typeface="Calibri"/>
              </a:rPr>
              <a:t>The main contents would be data derived from tables 3A, 3B and 3C to help the sales reps analyze and track their performance. Here we have integrated those tables and reproduced the data to be readable in a more lucid format.</a:t>
            </a:r>
            <a:endParaRPr sz="1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graphicFrame>
        <p:nvGraphicFramePr>
          <p:cNvPr id="318" name="Shape 318"/>
          <p:cNvGraphicFramePr/>
          <p:nvPr/>
        </p:nvGraphicFramePr>
        <p:xfrm>
          <a:off x="570475" y="3953000"/>
          <a:ext cx="3000000" cy="3000000"/>
        </p:xfrm>
        <a:graphic>
          <a:graphicData uri="http://schemas.openxmlformats.org/drawingml/2006/table">
            <a:tbl>
              <a:tblPr>
                <a:noFill/>
                <a:tableStyleId>{46B120C6-8246-4DF5-BA18-0A77C2FE5449}</a:tableStyleId>
              </a:tblPr>
              <a:tblGrid>
                <a:gridCol w="998450"/>
                <a:gridCol w="772375"/>
                <a:gridCol w="1723750"/>
                <a:gridCol w="1186825"/>
                <a:gridCol w="1262200"/>
              </a:tblGrid>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Rep_ID</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Rep_Name</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Total Target</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Target Achieved</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Target Remaining</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776543</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1</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350500.00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15,442.00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335058.00</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86A235</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2</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103246</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43,654.00</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59592.00</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96387</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3</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61145</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61145.00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862109</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4</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310280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12,555.00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297725.00</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r>
            </a:tbl>
          </a:graphicData>
        </a:graphic>
      </p:graphicFrame>
      <p:sp>
        <p:nvSpPr>
          <p:cNvPr id="319" name="Shape 319"/>
          <p:cNvSpPr txBox="1"/>
          <p:nvPr/>
        </p:nvSpPr>
        <p:spPr>
          <a:xfrm>
            <a:off x="684850" y="4055600"/>
            <a:ext cx="1456200" cy="316500"/>
          </a:xfrm>
          <a:prstGeom prst="rect">
            <a:avLst/>
          </a:prstGeom>
          <a:noFill/>
          <a:ln>
            <a:noFill/>
          </a:ln>
        </p:spPr>
        <p:txBody>
          <a:bodyPr anchorCtr="0" anchor="ctr" bIns="91425" lIns="91425" spcFirstLastPara="1" rIns="91425" wrap="square" tIns="91425">
            <a:noAutofit/>
          </a:bodyPr>
          <a:lstStyle/>
          <a:p>
            <a:pPr indent="0" lvl="0" marL="0" rtl="0">
              <a:lnSpc>
                <a:spcPct val="177272"/>
              </a:lnSpc>
              <a:spcBef>
                <a:spcPts val="0"/>
              </a:spcBef>
              <a:spcAft>
                <a:spcPts val="0"/>
              </a:spcAft>
              <a:buClr>
                <a:schemeClr val="dk1"/>
              </a:buClr>
              <a:buSzPts val="1100"/>
              <a:buFont typeface="Arial"/>
              <a:buNone/>
            </a:pPr>
            <a:r>
              <a:rPr lang="en" sz="1200">
                <a:solidFill>
                  <a:srgbClr val="1A1A1A"/>
                </a:solidFill>
              </a:rPr>
              <a:t>REP TABLE:</a:t>
            </a:r>
            <a:endParaRPr sz="1200">
              <a:solidFill>
                <a:srgbClr val="1A1A1A"/>
              </a:solidFill>
            </a:endParaRPr>
          </a:p>
          <a:p>
            <a:pPr indent="0" lvl="0" marL="0" rtl="0">
              <a:lnSpc>
                <a:spcPct val="177272"/>
              </a:lnSpc>
              <a:spcBef>
                <a:spcPts val="1500"/>
              </a:spcBef>
              <a:spcAft>
                <a:spcPts val="1500"/>
              </a:spcAft>
              <a:buNone/>
            </a:pPr>
            <a:r>
              <a:t/>
            </a:r>
            <a:endParaRPr sz="1200">
              <a:solidFill>
                <a:srgbClr val="1A1A1A"/>
              </a:solidFill>
            </a:endParaRPr>
          </a:p>
        </p:txBody>
      </p:sp>
      <p:graphicFrame>
        <p:nvGraphicFramePr>
          <p:cNvPr id="320" name="Shape 320"/>
          <p:cNvGraphicFramePr/>
          <p:nvPr/>
        </p:nvGraphicFramePr>
        <p:xfrm>
          <a:off x="570475" y="785850"/>
          <a:ext cx="3000000" cy="3000000"/>
        </p:xfrm>
        <a:graphic>
          <a:graphicData uri="http://schemas.openxmlformats.org/drawingml/2006/table">
            <a:tbl>
              <a:tblPr>
                <a:noFill/>
                <a:tableStyleId>{46B120C6-8246-4DF5-BA18-0A77C2FE5449}</a:tableStyleId>
              </a:tblPr>
              <a:tblGrid>
                <a:gridCol w="895350"/>
                <a:gridCol w="561975"/>
                <a:gridCol w="1123950"/>
                <a:gridCol w="695325"/>
                <a:gridCol w="800100"/>
                <a:gridCol w="733425"/>
                <a:gridCol w="781050"/>
                <a:gridCol w="752475"/>
                <a:gridCol w="742950"/>
              </a:tblGrid>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 ID</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 Name</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Projected Annual Target</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Customer ID</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Customer name</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Sales</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Rep_ID</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Rep_Name</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Rep_EmailID</a:t>
                      </a:r>
                      <a:endParaRPr sz="1200">
                        <a:latin typeface="Times New Roman"/>
                        <a:ea typeface="Times New Roman"/>
                        <a:cs typeface="Times New Roman"/>
                        <a:sym typeface="Times New Roman"/>
                      </a:endParaRPr>
                    </a:p>
                  </a:txBody>
                  <a:tcPr marT="0" marB="0" marR="0" marL="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r>
              <a:tr h="190500">
                <a:tc rowSpan="2">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Geography_1</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rowSpan="2">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 1</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rowSpan="2">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103,246.00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17766</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Customer A</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25,327.00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86A235</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2</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Rep2@finewine.com</a:t>
                      </a:r>
                      <a:endParaRPr sz="1200">
                        <a:latin typeface="Times New Roman"/>
                        <a:ea typeface="Times New Roman"/>
                        <a:cs typeface="Times New Roman"/>
                        <a:sym typeface="Times New Roman"/>
                      </a:endParaRPr>
                    </a:p>
                  </a:txBody>
                  <a:tcPr marT="0" marB="0" marR="0" marL="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190500">
                <a:tc vMerge="1"/>
                <a:tc vMerge="1"/>
                <a:tc vMerge="1"/>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13987</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Customer C</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18,327.00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86A235</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2</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Rep2@finewine.com</a:t>
                      </a:r>
                      <a:endParaRPr sz="1200"/>
                    </a:p>
                  </a:txBody>
                  <a:tcPr marT="0" marB="0" marR="0" marL="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Geography_2</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 2</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350,500.00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12888</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Customer B</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15,442.00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776543</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1</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Rep1@finewine.com</a:t>
                      </a:r>
                      <a:endParaRPr sz="1200"/>
                    </a:p>
                  </a:txBody>
                  <a:tcPr marT="0" marB="0" marR="0" marL="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Geography_3</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 3</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61,145.00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96387</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3</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Rep3@finewine.com</a:t>
                      </a:r>
                      <a:endParaRPr sz="1200"/>
                    </a:p>
                  </a:txBody>
                  <a:tcPr marT="0" marB="0" marR="0" marL="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Geography_4</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 4</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310,280.00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15890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Customer E</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12,555.00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862109</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Rep 4</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Rep4@finewine.com</a:t>
                      </a:r>
                      <a:endParaRPr sz="1200"/>
                    </a:p>
                  </a:txBody>
                  <a:tcPr marT="0" marB="0" marR="0" marL="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190500">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Geography_5</a:t>
                      </a:r>
                      <a:endParaRPr sz="1200">
                        <a:latin typeface="Times New Roman"/>
                        <a:ea typeface="Times New Roman"/>
                        <a:cs typeface="Times New Roman"/>
                        <a:sym typeface="Times New Roman"/>
                      </a:endParaRPr>
                    </a:p>
                  </a:txBody>
                  <a:tcPr marT="0" marB="0" marR="25400" marL="25400"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Geo 5</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75,240.00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14778</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Customer D</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11,220.00</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0" marB="0" marR="25400" marL="25400"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0" marB="0" marR="25400" marL="25400"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248350" y="102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II. What are some of the quality checks you would put in place to ensure that the reports are accurate?</a:t>
            </a:r>
            <a:endParaRPr/>
          </a:p>
        </p:txBody>
      </p:sp>
      <p:sp>
        <p:nvSpPr>
          <p:cNvPr id="326" name="Shape 326"/>
          <p:cNvSpPr txBox="1"/>
          <p:nvPr>
            <p:ph idx="1" type="body"/>
          </p:nvPr>
        </p:nvSpPr>
        <p:spPr>
          <a:xfrm>
            <a:off x="311700" y="1152475"/>
            <a:ext cx="8520600" cy="3853500"/>
          </a:xfrm>
          <a:prstGeom prst="rect">
            <a:avLst/>
          </a:prstGeom>
        </p:spPr>
        <p:txBody>
          <a:bodyPr anchorCtr="0" anchor="t" bIns="91425" lIns="91425" spcFirstLastPara="1" rIns="91425" wrap="square" tIns="91425">
            <a:noAutofit/>
          </a:bodyPr>
          <a:lstStyle/>
          <a:p>
            <a:pPr indent="-317500" lvl="0" marL="749300" rtl="0">
              <a:spcBef>
                <a:spcPts val="0"/>
              </a:spcBef>
              <a:spcAft>
                <a:spcPts val="0"/>
              </a:spcAft>
              <a:buClr>
                <a:srgbClr val="242729"/>
              </a:buClr>
              <a:buSzPts val="1400"/>
              <a:buAutoNum type="arabicPeriod"/>
            </a:pPr>
            <a:r>
              <a:rPr b="1" lang="en" sz="1400">
                <a:solidFill>
                  <a:srgbClr val="242729"/>
                </a:solidFill>
                <a:latin typeface="Calibri"/>
                <a:ea typeface="Calibri"/>
                <a:cs typeface="Calibri"/>
                <a:sym typeface="Calibri"/>
              </a:rPr>
              <a:t>Separate data entry from all intellectually demanding activities</a:t>
            </a:r>
            <a:r>
              <a:rPr lang="en" sz="1400">
                <a:solidFill>
                  <a:srgbClr val="242729"/>
                </a:solidFill>
                <a:latin typeface="Calibri"/>
                <a:ea typeface="Calibri"/>
                <a:cs typeface="Calibri"/>
                <a:sym typeface="Calibri"/>
              </a:rPr>
              <a:t>.The data-entry forms should reflect the format in which you originally obtain the data, not the format in which you plan to store the data. </a:t>
            </a:r>
            <a:endParaRPr sz="1400">
              <a:solidFill>
                <a:srgbClr val="242729"/>
              </a:solidFill>
              <a:latin typeface="Calibri"/>
              <a:ea typeface="Calibri"/>
              <a:cs typeface="Calibri"/>
              <a:sym typeface="Calibri"/>
            </a:endParaRPr>
          </a:p>
          <a:p>
            <a:pPr indent="-317500" lvl="0" marL="749300" rtl="0">
              <a:spcBef>
                <a:spcPts val="0"/>
              </a:spcBef>
              <a:spcAft>
                <a:spcPts val="0"/>
              </a:spcAft>
              <a:buClr>
                <a:srgbClr val="242729"/>
              </a:buClr>
              <a:buSzPts val="1400"/>
              <a:buAutoNum type="arabicPeriod"/>
            </a:pPr>
            <a:r>
              <a:rPr b="1" lang="en" sz="1400">
                <a:solidFill>
                  <a:srgbClr val="242729"/>
                </a:solidFill>
                <a:latin typeface="Calibri"/>
                <a:ea typeface="Calibri"/>
                <a:cs typeface="Calibri"/>
                <a:sym typeface="Calibri"/>
              </a:rPr>
              <a:t>Create a data audit trail</a:t>
            </a:r>
            <a:r>
              <a:rPr lang="en" sz="1400">
                <a:solidFill>
                  <a:srgbClr val="242729"/>
                </a:solidFill>
                <a:latin typeface="Calibri"/>
                <a:ea typeface="Calibri"/>
                <a:cs typeface="Calibri"/>
                <a:sym typeface="Calibri"/>
              </a:rPr>
              <a:t>: whenever anything is done to the data, starting at the data entry stage, document this and record the procedure in a way that makes it easy to go back and check what went wrong (because things will go wrong). </a:t>
            </a:r>
            <a:endParaRPr sz="1400">
              <a:solidFill>
                <a:srgbClr val="242729"/>
              </a:solidFill>
              <a:latin typeface="Calibri"/>
              <a:ea typeface="Calibri"/>
              <a:cs typeface="Calibri"/>
              <a:sym typeface="Calibri"/>
            </a:endParaRPr>
          </a:p>
          <a:p>
            <a:pPr indent="-317500" lvl="0" marL="749300" rtl="0">
              <a:spcBef>
                <a:spcPts val="0"/>
              </a:spcBef>
              <a:spcAft>
                <a:spcPts val="0"/>
              </a:spcAft>
              <a:buClr>
                <a:srgbClr val="242729"/>
              </a:buClr>
              <a:buSzPts val="1400"/>
              <a:buAutoNum type="arabicPeriod"/>
            </a:pPr>
            <a:r>
              <a:rPr b="1" lang="en" sz="1400">
                <a:solidFill>
                  <a:srgbClr val="242729"/>
                </a:solidFill>
                <a:latin typeface="Calibri"/>
                <a:ea typeface="Calibri"/>
                <a:cs typeface="Calibri"/>
                <a:sym typeface="Calibri"/>
              </a:rPr>
              <a:t>Automate </a:t>
            </a:r>
            <a:r>
              <a:rPr b="1" i="1" lang="en" sz="1400">
                <a:solidFill>
                  <a:srgbClr val="242729"/>
                </a:solidFill>
                <a:latin typeface="Calibri"/>
                <a:ea typeface="Calibri"/>
                <a:cs typeface="Calibri"/>
                <a:sym typeface="Calibri"/>
              </a:rPr>
              <a:t>everything.</a:t>
            </a:r>
            <a:r>
              <a:rPr lang="en" sz="1400">
                <a:solidFill>
                  <a:srgbClr val="242729"/>
                </a:solidFill>
                <a:latin typeface="Calibri"/>
                <a:ea typeface="Calibri"/>
                <a:cs typeface="Calibri"/>
                <a:sym typeface="Calibri"/>
              </a:rPr>
              <a:t> Assume any step will have to be redone (at the worst possible time, according to Murphy's Law), and plan accordingly. Don't try to save time now by doing a few "simple steps" by hand.</a:t>
            </a:r>
            <a:endParaRPr sz="1400">
              <a:solidFill>
                <a:srgbClr val="242729"/>
              </a:solidFill>
              <a:latin typeface="Calibri"/>
              <a:ea typeface="Calibri"/>
              <a:cs typeface="Calibri"/>
              <a:sym typeface="Calibri"/>
            </a:endParaRPr>
          </a:p>
          <a:p>
            <a:pPr indent="-317500" lvl="0" marL="749300" rtl="0">
              <a:spcBef>
                <a:spcPts val="0"/>
              </a:spcBef>
              <a:spcAft>
                <a:spcPts val="0"/>
              </a:spcAft>
              <a:buClr>
                <a:srgbClr val="242729"/>
              </a:buClr>
              <a:buSzPts val="1400"/>
              <a:buAutoNum type="arabicPeriod"/>
            </a:pPr>
            <a:r>
              <a:rPr lang="en" sz="1400">
                <a:solidFill>
                  <a:srgbClr val="242729"/>
                </a:solidFill>
                <a:latin typeface="Calibri"/>
                <a:ea typeface="Calibri"/>
                <a:cs typeface="Calibri"/>
                <a:sym typeface="Calibri"/>
              </a:rPr>
              <a:t>In particular, </a:t>
            </a:r>
            <a:r>
              <a:rPr b="1" lang="en" sz="1400">
                <a:solidFill>
                  <a:srgbClr val="242729"/>
                </a:solidFill>
                <a:latin typeface="Calibri"/>
                <a:ea typeface="Calibri"/>
                <a:cs typeface="Calibri"/>
                <a:sym typeface="Calibri"/>
              </a:rPr>
              <a:t>create support for data entry</a:t>
            </a:r>
            <a:r>
              <a:rPr lang="en" sz="1400">
                <a:solidFill>
                  <a:srgbClr val="242729"/>
                </a:solidFill>
                <a:latin typeface="Calibri"/>
                <a:ea typeface="Calibri"/>
                <a:cs typeface="Calibri"/>
                <a:sym typeface="Calibri"/>
              </a:rPr>
              <a:t>: make a front end for each table (even a spreadsheet can do nicely) that provides a clear, simple, uniform way to get data in.</a:t>
            </a:r>
            <a:endParaRPr sz="1400">
              <a:solidFill>
                <a:srgbClr val="242729"/>
              </a:solidFill>
              <a:latin typeface="Calibri"/>
              <a:ea typeface="Calibri"/>
              <a:cs typeface="Calibri"/>
              <a:sym typeface="Calibri"/>
            </a:endParaRPr>
          </a:p>
          <a:p>
            <a:pPr indent="-317500" lvl="0" marL="749300" rtl="0">
              <a:spcBef>
                <a:spcPts val="0"/>
              </a:spcBef>
              <a:spcAft>
                <a:spcPts val="0"/>
              </a:spcAft>
              <a:buClr>
                <a:srgbClr val="242729"/>
              </a:buClr>
              <a:buSzPts val="1400"/>
              <a:buAutoNum type="arabicPeriod"/>
            </a:pPr>
            <a:r>
              <a:rPr lang="en" sz="1400">
                <a:solidFill>
                  <a:srgbClr val="242729"/>
                </a:solidFill>
                <a:latin typeface="Calibri"/>
                <a:ea typeface="Calibri"/>
                <a:cs typeface="Calibri"/>
                <a:sym typeface="Calibri"/>
              </a:rPr>
              <a:t>If the data are valuable and important, </a:t>
            </a:r>
            <a:r>
              <a:rPr b="1" lang="en" sz="1400">
                <a:solidFill>
                  <a:srgbClr val="242729"/>
                </a:solidFill>
                <a:latin typeface="Calibri"/>
                <a:ea typeface="Calibri"/>
                <a:cs typeface="Calibri"/>
                <a:sym typeface="Calibri"/>
              </a:rPr>
              <a:t>consider independently double-entering the entire dataset</a:t>
            </a:r>
            <a:r>
              <a:rPr lang="en" sz="1400">
                <a:solidFill>
                  <a:srgbClr val="242729"/>
                </a:solidFill>
                <a:latin typeface="Calibri"/>
                <a:ea typeface="Calibri"/>
                <a:cs typeface="Calibri"/>
                <a:sym typeface="Calibri"/>
              </a:rPr>
              <a:t>. This means that each item will be entered at separate times by two different non-interacting people. </a:t>
            </a:r>
            <a:endParaRPr b="1" sz="1400">
              <a:solidFill>
                <a:srgbClr val="242729"/>
              </a:solidFill>
              <a:latin typeface="Calibri"/>
              <a:ea typeface="Calibri"/>
              <a:cs typeface="Calibri"/>
              <a:sym typeface="Calibri"/>
            </a:endParaRPr>
          </a:p>
          <a:p>
            <a:pPr indent="-317500" lvl="0" marL="749300" rtl="0">
              <a:spcBef>
                <a:spcPts val="0"/>
              </a:spcBef>
              <a:spcAft>
                <a:spcPts val="0"/>
              </a:spcAft>
              <a:buClr>
                <a:srgbClr val="242729"/>
              </a:buClr>
              <a:buSzPts val="1400"/>
              <a:buAutoNum type="arabicPeriod"/>
            </a:pPr>
            <a:r>
              <a:rPr b="1" lang="en" sz="1400">
                <a:solidFill>
                  <a:srgbClr val="242729"/>
                </a:solidFill>
                <a:latin typeface="Calibri"/>
                <a:ea typeface="Calibri"/>
                <a:cs typeface="Calibri"/>
                <a:sym typeface="Calibri"/>
              </a:rPr>
              <a:t>Use a DBMS</a:t>
            </a:r>
            <a:r>
              <a:rPr lang="en" sz="1400">
                <a:solidFill>
                  <a:srgbClr val="242729"/>
                </a:solidFill>
                <a:latin typeface="Calibri"/>
                <a:ea typeface="Calibri"/>
                <a:cs typeface="Calibri"/>
                <a:sym typeface="Calibri"/>
              </a:rPr>
              <a:t> to store and manage the data. After all data are entered and automatically checked, </a:t>
            </a:r>
            <a:r>
              <a:rPr b="1" lang="en" sz="1400">
                <a:solidFill>
                  <a:srgbClr val="242729"/>
                </a:solidFill>
                <a:latin typeface="Calibri"/>
                <a:ea typeface="Calibri"/>
                <a:cs typeface="Calibri"/>
                <a:sym typeface="Calibri"/>
              </a:rPr>
              <a:t>draw pictures</a:t>
            </a:r>
            <a:r>
              <a:rPr lang="en" sz="1400">
                <a:solidFill>
                  <a:srgbClr val="242729"/>
                </a:solidFill>
                <a:latin typeface="Calibri"/>
                <a:ea typeface="Calibri"/>
                <a:cs typeface="Calibri"/>
                <a:sym typeface="Calibri"/>
              </a:rPr>
              <a:t>: we should make sorted tables, histograms, scatterplots, etc., and look at them all. These are easily automated with any full-fledged statistical package.</a:t>
            </a:r>
            <a:endParaRPr sz="1400">
              <a:solidFill>
                <a:schemeClr val="dk1"/>
              </a:solidFill>
              <a:latin typeface="Calibri"/>
              <a:ea typeface="Calibri"/>
              <a:cs typeface="Calibri"/>
              <a:sym typeface="Calibri"/>
            </a:endParaRPr>
          </a:p>
          <a:p>
            <a:pPr indent="0" lvl="0" marL="0">
              <a:spcBef>
                <a:spcPts val="1700"/>
              </a:spcBef>
              <a:spcAft>
                <a:spcPts val="1600"/>
              </a:spcAft>
              <a:buNone/>
            </a:pPr>
            <a:r>
              <a:t/>
            </a:r>
            <a:endParaRPr sz="1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1" type="body"/>
          </p:nvPr>
        </p:nvSpPr>
        <p:spPr>
          <a:xfrm>
            <a:off x="311700" y="113550"/>
            <a:ext cx="8520600" cy="49044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b="1" lang="en" sz="1200">
                <a:solidFill>
                  <a:schemeClr val="dk1"/>
                </a:solidFill>
                <a:latin typeface="Calibri"/>
                <a:ea typeface="Calibri"/>
                <a:cs typeface="Calibri"/>
                <a:sym typeface="Calibri"/>
              </a:rPr>
              <a:t>7. Sources of Data Inaccuracies: </a:t>
            </a:r>
            <a:r>
              <a:rPr lang="en" sz="1200">
                <a:solidFill>
                  <a:schemeClr val="dk1"/>
                </a:solidFill>
                <a:latin typeface="Calibri"/>
                <a:ea typeface="Calibri"/>
                <a:cs typeface="Calibri"/>
                <a:sym typeface="Calibri"/>
              </a:rPr>
              <a:t>Businesses should identify the sources (both internal and external) of data inaccuracy to plug the gap.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lang="en" sz="1200">
                <a:solidFill>
                  <a:schemeClr val="dk1"/>
                </a:solidFill>
                <a:latin typeface="Calibri"/>
                <a:ea typeface="Calibri"/>
                <a:cs typeface="Calibri"/>
                <a:sym typeface="Calibri"/>
              </a:rPr>
              <a:t>8.  </a:t>
            </a:r>
            <a:r>
              <a:rPr b="1" lang="en" sz="1200">
                <a:solidFill>
                  <a:schemeClr val="dk1"/>
                </a:solidFill>
                <a:latin typeface="Calibri"/>
                <a:ea typeface="Calibri"/>
                <a:cs typeface="Calibri"/>
                <a:sym typeface="Calibri"/>
              </a:rPr>
              <a:t>Set Data Entry Accuracy Goals:</a:t>
            </a:r>
            <a:r>
              <a:rPr lang="en" sz="1200">
                <a:solidFill>
                  <a:schemeClr val="dk1"/>
                </a:solidFill>
                <a:latin typeface="Calibri"/>
                <a:ea typeface="Calibri"/>
                <a:cs typeface="Calibri"/>
                <a:sym typeface="Calibri"/>
              </a:rPr>
              <a:t> It is important for businesses to set realistic data accuracy goals to improve accuracy in data entry.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b="1" lang="en" sz="1200">
                <a:solidFill>
                  <a:schemeClr val="dk1"/>
                </a:solidFill>
                <a:latin typeface="Calibri"/>
                <a:ea typeface="Calibri"/>
                <a:cs typeface="Calibri"/>
                <a:sym typeface="Calibri"/>
              </a:rPr>
              <a:t>9. Software Tools: </a:t>
            </a:r>
            <a:r>
              <a:rPr lang="en" sz="1200">
                <a:solidFill>
                  <a:schemeClr val="dk1"/>
                </a:solidFill>
                <a:latin typeface="Calibri"/>
                <a:ea typeface="Calibri"/>
                <a:cs typeface="Calibri"/>
                <a:sym typeface="Calibri"/>
              </a:rPr>
              <a:t>Intelligent Character Recognition (ICR) and Optical Character Recognition (OCR) technology and other similar tools can reduce the workload of data entry professionals by automatically reading and extracting certain data.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b="1" lang="en" sz="1200">
                <a:solidFill>
                  <a:schemeClr val="dk1"/>
                </a:solidFill>
                <a:latin typeface="Calibri"/>
                <a:ea typeface="Calibri"/>
                <a:cs typeface="Calibri"/>
                <a:sym typeface="Calibri"/>
              </a:rPr>
              <a:t>10. Speed is Fine, But Not At the Cost of Accuracy:</a:t>
            </a:r>
            <a:r>
              <a:rPr lang="en" sz="1200">
                <a:solidFill>
                  <a:schemeClr val="dk1"/>
                </a:solidFill>
                <a:latin typeface="Calibri"/>
                <a:ea typeface="Calibri"/>
                <a:cs typeface="Calibri"/>
                <a:sym typeface="Calibri"/>
              </a:rPr>
              <a:t> Speed is fine as employees should work at a specified pace to achieve desired results in a time bound manner.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b="1" lang="en" sz="1200">
                <a:solidFill>
                  <a:schemeClr val="dk1"/>
                </a:solidFill>
                <a:latin typeface="Calibri"/>
                <a:ea typeface="Calibri"/>
                <a:cs typeface="Calibri"/>
                <a:sym typeface="Calibri"/>
              </a:rPr>
              <a:t>11. Avoid Overloading:</a:t>
            </a:r>
            <a:r>
              <a:rPr lang="en" sz="1200">
                <a:solidFill>
                  <a:schemeClr val="dk1"/>
                </a:solidFill>
                <a:latin typeface="Calibri"/>
                <a:ea typeface="Calibri"/>
                <a:cs typeface="Calibri"/>
                <a:sym typeface="Calibri"/>
              </a:rPr>
              <a:t> It is the duty of a manager to ensure that the team is not under pressure to achieve unrealistic targets, as there is limit for data entry work that a person can do in a day.</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b="1" lang="en" sz="1200">
                <a:solidFill>
                  <a:schemeClr val="dk1"/>
                </a:solidFill>
                <a:latin typeface="Calibri"/>
                <a:ea typeface="Calibri"/>
                <a:cs typeface="Calibri"/>
                <a:sym typeface="Calibri"/>
              </a:rPr>
              <a:t>12. Review:</a:t>
            </a:r>
            <a:r>
              <a:rPr lang="en" sz="1200">
                <a:solidFill>
                  <a:schemeClr val="dk1"/>
                </a:solidFill>
                <a:latin typeface="Calibri"/>
                <a:ea typeface="Calibri"/>
                <a:cs typeface="Calibri"/>
                <a:sym typeface="Calibri"/>
              </a:rPr>
              <a:t> Reviewing goes a long way in reducing data entry errors. Businesses should create an efficient system of review and double-check the data.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b="1" lang="en" sz="1200">
                <a:solidFill>
                  <a:schemeClr val="dk1"/>
                </a:solidFill>
                <a:latin typeface="Calibri"/>
                <a:ea typeface="Calibri"/>
                <a:cs typeface="Calibri"/>
                <a:sym typeface="Calibri"/>
              </a:rPr>
              <a:t>13. Automated Error Reports:</a:t>
            </a:r>
            <a:r>
              <a:rPr lang="en" sz="1200">
                <a:solidFill>
                  <a:schemeClr val="dk1"/>
                </a:solidFill>
                <a:latin typeface="Calibri"/>
                <a:ea typeface="Calibri"/>
                <a:cs typeface="Calibri"/>
                <a:sym typeface="Calibri"/>
              </a:rPr>
              <a:t>Always utilize the features of advanced software wisely. One widely used feature is automated error reports.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lang="en" sz="1200">
                <a:solidFill>
                  <a:schemeClr val="dk1"/>
                </a:solidFill>
                <a:latin typeface="Calibri"/>
                <a:ea typeface="Calibri"/>
                <a:cs typeface="Calibri"/>
                <a:sym typeface="Calibri"/>
              </a:rPr>
              <a:t>14. </a:t>
            </a:r>
            <a:r>
              <a:rPr b="1" lang="en" sz="1200">
                <a:solidFill>
                  <a:schemeClr val="dk1"/>
                </a:solidFill>
                <a:latin typeface="Calibri"/>
                <a:ea typeface="Calibri"/>
                <a:cs typeface="Calibri"/>
                <a:sym typeface="Calibri"/>
              </a:rPr>
              <a:t>Understanding the Importance of Data:</a:t>
            </a:r>
            <a:r>
              <a:rPr lang="en" sz="1200">
                <a:solidFill>
                  <a:schemeClr val="dk1"/>
                </a:solidFill>
                <a:latin typeface="Calibri"/>
                <a:ea typeface="Calibri"/>
                <a:cs typeface="Calibri"/>
                <a:sym typeface="Calibri"/>
              </a:rPr>
              <a:t> Employees need to be trained to understand the importance of data they are entering.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lang="en" sz="1200">
                <a:solidFill>
                  <a:schemeClr val="dk1"/>
                </a:solidFill>
                <a:latin typeface="Calibri"/>
                <a:ea typeface="Calibri"/>
                <a:cs typeface="Calibri"/>
                <a:sym typeface="Calibri"/>
              </a:rPr>
              <a:t>15. </a:t>
            </a:r>
            <a:r>
              <a:rPr b="1" lang="en" sz="1200">
                <a:solidFill>
                  <a:schemeClr val="dk1"/>
                </a:solidFill>
                <a:latin typeface="Calibri"/>
                <a:ea typeface="Calibri"/>
                <a:cs typeface="Calibri"/>
                <a:sym typeface="Calibri"/>
              </a:rPr>
              <a:t>Adopt Robust Data Entry Accuracy Standards:</a:t>
            </a:r>
            <a:r>
              <a:rPr lang="en" sz="1200">
                <a:solidFill>
                  <a:schemeClr val="dk1"/>
                </a:solidFill>
                <a:latin typeface="Calibri"/>
                <a:ea typeface="Calibri"/>
                <a:cs typeface="Calibri"/>
                <a:sym typeface="Calibri"/>
              </a:rPr>
              <a:t> Organizations should adopt robust data entry accuracy standards such as data monitoring, geo-coding, matching, linking and data profiling. </a:t>
            </a:r>
            <a:endParaRPr sz="1200">
              <a:solidFill>
                <a:schemeClr val="dk1"/>
              </a:solidFill>
              <a:latin typeface="Calibri"/>
              <a:ea typeface="Calibri"/>
              <a:cs typeface="Calibri"/>
              <a:sym typeface="Calibri"/>
            </a:endParaRPr>
          </a:p>
          <a:p>
            <a:pPr indent="0" lvl="0" marL="0" rtl="0">
              <a:lnSpc>
                <a:spcPct val="107916"/>
              </a:lnSpc>
              <a:spcBef>
                <a:spcPts val="1125"/>
              </a:spcBef>
              <a:spcAft>
                <a:spcPts val="0"/>
              </a:spcAft>
              <a:buNone/>
            </a:pPr>
            <a:r>
              <a:rPr lang="en" sz="1200">
                <a:solidFill>
                  <a:schemeClr val="dk1"/>
                </a:solidFill>
                <a:latin typeface="Calibri"/>
                <a:ea typeface="Calibri"/>
                <a:cs typeface="Calibri"/>
                <a:sym typeface="Calibri"/>
              </a:rPr>
              <a:t>16. </a:t>
            </a:r>
            <a:r>
              <a:rPr b="1" lang="en" sz="1200">
                <a:solidFill>
                  <a:schemeClr val="dk1"/>
                </a:solidFill>
                <a:latin typeface="Calibri"/>
                <a:ea typeface="Calibri"/>
                <a:cs typeface="Calibri"/>
                <a:sym typeface="Calibri"/>
              </a:rPr>
              <a:t>Work Environment:</a:t>
            </a:r>
            <a:r>
              <a:rPr lang="en" sz="1200">
                <a:solidFill>
                  <a:schemeClr val="dk1"/>
                </a:solidFill>
                <a:latin typeface="Calibri"/>
                <a:ea typeface="Calibri"/>
                <a:cs typeface="Calibri"/>
                <a:sym typeface="Calibri"/>
              </a:rPr>
              <a:t> A healthy and active mind seldom makes mistakes and often produces accurate results. </a:t>
            </a:r>
            <a:endParaRPr sz="1200">
              <a:solidFill>
                <a:schemeClr val="dk1"/>
              </a:solidFill>
              <a:latin typeface="Calibri"/>
              <a:ea typeface="Calibri"/>
              <a:cs typeface="Calibri"/>
              <a:sym typeface="Calibri"/>
            </a:endParaRPr>
          </a:p>
          <a:p>
            <a:pPr indent="0" lvl="0" marL="0">
              <a:spcBef>
                <a:spcPts val="1125"/>
              </a:spcBef>
              <a:spcAft>
                <a:spcPts val="1600"/>
              </a:spcAft>
              <a:buNone/>
            </a:pPr>
            <a:r>
              <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78"/>
            <a:ext cx="8229600" cy="1337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3600"/>
              <a:buFont typeface="Calibri"/>
              <a:buNone/>
            </a:pPr>
            <a:r>
              <a:rPr b="1" i="0" lang="en" sz="3000" u="none" cap="none" strike="noStrike">
                <a:solidFill>
                  <a:srgbClr val="000000"/>
                </a:solidFill>
              </a:rPr>
              <a:t>Based on assessment of the market potential, what is the expected demand for FineWine products in Portugal, France, and Italy by 2020?</a:t>
            </a:r>
            <a:endParaRPr b="1" i="0" sz="3000" u="none" cap="none" strike="noStrike">
              <a:solidFill>
                <a:schemeClr val="dk1"/>
              </a:solidFill>
            </a:endParaRPr>
          </a:p>
        </p:txBody>
      </p:sp>
      <p:sp>
        <p:nvSpPr>
          <p:cNvPr id="213" name="Shape 213"/>
          <p:cNvSpPr txBox="1"/>
          <p:nvPr>
            <p:ph idx="1" type="body"/>
          </p:nvPr>
        </p:nvSpPr>
        <p:spPr>
          <a:xfrm>
            <a:off x="457200" y="1543050"/>
            <a:ext cx="8229600" cy="305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Arial"/>
              <a:buChar char="•"/>
            </a:pPr>
            <a:r>
              <a:rPr i="0" lang="en" sz="2600" u="none" cap="none" strike="noStrike">
                <a:solidFill>
                  <a:schemeClr val="dk1"/>
                </a:solidFill>
                <a:latin typeface="Times New Roman"/>
                <a:ea typeface="Times New Roman"/>
                <a:cs typeface="Times New Roman"/>
                <a:sym typeface="Times New Roman"/>
              </a:rPr>
              <a:t>France</a:t>
            </a:r>
            <a:endParaRPr/>
          </a:p>
          <a:p>
            <a:pPr indent="-342900" lvl="0" marL="342900" marR="0" rtl="0" algn="l">
              <a:spcBef>
                <a:spcPts val="520"/>
              </a:spcBef>
              <a:spcAft>
                <a:spcPts val="0"/>
              </a:spcAft>
              <a:buClr>
                <a:schemeClr val="dk1"/>
              </a:buClr>
              <a:buSzPts val="2600"/>
              <a:buFont typeface="Noto Sans Symbols"/>
              <a:buChar char="❖"/>
            </a:pPr>
            <a:r>
              <a:rPr i="0" lang="en" sz="2600" u="none" cap="none" strike="noStrike">
                <a:solidFill>
                  <a:schemeClr val="dk1"/>
                </a:solidFill>
                <a:latin typeface="Times New Roman"/>
                <a:ea typeface="Times New Roman"/>
                <a:cs typeface="Times New Roman"/>
                <a:sym typeface="Times New Roman"/>
              </a:rPr>
              <a:t>Expected Total demand of FineWine: 80690378.1 </a:t>
            </a:r>
            <a:endParaRPr/>
          </a:p>
          <a:p>
            <a:pPr indent="-342900" lvl="0" marL="342900" marR="0" rtl="0" algn="l">
              <a:spcBef>
                <a:spcPts val="520"/>
              </a:spcBef>
              <a:spcAft>
                <a:spcPts val="0"/>
              </a:spcAft>
              <a:buClr>
                <a:schemeClr val="dk1"/>
              </a:buClr>
              <a:buSzPts val="2600"/>
              <a:buFont typeface="Noto Sans Symbols"/>
              <a:buChar char="❖"/>
            </a:pPr>
            <a:r>
              <a:rPr i="0" lang="en" sz="2600" u="none" cap="none" strike="noStrike">
                <a:solidFill>
                  <a:schemeClr val="dk1"/>
                </a:solidFill>
                <a:latin typeface="Times New Roman"/>
                <a:ea typeface="Times New Roman"/>
                <a:cs typeface="Times New Roman"/>
                <a:sym typeface="Times New Roman"/>
              </a:rPr>
              <a:t>Expected demand of Champagne: 44220040.7 </a:t>
            </a:r>
            <a:endParaRPr/>
          </a:p>
          <a:p>
            <a:pPr indent="-342900" lvl="0" marL="342900" marR="0" rtl="0" algn="l">
              <a:spcBef>
                <a:spcPts val="520"/>
              </a:spcBef>
              <a:spcAft>
                <a:spcPts val="0"/>
              </a:spcAft>
              <a:buClr>
                <a:schemeClr val="dk1"/>
              </a:buClr>
              <a:buSzPts val="2600"/>
              <a:buFont typeface="Noto Sans Symbols"/>
              <a:buChar char="❖"/>
            </a:pPr>
            <a:r>
              <a:rPr i="0" lang="en" sz="2600" u="none" cap="none" strike="noStrike">
                <a:solidFill>
                  <a:schemeClr val="dk1"/>
                </a:solidFill>
                <a:latin typeface="Times New Roman"/>
                <a:ea typeface="Times New Roman"/>
                <a:cs typeface="Times New Roman"/>
                <a:sym typeface="Times New Roman"/>
              </a:rPr>
              <a:t>Expected demand of Marsala wine :4693520.12 </a:t>
            </a:r>
            <a:endParaRPr/>
          </a:p>
          <a:p>
            <a:pPr indent="-342900" lvl="0" marL="342900" marR="0" rtl="0" algn="l">
              <a:spcBef>
                <a:spcPts val="520"/>
              </a:spcBef>
              <a:spcAft>
                <a:spcPts val="0"/>
              </a:spcAft>
              <a:buClr>
                <a:schemeClr val="dk1"/>
              </a:buClr>
              <a:buSzPts val="2600"/>
              <a:buFont typeface="Noto Sans Symbols"/>
              <a:buChar char="❖"/>
            </a:pPr>
            <a:r>
              <a:rPr i="0" lang="en" sz="2600" u="none" cap="none" strike="noStrike">
                <a:solidFill>
                  <a:schemeClr val="dk1"/>
                </a:solidFill>
                <a:latin typeface="Times New Roman"/>
                <a:ea typeface="Times New Roman"/>
                <a:cs typeface="Times New Roman"/>
                <a:sym typeface="Times New Roman"/>
              </a:rPr>
              <a:t>Expected demand of  Moscatel De Setubal :25909917.1 </a:t>
            </a:r>
            <a:endParaRPr/>
          </a:p>
          <a:p>
            <a:pPr indent="-342900" lvl="0" marL="342900" marR="0" rtl="0" algn="l">
              <a:spcBef>
                <a:spcPts val="520"/>
              </a:spcBef>
              <a:spcAft>
                <a:spcPts val="0"/>
              </a:spcAft>
              <a:buClr>
                <a:schemeClr val="dk1"/>
              </a:buClr>
              <a:buSzPts val="2600"/>
              <a:buFont typeface="Noto Sans Symbols"/>
              <a:buChar char="❖"/>
            </a:pPr>
            <a:r>
              <a:rPr i="0" lang="en" sz="2600" u="none" cap="none" strike="noStrike">
                <a:solidFill>
                  <a:schemeClr val="dk1"/>
                </a:solidFill>
                <a:latin typeface="Times New Roman"/>
                <a:ea typeface="Times New Roman"/>
                <a:cs typeface="Times New Roman"/>
                <a:sym typeface="Times New Roman"/>
              </a:rPr>
              <a:t>Expected demand of  Sherry :5866900.15 </a:t>
            </a:r>
            <a:endParaRPr/>
          </a:p>
          <a:p>
            <a:pPr indent="-139700" lvl="0" marL="342900" marR="0" rtl="0" algn="l">
              <a:spcBef>
                <a:spcPts val="640"/>
              </a:spcBef>
              <a:spcAft>
                <a:spcPts val="0"/>
              </a:spcAft>
              <a:buClr>
                <a:schemeClr val="dk1"/>
              </a:buClr>
              <a:buSzPts val="3200"/>
              <a:buFont typeface="Arial"/>
              <a:buNone/>
            </a:pPr>
            <a:r>
              <a:t/>
            </a:r>
            <a:endParaRPr i="0" sz="3200" u="none" cap="none" strike="noStrike">
              <a:solidFill>
                <a:schemeClr val="dk1"/>
              </a:solidFill>
            </a:endParaRPr>
          </a:p>
        </p:txBody>
      </p:sp>
      <p:pic>
        <p:nvPicPr>
          <p:cNvPr id="214" name="Shape 214"/>
          <p:cNvPicPr preferRelativeResize="0"/>
          <p:nvPr/>
        </p:nvPicPr>
        <p:blipFill rotWithShape="1">
          <a:blip r:embed="rId3">
            <a:alphaModFix/>
          </a:blip>
          <a:srcRect b="0" l="0" r="0" t="0"/>
          <a:stretch/>
        </p:blipFill>
        <p:spPr>
          <a:xfrm>
            <a:off x="6477000" y="3806425"/>
            <a:ext cx="2667000" cy="1505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329925" y="7872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4a. Recommend a method to incorporate the data shared by FineWine along with demographics and consumption data. </a:t>
            </a:r>
            <a:endParaRPr sz="2400"/>
          </a:p>
        </p:txBody>
      </p:sp>
      <p:pic>
        <p:nvPicPr>
          <p:cNvPr id="337" name="Shape 337"/>
          <p:cNvPicPr preferRelativeResize="0"/>
          <p:nvPr/>
        </p:nvPicPr>
        <p:blipFill>
          <a:blip r:embed="rId3">
            <a:alphaModFix/>
          </a:blip>
          <a:stretch>
            <a:fillRect/>
          </a:stretch>
        </p:blipFill>
        <p:spPr>
          <a:xfrm>
            <a:off x="1449750" y="1247599"/>
            <a:ext cx="5989948" cy="359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t>Recommend a strategy to come up with the method of ingesting the data and creating master datasets</a:t>
            </a:r>
            <a:endParaRPr sz="2400"/>
          </a:p>
          <a:p>
            <a:pPr indent="0" lvl="0" marL="0">
              <a:spcBef>
                <a:spcPts val="0"/>
              </a:spcBef>
              <a:spcAft>
                <a:spcPts val="0"/>
              </a:spcAft>
              <a:buNone/>
            </a:pPr>
            <a:r>
              <a:t/>
            </a:r>
            <a:endParaRPr/>
          </a:p>
        </p:txBody>
      </p:sp>
      <p:sp>
        <p:nvSpPr>
          <p:cNvPr id="343" name="Shape 343"/>
          <p:cNvSpPr txBox="1"/>
          <p:nvPr/>
        </p:nvSpPr>
        <p:spPr>
          <a:xfrm>
            <a:off x="350100" y="745225"/>
            <a:ext cx="7869000" cy="5373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200">
                <a:solidFill>
                  <a:srgbClr val="222222"/>
                </a:solidFill>
                <a:highlight>
                  <a:srgbClr val="FFFFFF"/>
                </a:highlight>
                <a:latin typeface="Calibri"/>
                <a:ea typeface="Calibri"/>
                <a:cs typeface="Calibri"/>
                <a:sym typeface="Calibri"/>
              </a:rPr>
              <a:t>Data ingestion is the process of obtaining and importing data for immediate use or storage in a database</a:t>
            </a:r>
            <a:endParaRPr sz="1200">
              <a:solidFill>
                <a:srgbClr val="787878"/>
              </a:solidFill>
              <a:highlight>
                <a:srgbClr val="FFFFFF"/>
              </a:highlight>
              <a:latin typeface="Calibri"/>
              <a:ea typeface="Calibri"/>
              <a:cs typeface="Calibri"/>
              <a:sym typeface="Calibri"/>
            </a:endParaRPr>
          </a:p>
          <a:p>
            <a:pPr indent="0" lvl="0" marL="0" rtl="0">
              <a:lnSpc>
                <a:spcPct val="115000"/>
              </a:lnSpc>
              <a:spcBef>
                <a:spcPts val="0"/>
              </a:spcBef>
              <a:spcAft>
                <a:spcPts val="800"/>
              </a:spcAft>
              <a:buNone/>
            </a:pPr>
            <a:r>
              <a:rPr lang="en" sz="1200">
                <a:solidFill>
                  <a:srgbClr val="787878"/>
                </a:solidFill>
                <a:highlight>
                  <a:srgbClr val="FFFFFF"/>
                </a:highlight>
                <a:latin typeface="Calibri"/>
                <a:ea typeface="Calibri"/>
                <a:cs typeface="Calibri"/>
                <a:sym typeface="Calibri"/>
              </a:rPr>
              <a:t>The picture below depicts the logical layers involved.</a:t>
            </a:r>
            <a:endParaRPr sz="1200">
              <a:solidFill>
                <a:srgbClr val="787878"/>
              </a:solidFill>
              <a:highlight>
                <a:srgbClr val="FFFFFF"/>
              </a:highlight>
              <a:latin typeface="Calibri"/>
              <a:ea typeface="Calibri"/>
              <a:cs typeface="Calibri"/>
              <a:sym typeface="Calibri"/>
            </a:endParaRPr>
          </a:p>
        </p:txBody>
      </p:sp>
      <p:pic>
        <p:nvPicPr>
          <p:cNvPr descr="BigData Logical Layer - Dig 1" id="344" name="Shape 344"/>
          <p:cNvPicPr preferRelativeResize="0"/>
          <p:nvPr/>
        </p:nvPicPr>
        <p:blipFill>
          <a:blip r:embed="rId3">
            <a:alphaModFix/>
          </a:blip>
          <a:stretch>
            <a:fillRect/>
          </a:stretch>
        </p:blipFill>
        <p:spPr>
          <a:xfrm>
            <a:off x="1414400" y="1222825"/>
            <a:ext cx="5943600" cy="923925"/>
          </a:xfrm>
          <a:prstGeom prst="rect">
            <a:avLst/>
          </a:prstGeom>
          <a:noFill/>
          <a:ln>
            <a:noFill/>
          </a:ln>
        </p:spPr>
      </p:pic>
      <p:sp>
        <p:nvSpPr>
          <p:cNvPr id="345" name="Shape 345"/>
          <p:cNvSpPr txBox="1"/>
          <p:nvPr/>
        </p:nvSpPr>
        <p:spPr>
          <a:xfrm>
            <a:off x="191050" y="2196950"/>
            <a:ext cx="8495700" cy="2793900"/>
          </a:xfrm>
          <a:prstGeom prst="rect">
            <a:avLst/>
          </a:prstGeom>
          <a:noFill/>
          <a:ln>
            <a:noFill/>
          </a:ln>
        </p:spPr>
        <p:txBody>
          <a:bodyPr anchorCtr="0" anchor="ctr" bIns="91425" lIns="91425" spcFirstLastPara="1" rIns="91425" wrap="square" tIns="91425">
            <a:noAutofit/>
          </a:bodyPr>
          <a:lstStyle/>
          <a:p>
            <a:pPr indent="-304800" lvl="0" marL="457200" rtl="0">
              <a:lnSpc>
                <a:spcPct val="115000"/>
              </a:lnSpc>
              <a:spcBef>
                <a:spcPts val="0"/>
              </a:spcBef>
              <a:spcAft>
                <a:spcPts val="0"/>
              </a:spcAft>
              <a:buClr>
                <a:srgbClr val="787878"/>
              </a:buClr>
              <a:buSzPts val="1200"/>
              <a:buFont typeface="Calibri"/>
              <a:buAutoNum type="arabicPeriod"/>
            </a:pPr>
            <a:r>
              <a:rPr lang="en" sz="1200">
                <a:solidFill>
                  <a:srgbClr val="787878"/>
                </a:solidFill>
                <a:highlight>
                  <a:srgbClr val="FFFFFF"/>
                </a:highlight>
                <a:latin typeface="Calibri"/>
                <a:ea typeface="Calibri"/>
                <a:cs typeface="Calibri"/>
                <a:sym typeface="Calibri"/>
              </a:rPr>
              <a:t>Source profiling is one of the most important steps in deciding the architecture. It involves identifying the different source systems and categorizing them based on their nature and type.</a:t>
            </a:r>
            <a:endParaRPr sz="1200">
              <a:solidFill>
                <a:srgbClr val="787878"/>
              </a:solidFill>
              <a:highlight>
                <a:srgbClr val="FFFFFF"/>
              </a:highlight>
              <a:latin typeface="Calibri"/>
              <a:ea typeface="Calibri"/>
              <a:cs typeface="Calibri"/>
              <a:sym typeface="Calibri"/>
            </a:endParaRPr>
          </a:p>
          <a:p>
            <a:pPr indent="-304800" lvl="0" marL="457200" rtl="0">
              <a:lnSpc>
                <a:spcPct val="115000"/>
              </a:lnSpc>
              <a:spcBef>
                <a:spcPts val="0"/>
              </a:spcBef>
              <a:spcAft>
                <a:spcPts val="0"/>
              </a:spcAft>
              <a:buClr>
                <a:srgbClr val="787878"/>
              </a:buClr>
              <a:buSzPts val="1200"/>
              <a:buFont typeface="Calibri"/>
              <a:buAutoNum type="arabicPeriod"/>
            </a:pPr>
            <a:r>
              <a:rPr lang="en" sz="1200">
                <a:solidFill>
                  <a:srgbClr val="787878"/>
                </a:solidFill>
                <a:highlight>
                  <a:srgbClr val="FFFFFF"/>
                </a:highlight>
                <a:latin typeface="Calibri"/>
                <a:ea typeface="Calibri"/>
                <a:cs typeface="Calibri"/>
                <a:sym typeface="Calibri"/>
              </a:rPr>
              <a:t>Data ingestion in the Hadoop world means ELT (Extract, Load and Transform) as opposed to ETL (Extract, Transform and Load) in case of traditional warehouses.</a:t>
            </a:r>
            <a:endParaRPr sz="1200">
              <a:solidFill>
                <a:srgbClr val="787878"/>
              </a:solidFill>
              <a:highlight>
                <a:srgbClr val="FFFFFF"/>
              </a:highlight>
              <a:latin typeface="Calibri"/>
              <a:ea typeface="Calibri"/>
              <a:cs typeface="Calibri"/>
              <a:sym typeface="Calibri"/>
            </a:endParaRPr>
          </a:p>
          <a:p>
            <a:pPr indent="-304800" lvl="0" marL="457200" rtl="0">
              <a:lnSpc>
                <a:spcPct val="115000"/>
              </a:lnSpc>
              <a:spcBef>
                <a:spcPts val="0"/>
              </a:spcBef>
              <a:spcAft>
                <a:spcPts val="0"/>
              </a:spcAft>
              <a:buClr>
                <a:srgbClr val="787878"/>
              </a:buClr>
              <a:buSzPts val="1200"/>
              <a:buFont typeface="Calibri"/>
              <a:buAutoNum type="arabicPeriod"/>
            </a:pPr>
            <a:r>
              <a:rPr lang="en" sz="1200">
                <a:solidFill>
                  <a:srgbClr val="787878"/>
                </a:solidFill>
                <a:highlight>
                  <a:srgbClr val="FFFFFF"/>
                </a:highlight>
                <a:latin typeface="Calibri"/>
                <a:ea typeface="Calibri"/>
                <a:cs typeface="Calibri"/>
                <a:sym typeface="Calibri"/>
              </a:rPr>
              <a:t>One should be able to store large amounts of data of any type and should be able to scale on need basis. There are 2 kinds of analytical requirements that storage can support: synchronous and asynchronous.</a:t>
            </a:r>
            <a:endParaRPr sz="1200">
              <a:solidFill>
                <a:srgbClr val="787878"/>
              </a:solidFill>
              <a:highlight>
                <a:srgbClr val="FFFFFF"/>
              </a:highlight>
              <a:latin typeface="Calibri"/>
              <a:ea typeface="Calibri"/>
              <a:cs typeface="Calibri"/>
              <a:sym typeface="Calibri"/>
            </a:endParaRPr>
          </a:p>
          <a:p>
            <a:pPr indent="-304800" lvl="0" marL="457200" rtl="0">
              <a:lnSpc>
                <a:spcPct val="115000"/>
              </a:lnSpc>
              <a:spcBef>
                <a:spcPts val="0"/>
              </a:spcBef>
              <a:spcAft>
                <a:spcPts val="0"/>
              </a:spcAft>
              <a:buClr>
                <a:srgbClr val="787878"/>
              </a:buClr>
              <a:buSzPts val="1200"/>
              <a:buFont typeface="Calibri"/>
              <a:buAutoNum type="arabicPeriod"/>
            </a:pPr>
            <a:r>
              <a:rPr lang="en" sz="1200">
                <a:solidFill>
                  <a:srgbClr val="787878"/>
                </a:solidFill>
                <a:highlight>
                  <a:srgbClr val="FFFFFF"/>
                </a:highlight>
                <a:latin typeface="Calibri"/>
                <a:ea typeface="Calibri"/>
                <a:cs typeface="Calibri"/>
                <a:sym typeface="Calibri"/>
              </a:rPr>
              <a:t>The Processing methodology is driven by business requirements. It can be categorized into Batch, real-time or Hybrid based on the SLA.</a:t>
            </a:r>
            <a:endParaRPr sz="1200">
              <a:solidFill>
                <a:srgbClr val="787878"/>
              </a:solidFill>
              <a:highlight>
                <a:srgbClr val="FFFFFF"/>
              </a:highlight>
              <a:latin typeface="Calibri"/>
              <a:ea typeface="Calibri"/>
              <a:cs typeface="Calibri"/>
              <a:sym typeface="Calibri"/>
            </a:endParaRPr>
          </a:p>
          <a:p>
            <a:pPr indent="-304800" lvl="0" marL="457200" rtl="0">
              <a:lnSpc>
                <a:spcPct val="115000"/>
              </a:lnSpc>
              <a:spcBef>
                <a:spcPts val="0"/>
              </a:spcBef>
              <a:spcAft>
                <a:spcPts val="0"/>
              </a:spcAft>
              <a:buClr>
                <a:srgbClr val="787878"/>
              </a:buClr>
              <a:buSzPts val="1200"/>
              <a:buFont typeface="Calibri"/>
              <a:buAutoNum type="arabicPeriod"/>
            </a:pPr>
            <a:r>
              <a:rPr lang="en" sz="1200">
                <a:solidFill>
                  <a:srgbClr val="787878"/>
                </a:solidFill>
                <a:highlight>
                  <a:srgbClr val="FFFFFF"/>
                </a:highlight>
                <a:latin typeface="Calibri"/>
                <a:ea typeface="Calibri"/>
                <a:cs typeface="Calibri"/>
                <a:sym typeface="Calibri"/>
              </a:rPr>
              <a:t>Consumption - This layer consumes the output provided by processing layer. Different users like administrator, Business users, vendor, partners etc. can consume data in different format. Different forms of data consumption are Export Datasets, reporting and visualization, data exploration, adhoc querying, dynamics of use case, myriad of technology</a:t>
            </a:r>
            <a:endParaRPr sz="1200">
              <a:solidFill>
                <a:srgbClr val="787878"/>
              </a:solidFill>
              <a:highlight>
                <a:srgbClr val="FFFFFF"/>
              </a:highlight>
              <a:latin typeface="Calibri"/>
              <a:ea typeface="Calibri"/>
              <a:cs typeface="Calibri"/>
              <a:sym typeface="Calibri"/>
            </a:endParaRPr>
          </a:p>
          <a:p>
            <a:pPr indent="0" lvl="0" marL="0" rtl="0">
              <a:lnSpc>
                <a:spcPct val="115000"/>
              </a:lnSpc>
              <a:spcBef>
                <a:spcPts val="800"/>
              </a:spcBef>
              <a:spcAft>
                <a:spcPts val="800"/>
              </a:spcAft>
              <a:buNone/>
            </a:pPr>
            <a:r>
              <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p:nvPr/>
        </p:nvSpPr>
        <p:spPr>
          <a:xfrm>
            <a:off x="228600" y="114300"/>
            <a:ext cx="66294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800">
                <a:solidFill>
                  <a:schemeClr val="dk1"/>
                </a:solidFill>
                <a:latin typeface="Times New Roman"/>
                <a:ea typeface="Times New Roman"/>
                <a:cs typeface="Times New Roman"/>
                <a:sym typeface="Times New Roman"/>
              </a:rPr>
              <a:t>4b</a:t>
            </a:r>
            <a:r>
              <a:rPr b="1" lang="en" sz="2800">
                <a:solidFill>
                  <a:schemeClr val="dk1"/>
                </a:solidFill>
                <a:latin typeface="Times New Roman"/>
                <a:ea typeface="Times New Roman"/>
                <a:cs typeface="Times New Roman"/>
                <a:sym typeface="Times New Roman"/>
              </a:rPr>
              <a:t>.</a:t>
            </a:r>
            <a:r>
              <a:rPr lang="en" sz="2800">
                <a:solidFill>
                  <a:schemeClr val="dk1"/>
                </a:solidFill>
                <a:latin typeface="Times New Roman"/>
                <a:ea typeface="Times New Roman"/>
                <a:cs typeface="Times New Roman"/>
                <a:sym typeface="Times New Roman"/>
              </a:rPr>
              <a:t>UI interface for dashboard</a:t>
            </a:r>
            <a:endParaRPr sz="2800"/>
          </a:p>
        </p:txBody>
      </p:sp>
      <p:sp>
        <p:nvSpPr>
          <p:cNvPr id="351" name="Shape 351"/>
          <p:cNvSpPr/>
          <p:nvPr/>
        </p:nvSpPr>
        <p:spPr>
          <a:xfrm>
            <a:off x="2286000" y="1498379"/>
            <a:ext cx="4572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52" name="Shape 352"/>
          <p:cNvSpPr/>
          <p:nvPr/>
        </p:nvSpPr>
        <p:spPr>
          <a:xfrm>
            <a:off x="304800" y="628651"/>
            <a:ext cx="8305800" cy="17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Times New Roman"/>
                <a:ea typeface="Times New Roman"/>
                <a:cs typeface="Times New Roman"/>
                <a:sym typeface="Times New Roman"/>
              </a:rPr>
              <a:t>The UI should be designed in such a way that the sales executive is able to rack the real time performance of the reps ,the sales of the wines in various country.</a:t>
            </a:r>
            <a:endParaRPr/>
          </a:p>
          <a:p>
            <a:pPr indent="0" lvl="0" marL="0" marR="0" rtl="0" algn="l">
              <a:spcBef>
                <a:spcPts val="0"/>
              </a:spcBef>
              <a:spcAft>
                <a:spcPts val="0"/>
              </a:spcAft>
              <a:buNone/>
            </a:pPr>
            <a:r>
              <a:rPr lang="en" sz="2400">
                <a:solidFill>
                  <a:schemeClr val="dk1"/>
                </a:solidFill>
                <a:latin typeface="Times New Roman"/>
                <a:ea typeface="Times New Roman"/>
                <a:cs typeface="Times New Roman"/>
                <a:sym typeface="Times New Roman"/>
              </a:rPr>
              <a:t>Thus, to make the picture clear there should be graphs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2400">
                <a:solidFill>
                  <a:schemeClr val="dk1"/>
                </a:solidFill>
                <a:latin typeface="Times New Roman"/>
                <a:ea typeface="Times New Roman"/>
                <a:cs typeface="Times New Roman"/>
                <a:sym typeface="Times New Roman"/>
              </a:rPr>
              <a:t>A: Sales of different wines in country</a:t>
            </a:r>
            <a:r>
              <a:rPr lang="en" sz="2400">
                <a:solidFill>
                  <a:schemeClr val="dk1"/>
                </a:solidFill>
                <a:latin typeface="Times New Roman"/>
                <a:ea typeface="Times New Roman"/>
                <a:cs typeface="Times New Roman"/>
                <a:sym typeface="Times New Roman"/>
              </a:rPr>
              <a:t> </a:t>
            </a:r>
            <a:endParaRPr/>
          </a:p>
        </p:txBody>
      </p:sp>
      <p:pic>
        <p:nvPicPr>
          <p:cNvPr id="353" name="Shape 353"/>
          <p:cNvPicPr preferRelativeResize="0"/>
          <p:nvPr/>
        </p:nvPicPr>
        <p:blipFill rotWithShape="1">
          <a:blip r:embed="rId3">
            <a:alphaModFix/>
          </a:blip>
          <a:srcRect b="0" l="0" r="0" t="0"/>
          <a:stretch/>
        </p:blipFill>
        <p:spPr>
          <a:xfrm>
            <a:off x="5989950" y="2981975"/>
            <a:ext cx="3048000" cy="1909800"/>
          </a:xfrm>
          <a:prstGeom prst="rect">
            <a:avLst/>
          </a:prstGeom>
          <a:noFill/>
          <a:ln>
            <a:noFill/>
          </a:ln>
        </p:spPr>
      </p:pic>
      <p:pic>
        <p:nvPicPr>
          <p:cNvPr id="354" name="Shape 354"/>
          <p:cNvPicPr preferRelativeResize="0"/>
          <p:nvPr/>
        </p:nvPicPr>
        <p:blipFill rotWithShape="1">
          <a:blip r:embed="rId4">
            <a:alphaModFix/>
          </a:blip>
          <a:srcRect b="0" l="0" r="0" t="0"/>
          <a:stretch/>
        </p:blipFill>
        <p:spPr>
          <a:xfrm>
            <a:off x="304800" y="2981975"/>
            <a:ext cx="2819400" cy="2057400"/>
          </a:xfrm>
          <a:prstGeom prst="rect">
            <a:avLst/>
          </a:prstGeom>
          <a:noFill/>
          <a:ln>
            <a:noFill/>
          </a:ln>
        </p:spPr>
      </p:pic>
      <p:pic>
        <p:nvPicPr>
          <p:cNvPr id="355" name="Shape 355"/>
          <p:cNvPicPr preferRelativeResize="0"/>
          <p:nvPr/>
        </p:nvPicPr>
        <p:blipFill rotWithShape="1">
          <a:blip r:embed="rId5">
            <a:alphaModFix/>
          </a:blip>
          <a:srcRect b="0" l="0" r="0" t="0"/>
          <a:stretch/>
        </p:blipFill>
        <p:spPr>
          <a:xfrm>
            <a:off x="2781300" y="2981975"/>
            <a:ext cx="3352800" cy="222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p:nvPr/>
        </p:nvSpPr>
        <p:spPr>
          <a:xfrm>
            <a:off x="533400" y="285750"/>
            <a:ext cx="80772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Times New Roman"/>
                <a:ea typeface="Times New Roman"/>
                <a:cs typeface="Times New Roman"/>
                <a:sym typeface="Times New Roman"/>
              </a:rPr>
              <a:t>B. Growth of Sales in the countries</a:t>
            </a:r>
            <a:r>
              <a:rPr lang="en" sz="1200">
                <a:solidFill>
                  <a:schemeClr val="dk1"/>
                </a:solidFill>
                <a:latin typeface="Times New Roman"/>
                <a:ea typeface="Times New Roman"/>
                <a:cs typeface="Times New Roman"/>
                <a:sym typeface="Times New Roman"/>
              </a:rPr>
              <a:t>(all graphs are to scale)</a:t>
            </a:r>
            <a:endParaRPr sz="1200">
              <a:solidFill>
                <a:schemeClr val="dk1"/>
              </a:solidFill>
              <a:latin typeface="Times New Roman"/>
              <a:ea typeface="Times New Roman"/>
              <a:cs typeface="Times New Roman"/>
              <a:sym typeface="Times New Roman"/>
            </a:endParaRPr>
          </a:p>
        </p:txBody>
      </p:sp>
      <p:pic>
        <p:nvPicPr>
          <p:cNvPr id="361" name="Shape 361"/>
          <p:cNvPicPr preferRelativeResize="0"/>
          <p:nvPr/>
        </p:nvPicPr>
        <p:blipFill rotWithShape="1">
          <a:blip r:embed="rId3">
            <a:alphaModFix/>
          </a:blip>
          <a:srcRect b="0" l="0" r="0" t="0"/>
          <a:stretch/>
        </p:blipFill>
        <p:spPr>
          <a:xfrm>
            <a:off x="1981200" y="685800"/>
            <a:ext cx="4575300" cy="2057400"/>
          </a:xfrm>
          <a:prstGeom prst="rect">
            <a:avLst/>
          </a:prstGeom>
          <a:noFill/>
          <a:ln>
            <a:noFill/>
          </a:ln>
        </p:spPr>
      </p:pic>
      <p:pic>
        <p:nvPicPr>
          <p:cNvPr id="362" name="Shape 362"/>
          <p:cNvPicPr preferRelativeResize="0"/>
          <p:nvPr/>
        </p:nvPicPr>
        <p:blipFill rotWithShape="1">
          <a:blip r:embed="rId4">
            <a:alphaModFix/>
          </a:blip>
          <a:srcRect b="0" l="0" r="0" t="0"/>
          <a:stretch/>
        </p:blipFill>
        <p:spPr>
          <a:xfrm>
            <a:off x="4568825" y="2971800"/>
            <a:ext cx="4575300" cy="2057400"/>
          </a:xfrm>
          <a:prstGeom prst="rect">
            <a:avLst/>
          </a:prstGeom>
          <a:noFill/>
          <a:ln>
            <a:noFill/>
          </a:ln>
        </p:spPr>
      </p:pic>
      <p:pic>
        <p:nvPicPr>
          <p:cNvPr id="363" name="Shape 363"/>
          <p:cNvPicPr preferRelativeResize="0"/>
          <p:nvPr/>
        </p:nvPicPr>
        <p:blipFill rotWithShape="1">
          <a:blip r:embed="rId5">
            <a:alphaModFix/>
          </a:blip>
          <a:srcRect b="0" l="0" r="0" t="0"/>
          <a:stretch/>
        </p:blipFill>
        <p:spPr>
          <a:xfrm>
            <a:off x="152400" y="3086100"/>
            <a:ext cx="4575300" cy="205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p:nvPr/>
        </p:nvSpPr>
        <p:spPr>
          <a:xfrm>
            <a:off x="381000" y="0"/>
            <a:ext cx="8305800" cy="6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Times New Roman"/>
                <a:ea typeface="Times New Roman"/>
                <a:cs typeface="Times New Roman"/>
                <a:sym typeface="Times New Roman"/>
              </a:rPr>
              <a:t>C: Sales and targets of various reps acc. to geographical region</a:t>
            </a:r>
            <a:endParaRPr b="1" sz="2200">
              <a:solidFill>
                <a:schemeClr val="dk1"/>
              </a:solidFill>
              <a:latin typeface="Times New Roman"/>
              <a:ea typeface="Times New Roman"/>
              <a:cs typeface="Times New Roman"/>
              <a:sym typeface="Times New Roman"/>
            </a:endParaRPr>
          </a:p>
        </p:txBody>
      </p:sp>
      <p:pic>
        <p:nvPicPr>
          <p:cNvPr id="369" name="Shape 369"/>
          <p:cNvPicPr preferRelativeResize="0"/>
          <p:nvPr/>
        </p:nvPicPr>
        <p:blipFill rotWithShape="1">
          <a:blip r:embed="rId3">
            <a:alphaModFix/>
          </a:blip>
          <a:srcRect b="0" l="0" r="0" t="0"/>
          <a:stretch/>
        </p:blipFill>
        <p:spPr>
          <a:xfrm>
            <a:off x="228600" y="514350"/>
            <a:ext cx="4578300" cy="2057400"/>
          </a:xfrm>
          <a:prstGeom prst="rect">
            <a:avLst/>
          </a:prstGeom>
          <a:noFill/>
          <a:ln>
            <a:noFill/>
          </a:ln>
        </p:spPr>
      </p:pic>
      <p:pic>
        <p:nvPicPr>
          <p:cNvPr id="370" name="Shape 370"/>
          <p:cNvPicPr preferRelativeResize="0"/>
          <p:nvPr/>
        </p:nvPicPr>
        <p:blipFill rotWithShape="1">
          <a:blip r:embed="rId4">
            <a:alphaModFix/>
          </a:blip>
          <a:srcRect b="0" l="0" r="0" t="0"/>
          <a:stretch/>
        </p:blipFill>
        <p:spPr>
          <a:xfrm>
            <a:off x="4556125" y="457200"/>
            <a:ext cx="4587900" cy="2057400"/>
          </a:xfrm>
          <a:prstGeom prst="rect">
            <a:avLst/>
          </a:prstGeom>
          <a:noFill/>
          <a:ln>
            <a:noFill/>
          </a:ln>
        </p:spPr>
      </p:pic>
      <p:pic>
        <p:nvPicPr>
          <p:cNvPr descr="yehle.png" id="371" name="Shape 371"/>
          <p:cNvPicPr preferRelativeResize="0"/>
          <p:nvPr/>
        </p:nvPicPr>
        <p:blipFill rotWithShape="1">
          <a:blip r:embed="rId5">
            <a:alphaModFix/>
          </a:blip>
          <a:srcRect b="0" l="0" r="0" t="0"/>
          <a:stretch/>
        </p:blipFill>
        <p:spPr>
          <a:xfrm>
            <a:off x="2969161" y="2628900"/>
            <a:ext cx="6174838" cy="2514600"/>
          </a:xfrm>
          <a:prstGeom prst="rect">
            <a:avLst/>
          </a:prstGeom>
          <a:noFill/>
          <a:ln>
            <a:noFill/>
          </a:ln>
        </p:spPr>
      </p:pic>
      <p:sp>
        <p:nvSpPr>
          <p:cNvPr id="372" name="Shape 372"/>
          <p:cNvSpPr/>
          <p:nvPr/>
        </p:nvSpPr>
        <p:spPr>
          <a:xfrm>
            <a:off x="228600" y="2914650"/>
            <a:ext cx="32766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D:Overall comparison of sales in different countries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89328"/>
            <a:ext cx="82296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800"/>
              <a:t>Q.4c The data coming from different countries, having varied data formats and many multilingual nuances to account for. Suggest a solution that allows users to view the information they need in the format they need, on demand </a:t>
            </a:r>
            <a:endParaRPr sz="1800"/>
          </a:p>
        </p:txBody>
      </p:sp>
      <p:sp>
        <p:nvSpPr>
          <p:cNvPr id="378" name="Shape 378"/>
          <p:cNvSpPr txBox="1"/>
          <p:nvPr>
            <p:ph idx="1" type="body"/>
          </p:nvPr>
        </p:nvSpPr>
        <p:spPr>
          <a:xfrm>
            <a:off x="457200" y="946725"/>
            <a:ext cx="8229600" cy="4053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t>Data Format may refer to a certain data type or a file format too. When we have data from multiple sources, our first step would be to integrate the data. </a:t>
            </a:r>
            <a:r>
              <a:rPr lang="en" sz="1200">
                <a:solidFill>
                  <a:srgbClr val="3B3B3B"/>
                </a:solidFill>
              </a:rPr>
              <a:t>Data integration involves combining data from several disparate sources, which are stored using various technologies and provide a unified view of the data.</a:t>
            </a:r>
            <a:endParaRPr sz="1200">
              <a:solidFill>
                <a:srgbClr val="3B3B3B"/>
              </a:solidFill>
            </a:endParaRPr>
          </a:p>
          <a:p>
            <a:pPr indent="0" lvl="0" marL="0" rtl="0">
              <a:lnSpc>
                <a:spcPct val="115000"/>
              </a:lnSpc>
              <a:spcBef>
                <a:spcPts val="0"/>
              </a:spcBef>
              <a:spcAft>
                <a:spcPts val="0"/>
              </a:spcAft>
              <a:buNone/>
            </a:pPr>
            <a:r>
              <a:t/>
            </a:r>
            <a:endParaRPr sz="1200">
              <a:solidFill>
                <a:srgbClr val="3B3B3B"/>
              </a:solidFill>
            </a:endParaRPr>
          </a:p>
          <a:p>
            <a:pPr indent="0" lvl="0" marL="0" rtl="0">
              <a:lnSpc>
                <a:spcPct val="115000"/>
              </a:lnSpc>
              <a:spcBef>
                <a:spcPts val="0"/>
              </a:spcBef>
              <a:spcAft>
                <a:spcPts val="0"/>
              </a:spcAft>
              <a:buClr>
                <a:schemeClr val="dk1"/>
              </a:buClr>
              <a:buSzPts val="1100"/>
              <a:buFont typeface="Arial"/>
              <a:buNone/>
            </a:pPr>
            <a:r>
              <a:rPr lang="en" sz="1200">
                <a:solidFill>
                  <a:srgbClr val="3B3B3B"/>
                </a:solidFill>
              </a:rPr>
              <a:t>Data Integration Techniques: There are several organizational levels on which the integration can be performed. As we go down the level of automated integration increases. The different levels are Manual Integration or Common User Interface, Application Based Integration, Middleware Data Integration, Uniform Data Access or Virtual Integration and Common Data Storage or Physical Data Integration </a:t>
            </a:r>
            <a:endParaRPr sz="1200">
              <a:solidFill>
                <a:srgbClr val="3B3B3B"/>
              </a:solidFill>
            </a:endParaRPr>
          </a:p>
          <a:p>
            <a:pPr indent="0" lvl="0" marL="0" rtl="0">
              <a:lnSpc>
                <a:spcPct val="115000"/>
              </a:lnSpc>
              <a:spcBef>
                <a:spcPts val="1600"/>
              </a:spcBef>
              <a:spcAft>
                <a:spcPts val="0"/>
              </a:spcAft>
              <a:buClr>
                <a:schemeClr val="dk1"/>
              </a:buClr>
              <a:buSzPts val="1100"/>
              <a:buFont typeface="Arial"/>
              <a:buNone/>
            </a:pPr>
            <a:r>
              <a:rPr lang="en" sz="1200">
                <a:solidFill>
                  <a:srgbClr val="3B3B3B"/>
                </a:solidFill>
              </a:rPr>
              <a:t>Data integration and management can be handled using external software like Talend which is a s</a:t>
            </a:r>
            <a:r>
              <a:rPr lang="en" sz="1200">
                <a:solidFill>
                  <a:srgbClr val="222222"/>
                </a:solidFill>
                <a:highlight>
                  <a:srgbClr val="FFFFFF"/>
                </a:highlight>
              </a:rPr>
              <a:t>oftware integration vendor. The company provides big data, cloud storage, data integration, data management, master data management, data quality, data preparation and enterprise application integration software and services.</a:t>
            </a:r>
            <a:endParaRPr sz="1200">
              <a:solidFill>
                <a:srgbClr val="3B3B3B"/>
              </a:solidFill>
            </a:endParaRPr>
          </a:p>
          <a:p>
            <a:pPr indent="0" lvl="0" marL="0" rtl="0">
              <a:lnSpc>
                <a:spcPct val="115000"/>
              </a:lnSpc>
              <a:spcBef>
                <a:spcPts val="1600"/>
              </a:spcBef>
              <a:spcAft>
                <a:spcPts val="0"/>
              </a:spcAft>
              <a:buClr>
                <a:schemeClr val="dk1"/>
              </a:buClr>
              <a:buSzPts val="1100"/>
              <a:buFont typeface="Arial"/>
              <a:buNone/>
            </a:pPr>
            <a:r>
              <a:rPr lang="en" sz="1200">
                <a:solidFill>
                  <a:srgbClr val="3B3B3B"/>
                </a:solidFill>
              </a:rPr>
              <a:t>If the data format from multiple sources are of different date formats for example, with the help of external software like Sql or SqlServer using functions like CONVERT or TO_DATE(), we can convert all the different formats to a uniform format.</a:t>
            </a:r>
            <a:endParaRPr sz="1200">
              <a:solidFill>
                <a:srgbClr val="3B3B3B"/>
              </a:solidFill>
            </a:endParaRPr>
          </a:p>
          <a:p>
            <a:pPr indent="0" lvl="0" marL="0" rtl="0">
              <a:lnSpc>
                <a:spcPct val="115000"/>
              </a:lnSpc>
              <a:spcBef>
                <a:spcPts val="1600"/>
              </a:spcBef>
              <a:spcAft>
                <a:spcPts val="0"/>
              </a:spcAft>
              <a:buClr>
                <a:schemeClr val="dk1"/>
              </a:buClr>
              <a:buSzPts val="1100"/>
              <a:buFont typeface="Arial"/>
              <a:buNone/>
            </a:pPr>
            <a:r>
              <a:rPr lang="en" sz="1200">
                <a:solidFill>
                  <a:srgbClr val="3B3B3B"/>
                </a:solidFill>
              </a:rPr>
              <a:t>If the data is in a different file format, we can always give the option of downloading any file in different formats for example .docx, .pdf, .csv, .jpg etc depending upon the type of data. For example similar to the image given on the next slide.</a:t>
            </a:r>
            <a:endParaRPr sz="1200">
              <a:solidFill>
                <a:srgbClr val="3B3B3B"/>
              </a:solidFill>
            </a:endParaRPr>
          </a:p>
          <a:p>
            <a:pPr indent="0" lvl="0" marL="0" rtl="0">
              <a:lnSpc>
                <a:spcPct val="115000"/>
              </a:lnSpc>
              <a:spcBef>
                <a:spcPts val="1600"/>
              </a:spcBef>
              <a:spcAft>
                <a:spcPts val="0"/>
              </a:spcAft>
              <a:buClr>
                <a:schemeClr val="dk1"/>
              </a:buClr>
              <a:buSzPts val="1100"/>
              <a:buFont typeface="Arial"/>
              <a:buNone/>
            </a:pPr>
            <a:r>
              <a:t/>
            </a:r>
            <a:endParaRPr sz="1200">
              <a:solidFill>
                <a:srgbClr val="3B3B3B"/>
              </a:solidFill>
            </a:endParaRPr>
          </a:p>
          <a:p>
            <a:pPr indent="0" lvl="0" marL="0">
              <a:spcBef>
                <a:spcPts val="13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p:nvPr/>
        </p:nvSpPr>
        <p:spPr>
          <a:xfrm>
            <a:off x="228600" y="171450"/>
            <a:ext cx="8686800" cy="24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2600" u="none" cap="none" strike="noStrike">
                <a:solidFill>
                  <a:schemeClr val="dk1"/>
                </a:solidFill>
                <a:latin typeface="Times New Roman"/>
                <a:ea typeface="Times New Roman"/>
                <a:cs typeface="Times New Roman"/>
                <a:sym typeface="Times New Roman"/>
              </a:rPr>
              <a:t>Italy</a:t>
            </a:r>
            <a:endParaRPr b="1" sz="26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Total demand of FineWine:73531585.6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Champagne:8680266.1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Marsala wine :40551182.6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Moscatel De Setubal :13846745.3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Sherry :10453391.6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Shape 220"/>
          <p:cNvSpPr/>
          <p:nvPr/>
        </p:nvSpPr>
        <p:spPr>
          <a:xfrm>
            <a:off x="228600" y="2481400"/>
            <a:ext cx="8077200" cy="239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600">
                <a:solidFill>
                  <a:schemeClr val="dk1"/>
                </a:solidFill>
                <a:latin typeface="Times New Roman"/>
                <a:ea typeface="Times New Roman"/>
                <a:cs typeface="Times New Roman"/>
                <a:sym typeface="Times New Roman"/>
              </a:rPr>
              <a:t>Portugal</a:t>
            </a:r>
            <a:endParaRPr b="1" sz="26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Total demand of FineWine:13468741.4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Champagne:1205011.05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Marsala wine :547427.996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Moscatel De Setubal:9913937.71 </a:t>
            </a:r>
            <a:endParaRPr sz="2400">
              <a:solidFill>
                <a:schemeClr val="dk1"/>
              </a:solidFill>
              <a:latin typeface="Times New Roman"/>
              <a:ea typeface="Times New Roman"/>
              <a:cs typeface="Times New Roman"/>
              <a:sym typeface="Times New Roman"/>
            </a:endParaRPr>
          </a:p>
          <a:p>
            <a:pPr indent="12700" lvl="0" marL="0" marR="0" rtl="0" algn="l">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Expected demand of  Sherry :1802364.63 </a:t>
            </a:r>
            <a:endParaRPr sz="2400">
              <a:solidFill>
                <a:schemeClr val="dk1"/>
              </a:solidFill>
              <a:latin typeface="Times New Roman"/>
              <a:ea typeface="Times New Roman"/>
              <a:cs typeface="Times New Roman"/>
              <a:sym typeface="Times New Roman"/>
            </a:endParaRPr>
          </a:p>
        </p:txBody>
      </p:sp>
      <p:pic>
        <p:nvPicPr>
          <p:cNvPr id="221" name="Shape 221">
            <a:hlinkClick r:id="rId3"/>
          </p:cNvPr>
          <p:cNvPicPr preferRelativeResize="0"/>
          <p:nvPr/>
        </p:nvPicPr>
        <p:blipFill rotWithShape="1">
          <a:blip r:embed="rId4">
            <a:alphaModFix/>
          </a:blip>
          <a:srcRect b="0" l="22952" r="24847" t="0"/>
          <a:stretch/>
        </p:blipFill>
        <p:spPr>
          <a:xfrm>
            <a:off x="7588050" y="3356450"/>
            <a:ext cx="1468900" cy="152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p:nvPr/>
        </p:nvSpPr>
        <p:spPr>
          <a:xfrm>
            <a:off x="533400" y="228599"/>
            <a:ext cx="8229600" cy="198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chemeClr val="dk1"/>
                </a:solidFill>
                <a:latin typeface="Times New Roman"/>
                <a:ea typeface="Times New Roman"/>
                <a:cs typeface="Times New Roman"/>
                <a:sym typeface="Times New Roman"/>
              </a:rPr>
              <a:t>Overall demand in all countries:</a:t>
            </a:r>
            <a:r>
              <a:rPr b="1" lang="en" sz="1100">
                <a:solidFill>
                  <a:schemeClr val="dk1"/>
                </a:solidFill>
                <a:latin typeface="Times New Roman"/>
                <a:ea typeface="Times New Roman"/>
                <a:cs typeface="Times New Roman"/>
                <a:sym typeface="Times New Roman"/>
              </a:rPr>
              <a:t>(open sheet1 for reference)</a:t>
            </a:r>
            <a:endParaRPr b="1" sz="1100"/>
          </a:p>
          <a:p>
            <a:pPr indent="6350" lvl="0" marL="0" marR="0" rtl="0" algn="l">
              <a:spcBef>
                <a:spcPts val="0"/>
              </a:spcBef>
              <a:spcAft>
                <a:spcPts val="0"/>
              </a:spcAft>
              <a:buClr>
                <a:schemeClr val="dk1"/>
              </a:buClr>
              <a:buSzPts val="2500"/>
              <a:buFont typeface="Noto Sans Symbols"/>
              <a:buChar char="❖"/>
            </a:pPr>
            <a:r>
              <a:rPr lang="en" sz="2500">
                <a:solidFill>
                  <a:schemeClr val="dk1"/>
                </a:solidFill>
                <a:latin typeface="Times New Roman"/>
                <a:ea typeface="Times New Roman"/>
                <a:cs typeface="Times New Roman"/>
                <a:sym typeface="Times New Roman"/>
              </a:rPr>
              <a:t>Expected Total demand of FineWine:</a:t>
            </a:r>
            <a:r>
              <a:rPr lang="en" sz="2500">
                <a:solidFill>
                  <a:schemeClr val="dk1"/>
                </a:solidFill>
                <a:latin typeface="Calibri"/>
                <a:ea typeface="Calibri"/>
                <a:cs typeface="Calibri"/>
                <a:sym typeface="Calibri"/>
              </a:rPr>
              <a:t>167690705 </a:t>
            </a:r>
            <a:endParaRPr sz="2500">
              <a:solidFill>
                <a:schemeClr val="dk1"/>
              </a:solidFill>
              <a:latin typeface="Times New Roman"/>
              <a:ea typeface="Times New Roman"/>
              <a:cs typeface="Times New Roman"/>
              <a:sym typeface="Times New Roman"/>
            </a:endParaRPr>
          </a:p>
          <a:p>
            <a:pPr indent="6350" lvl="0" marL="0" marR="0" rtl="0" algn="l">
              <a:spcBef>
                <a:spcPts val="0"/>
              </a:spcBef>
              <a:spcAft>
                <a:spcPts val="0"/>
              </a:spcAft>
              <a:buClr>
                <a:schemeClr val="dk1"/>
              </a:buClr>
              <a:buSzPts val="2500"/>
              <a:buFont typeface="Noto Sans Symbols"/>
              <a:buChar char="❖"/>
            </a:pPr>
            <a:r>
              <a:rPr lang="en" sz="2500">
                <a:solidFill>
                  <a:schemeClr val="dk1"/>
                </a:solidFill>
                <a:latin typeface="Times New Roman"/>
                <a:ea typeface="Times New Roman"/>
                <a:cs typeface="Times New Roman"/>
                <a:sym typeface="Times New Roman"/>
              </a:rPr>
              <a:t>Expected demand of Champagne:</a:t>
            </a:r>
            <a:r>
              <a:rPr lang="en" sz="2500">
                <a:solidFill>
                  <a:schemeClr val="dk1"/>
                </a:solidFill>
                <a:latin typeface="Calibri"/>
                <a:ea typeface="Calibri"/>
                <a:cs typeface="Calibri"/>
                <a:sym typeface="Calibri"/>
              </a:rPr>
              <a:t>54105317.8 </a:t>
            </a:r>
            <a:endParaRPr sz="2500">
              <a:solidFill>
                <a:schemeClr val="dk1"/>
              </a:solidFill>
              <a:latin typeface="Times New Roman"/>
              <a:ea typeface="Times New Roman"/>
              <a:cs typeface="Times New Roman"/>
              <a:sym typeface="Times New Roman"/>
            </a:endParaRPr>
          </a:p>
          <a:p>
            <a:pPr indent="6350" lvl="0" marL="0" marR="0" rtl="0" algn="l">
              <a:spcBef>
                <a:spcPts val="0"/>
              </a:spcBef>
              <a:spcAft>
                <a:spcPts val="0"/>
              </a:spcAft>
              <a:buClr>
                <a:schemeClr val="dk1"/>
              </a:buClr>
              <a:buSzPts val="2500"/>
              <a:buFont typeface="Noto Sans Symbols"/>
              <a:buChar char="❖"/>
            </a:pPr>
            <a:r>
              <a:rPr lang="en" sz="2500">
                <a:solidFill>
                  <a:schemeClr val="dk1"/>
                </a:solidFill>
                <a:latin typeface="Times New Roman"/>
                <a:ea typeface="Times New Roman"/>
                <a:cs typeface="Times New Roman"/>
                <a:sym typeface="Times New Roman"/>
              </a:rPr>
              <a:t>Expected demand of Marsala wine :</a:t>
            </a:r>
            <a:r>
              <a:rPr lang="en" sz="2500">
                <a:solidFill>
                  <a:schemeClr val="dk1"/>
                </a:solidFill>
                <a:latin typeface="Calibri"/>
                <a:ea typeface="Calibri"/>
                <a:cs typeface="Calibri"/>
                <a:sym typeface="Calibri"/>
              </a:rPr>
              <a:t>45792130.7 </a:t>
            </a:r>
            <a:endParaRPr sz="2500">
              <a:solidFill>
                <a:schemeClr val="dk1"/>
              </a:solidFill>
              <a:latin typeface="Times New Roman"/>
              <a:ea typeface="Times New Roman"/>
              <a:cs typeface="Times New Roman"/>
              <a:sym typeface="Times New Roman"/>
            </a:endParaRPr>
          </a:p>
          <a:p>
            <a:pPr indent="6350" lvl="0" marL="0" marR="0" rtl="0" algn="l">
              <a:spcBef>
                <a:spcPts val="0"/>
              </a:spcBef>
              <a:spcAft>
                <a:spcPts val="0"/>
              </a:spcAft>
              <a:buClr>
                <a:schemeClr val="dk1"/>
              </a:buClr>
              <a:buSzPts val="2500"/>
              <a:buFont typeface="Noto Sans Symbols"/>
              <a:buChar char="❖"/>
            </a:pPr>
            <a:r>
              <a:rPr lang="en" sz="2500">
                <a:solidFill>
                  <a:schemeClr val="dk1"/>
                </a:solidFill>
                <a:latin typeface="Times New Roman"/>
                <a:ea typeface="Times New Roman"/>
                <a:cs typeface="Times New Roman"/>
                <a:sym typeface="Times New Roman"/>
              </a:rPr>
              <a:t>Expected demand of  Moscatel De Setubal:</a:t>
            </a:r>
            <a:r>
              <a:rPr lang="en" sz="2500">
                <a:solidFill>
                  <a:schemeClr val="dk1"/>
                </a:solidFill>
                <a:latin typeface="Calibri"/>
                <a:ea typeface="Calibri"/>
                <a:cs typeface="Calibri"/>
                <a:sym typeface="Calibri"/>
              </a:rPr>
              <a:t>49670600.1 </a:t>
            </a:r>
            <a:r>
              <a:rPr lang="en" sz="2500">
                <a:solidFill>
                  <a:schemeClr val="dk1"/>
                </a:solidFill>
                <a:latin typeface="Times New Roman"/>
                <a:ea typeface="Times New Roman"/>
                <a:cs typeface="Times New Roman"/>
                <a:sym typeface="Times New Roman"/>
              </a:rPr>
              <a:t> </a:t>
            </a:r>
            <a:endParaRPr sz="2500"/>
          </a:p>
          <a:p>
            <a:pPr indent="6350" lvl="0" marL="0" marR="0" rtl="0" algn="l">
              <a:spcBef>
                <a:spcPts val="0"/>
              </a:spcBef>
              <a:spcAft>
                <a:spcPts val="0"/>
              </a:spcAft>
              <a:buClr>
                <a:schemeClr val="dk1"/>
              </a:buClr>
              <a:buSzPts val="2500"/>
              <a:buFont typeface="Noto Sans Symbols"/>
              <a:buChar char="❖"/>
            </a:pPr>
            <a:r>
              <a:rPr lang="en" sz="2500">
                <a:solidFill>
                  <a:schemeClr val="dk1"/>
                </a:solidFill>
                <a:latin typeface="Times New Roman"/>
                <a:ea typeface="Times New Roman"/>
                <a:cs typeface="Times New Roman"/>
                <a:sym typeface="Times New Roman"/>
              </a:rPr>
              <a:t>Expected demand of  Sherry :</a:t>
            </a:r>
            <a:r>
              <a:rPr lang="en" sz="2500">
                <a:solidFill>
                  <a:schemeClr val="dk1"/>
                </a:solidFill>
                <a:latin typeface="Calibri"/>
                <a:ea typeface="Calibri"/>
                <a:cs typeface="Calibri"/>
                <a:sym typeface="Calibri"/>
              </a:rPr>
              <a:t>18122656.4 </a:t>
            </a:r>
            <a:endParaRPr sz="2500">
              <a:solidFill>
                <a:schemeClr val="dk1"/>
              </a:solidFill>
              <a:latin typeface="Times New Roman"/>
              <a:ea typeface="Times New Roman"/>
              <a:cs typeface="Times New Roman"/>
              <a:sym typeface="Times New Roman"/>
            </a:endParaRPr>
          </a:p>
        </p:txBody>
      </p:sp>
      <p:pic>
        <p:nvPicPr>
          <p:cNvPr id="227" name="Shape 227"/>
          <p:cNvPicPr preferRelativeResize="0"/>
          <p:nvPr/>
        </p:nvPicPr>
        <p:blipFill rotWithShape="1">
          <a:blip r:embed="rId3">
            <a:alphaModFix/>
          </a:blip>
          <a:srcRect b="0" l="0" r="0" t="0"/>
          <a:stretch/>
        </p:blipFill>
        <p:spPr>
          <a:xfrm>
            <a:off x="256625" y="3002600"/>
            <a:ext cx="2819400" cy="2057400"/>
          </a:xfrm>
          <a:prstGeom prst="rect">
            <a:avLst/>
          </a:prstGeom>
          <a:noFill/>
          <a:ln>
            <a:noFill/>
          </a:ln>
        </p:spPr>
      </p:pic>
      <p:pic>
        <p:nvPicPr>
          <p:cNvPr id="228" name="Shape 228"/>
          <p:cNvPicPr preferRelativeResize="0"/>
          <p:nvPr/>
        </p:nvPicPr>
        <p:blipFill rotWithShape="1">
          <a:blip r:embed="rId4">
            <a:alphaModFix/>
          </a:blip>
          <a:srcRect b="0" l="0" r="0" t="0"/>
          <a:stretch/>
        </p:blipFill>
        <p:spPr>
          <a:xfrm>
            <a:off x="2743200" y="2916950"/>
            <a:ext cx="3352800" cy="2228700"/>
          </a:xfrm>
          <a:prstGeom prst="rect">
            <a:avLst/>
          </a:prstGeom>
          <a:noFill/>
          <a:ln>
            <a:noFill/>
          </a:ln>
        </p:spPr>
      </p:pic>
      <p:pic>
        <p:nvPicPr>
          <p:cNvPr id="229" name="Shape 229"/>
          <p:cNvPicPr preferRelativeResize="0"/>
          <p:nvPr/>
        </p:nvPicPr>
        <p:blipFill rotWithShape="1">
          <a:blip r:embed="rId5">
            <a:alphaModFix/>
          </a:blip>
          <a:srcRect b="0" l="0" r="0" t="0"/>
          <a:stretch/>
        </p:blipFill>
        <p:spPr>
          <a:xfrm>
            <a:off x="5851425" y="2915625"/>
            <a:ext cx="3124200" cy="194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Q2. a. Estimation for number of sales representatives required for France:</a:t>
            </a:r>
            <a:endParaRPr b="0" i="0" sz="2800" u="none" cap="none" strike="noStrike">
              <a:solidFill>
                <a:schemeClr val="dk1"/>
              </a:solidFill>
              <a:latin typeface="Calibri"/>
              <a:ea typeface="Calibri"/>
              <a:cs typeface="Calibri"/>
              <a:sym typeface="Calibri"/>
            </a:endParaRPr>
          </a:p>
        </p:txBody>
      </p:sp>
      <p:graphicFrame>
        <p:nvGraphicFramePr>
          <p:cNvPr id="235" name="Shape 235"/>
          <p:cNvGraphicFramePr/>
          <p:nvPr/>
        </p:nvGraphicFramePr>
        <p:xfrm>
          <a:off x="467544" y="1167594"/>
          <a:ext cx="3000000" cy="3000000"/>
        </p:xfrm>
        <a:graphic>
          <a:graphicData uri="http://schemas.openxmlformats.org/drawingml/2006/table">
            <a:tbl>
              <a:tblPr>
                <a:noFill/>
                <a:tableStyleId>{6C503789-01CA-4331-9974-AA1803534B1C}</a:tableStyleId>
              </a:tblPr>
              <a:tblGrid>
                <a:gridCol w="896300"/>
                <a:gridCol w="733325"/>
                <a:gridCol w="733325"/>
                <a:gridCol w="733325"/>
                <a:gridCol w="733325"/>
                <a:gridCol w="733325"/>
                <a:gridCol w="733325"/>
                <a:gridCol w="733325"/>
                <a:gridCol w="733325"/>
                <a:gridCol w="733325"/>
                <a:gridCol w="733325"/>
              </a:tblGrid>
              <a:tr h="169175">
                <a:tc>
                  <a:txBody>
                    <a:bodyPr>
                      <a:noAutofit/>
                    </a:bodyPr>
                    <a:lstStyle/>
                    <a:p>
                      <a:pPr indent="0" lvl="0" marL="0" marR="0" rtl="0" algn="l">
                        <a:spcBef>
                          <a:spcPts val="0"/>
                        </a:spcBef>
                        <a:spcAft>
                          <a:spcPts val="0"/>
                        </a:spcAft>
                        <a:buNone/>
                      </a:pPr>
                      <a:r>
                        <a:rPr lang="en" sz="900" u="none" cap="none" strike="noStrike"/>
                        <a:t>Visits</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40,000</a:t>
                      </a:r>
                      <a:endParaRPr sz="900" u="none" cap="none" strike="noStrike">
                        <a:solidFill>
                          <a:srgbClr val="000000"/>
                        </a:solidFill>
                      </a:endParaRPr>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60000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80000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100000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120000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140000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160000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180000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200000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t>220000</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8325">
                <a:tc>
                  <a:txBody>
                    <a:bodyPr>
                      <a:noAutofit/>
                    </a:bodyPr>
                    <a:lstStyle/>
                    <a:p>
                      <a:pPr indent="0" lvl="0" marL="0" marR="0" rtl="0" algn="l">
                        <a:spcBef>
                          <a:spcPts val="0"/>
                        </a:spcBef>
                        <a:spcAft>
                          <a:spcPts val="0"/>
                        </a:spcAft>
                        <a:buNone/>
                      </a:pPr>
                      <a:r>
                        <a:rPr lang="en" sz="900" u="none" cap="none" strike="noStrike">
                          <a:solidFill>
                            <a:srgbClr val="000000"/>
                          </a:solidFill>
                        </a:rPr>
                        <a:t>No of Employees</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27.78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41.67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55.56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69.44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83.33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97.22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111.11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125.00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138.89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152.78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07500">
                <a:tc>
                  <a:txBody>
                    <a:bodyPr>
                      <a:noAutofit/>
                    </a:bodyPr>
                    <a:lstStyle/>
                    <a:p>
                      <a:pPr indent="0" lvl="0" marL="0" marR="0" rtl="0" algn="l">
                        <a:spcBef>
                          <a:spcPts val="0"/>
                        </a:spcBef>
                        <a:spcAft>
                          <a:spcPts val="0"/>
                        </a:spcAft>
                        <a:buNone/>
                      </a:pPr>
                      <a:r>
                        <a:rPr lang="en" sz="900" u="none" cap="none" strike="noStrike">
                          <a:solidFill>
                            <a:srgbClr val="000000"/>
                          </a:solidFill>
                        </a:rPr>
                        <a:t>Cost</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€ 2,500,000.00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€ 3,750,000.00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€ 5,000,000.00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€ 6,250,000.00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€ 7,500,000.00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€ 8,750,000.00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€ 10,000,000.00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€ 11,250,000.00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€ 12,500,000.00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€ 13,750,000.00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07500">
                <a:tc>
                  <a:txBody>
                    <a:bodyPr>
                      <a:noAutofit/>
                    </a:bodyPr>
                    <a:lstStyle/>
                    <a:p>
                      <a:pPr indent="0" lvl="0" marL="0" marR="0" rtl="0" algn="l">
                        <a:spcBef>
                          <a:spcPts val="0"/>
                        </a:spcBef>
                        <a:spcAft>
                          <a:spcPts val="0"/>
                        </a:spcAft>
                        <a:buNone/>
                      </a:pPr>
                      <a:r>
                        <a:rPr lang="en" sz="900" u="none" cap="none" strike="noStrike"/>
                        <a:t>Annual sales</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€ 70,000,000.00 </a:t>
                      </a:r>
                      <a:endParaRPr sz="1100"/>
                    </a:p>
                  </a:txBody>
                  <a:tcPr marT="0" marB="0" marR="15275" marL="15275" anchor="ctr" anchorCtr="1">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€ 130,000,000.00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€ 185,000,000.00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€ 220,000,000.00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€ 245,000,000.00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€ 260,000,000.00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€ 265,000,000.00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€ 270,000,000.00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€ 271,000,000.00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€ 272,000,000.00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07500">
                <a:tc>
                  <a:txBody>
                    <a:bodyPr>
                      <a:noAutofit/>
                    </a:bodyPr>
                    <a:lstStyle/>
                    <a:p>
                      <a:pPr indent="0" lvl="0" marL="0" marR="0" rtl="0" algn="l">
                        <a:spcBef>
                          <a:spcPts val="0"/>
                        </a:spcBef>
                        <a:spcAft>
                          <a:spcPts val="0"/>
                        </a:spcAft>
                        <a:buNone/>
                      </a:pPr>
                      <a:r>
                        <a:rPr lang="en" sz="900" u="none" cap="none" strike="noStrike"/>
                        <a:t>Profits</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€ 67,500,000.00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€ 126,250,000.00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€ 180,000,000.00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€ 213,750,000.00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€ 237,500,000.00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€ 251,250,000.00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€ 255,000,000.00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€ 258,750,000.00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€ 258,500,000.00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€ 258,250,000.00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8325">
                <a:tc>
                  <a:txBody>
                    <a:bodyPr>
                      <a:noAutofit/>
                    </a:bodyPr>
                    <a:lstStyle/>
                    <a:p>
                      <a:pPr indent="0" lvl="0" marL="0" marR="0" rtl="0" algn="l">
                        <a:spcBef>
                          <a:spcPts val="0"/>
                        </a:spcBef>
                        <a:spcAft>
                          <a:spcPts val="0"/>
                        </a:spcAft>
                        <a:buNone/>
                      </a:pPr>
                      <a:r>
                        <a:rPr lang="en" sz="900" u="none" cap="none" strike="noStrike"/>
                        <a:t>profits/no of employees</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2,430,000.00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3,030,000.00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3,240,000.00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3,078,000.00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2,850,000.00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2,584,285.71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2,295,000.00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2,070,000.00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1,861,200.00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u="none" cap="none" strike="noStrike">
                          <a:solidFill>
                            <a:srgbClr val="000000"/>
                          </a:solidFill>
                        </a:rPr>
                        <a:t>1,690,363.64 </a:t>
                      </a:r>
                      <a:endParaRPr sz="1100"/>
                    </a:p>
                  </a:txBody>
                  <a:tcPr marT="0" marB="0" marR="15275" marL="152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36" name="Shape 236"/>
          <p:cNvSpPr txBox="1"/>
          <p:nvPr/>
        </p:nvSpPr>
        <p:spPr>
          <a:xfrm>
            <a:off x="467544" y="3759882"/>
            <a:ext cx="8280900" cy="7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000" u="none" cap="none" strike="noStrike">
                <a:solidFill>
                  <a:schemeClr val="dk1"/>
                </a:solidFill>
                <a:latin typeface="Calibri"/>
                <a:ea typeface="Calibri"/>
                <a:cs typeface="Calibri"/>
                <a:sym typeface="Calibri"/>
              </a:rPr>
              <a:t>Max ratio= €  3,240,000.00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Hence optimum number of sales reps is = 56</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2057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Q2b - How will the activities of the reps differ across the three customer types, and therefore what should FineWine do about it?</a:t>
            </a:r>
            <a:endParaRPr sz="2400"/>
          </a:p>
        </p:txBody>
      </p:sp>
      <p:sp>
        <p:nvSpPr>
          <p:cNvPr id="242" name="Shape 242"/>
          <p:cNvSpPr txBox="1"/>
          <p:nvPr>
            <p:ph idx="1" type="body"/>
          </p:nvPr>
        </p:nvSpPr>
        <p:spPr>
          <a:xfrm>
            <a:off x="311700" y="1152475"/>
            <a:ext cx="8520600" cy="376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00">
              <a:solidFill>
                <a:schemeClr val="dk1"/>
              </a:solidFill>
              <a:latin typeface="Calibri"/>
              <a:ea typeface="Calibri"/>
              <a:cs typeface="Calibri"/>
              <a:sym typeface="Calibri"/>
            </a:endParaRPr>
          </a:p>
          <a:p>
            <a:pPr indent="0" lvl="0" marL="0" rtl="0">
              <a:spcBef>
                <a:spcPts val="0"/>
              </a:spcBef>
              <a:spcAft>
                <a:spcPts val="0"/>
              </a:spcAft>
              <a:buNone/>
            </a:pPr>
            <a:r>
              <a:rPr lang="en" sz="1300">
                <a:solidFill>
                  <a:schemeClr val="dk1"/>
                </a:solidFill>
                <a:latin typeface="Calibri"/>
                <a:ea typeface="Calibri"/>
                <a:cs typeface="Calibri"/>
                <a:sym typeface="Calibri"/>
              </a:rPr>
              <a:t>1.The activities for  Wholesalers and Distributors involves wine dinner, staff educational ,wine tasting monthly visits to ensure smooth trading of the wines, since the wholesaler and distributors are the main customers because they are the biggest buyers and it is important to maintain the goodwill. They are biggest suppliers to almost all the shops in the given geographical region. Thus from the 56 workforce to be employed overall the utmost importance should be given to this category.</a:t>
            </a:r>
            <a:endParaRPr sz="1300">
              <a:solidFill>
                <a:schemeClr val="dk1"/>
              </a:solidFill>
              <a:latin typeface="Calibri"/>
              <a:ea typeface="Calibri"/>
              <a:cs typeface="Calibri"/>
              <a:sym typeface="Calibri"/>
            </a:endParaRPr>
          </a:p>
          <a:p>
            <a:pPr indent="0" lvl="0" marL="0" rtl="0">
              <a:spcBef>
                <a:spcPts val="0"/>
              </a:spcBef>
              <a:spcAft>
                <a:spcPts val="0"/>
              </a:spcAft>
              <a:buNone/>
            </a:pPr>
            <a:r>
              <a:t/>
            </a:r>
            <a:endParaRPr sz="1300">
              <a:solidFill>
                <a:schemeClr val="dk1"/>
              </a:solidFill>
              <a:latin typeface="Calibri"/>
              <a:ea typeface="Calibri"/>
              <a:cs typeface="Calibri"/>
              <a:sym typeface="Calibri"/>
            </a:endParaRPr>
          </a:p>
          <a:p>
            <a:pPr indent="0" lvl="0" marL="0" rtl="0">
              <a:spcBef>
                <a:spcPts val="0"/>
              </a:spcBef>
              <a:spcAft>
                <a:spcPts val="0"/>
              </a:spcAft>
              <a:buNone/>
            </a:pPr>
            <a:r>
              <a:t/>
            </a:r>
            <a:endParaRPr sz="1300">
              <a:solidFill>
                <a:schemeClr val="dk1"/>
              </a:solidFill>
              <a:latin typeface="Calibri"/>
              <a:ea typeface="Calibri"/>
              <a:cs typeface="Calibri"/>
              <a:sym typeface="Calibri"/>
            </a:endParaRPr>
          </a:p>
          <a:p>
            <a:pPr indent="0" lvl="0" marL="0" rtl="0">
              <a:spcBef>
                <a:spcPts val="0"/>
              </a:spcBef>
              <a:spcAft>
                <a:spcPts val="0"/>
              </a:spcAft>
              <a:buNone/>
            </a:pPr>
            <a:r>
              <a:t/>
            </a:r>
            <a:endParaRPr sz="1300">
              <a:latin typeface="Calibri"/>
              <a:ea typeface="Calibri"/>
              <a:cs typeface="Calibri"/>
              <a:sym typeface="Calibri"/>
            </a:endParaRPr>
          </a:p>
        </p:txBody>
      </p:sp>
      <p:pic>
        <p:nvPicPr>
          <p:cNvPr id="243" name="Shape 243"/>
          <p:cNvPicPr preferRelativeResize="0"/>
          <p:nvPr/>
        </p:nvPicPr>
        <p:blipFill>
          <a:blip r:embed="rId3">
            <a:alphaModFix/>
          </a:blip>
          <a:stretch>
            <a:fillRect/>
          </a:stretch>
        </p:blipFill>
        <p:spPr>
          <a:xfrm>
            <a:off x="2214125" y="2687050"/>
            <a:ext cx="4499075" cy="22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idx="1" type="body"/>
          </p:nvPr>
        </p:nvSpPr>
        <p:spPr>
          <a:xfrm>
            <a:off x="311700" y="397625"/>
            <a:ext cx="8520600" cy="4171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2.The activities Large retail chains involves wine dinner with the executive, talking about the wine, how is it different from the other wines, explaining how will it profit the retail chain, tasting, following up monthly or quarterly. The second priority goes to these types of customers.</a:t>
            </a:r>
            <a:endParaRPr>
              <a:solidFill>
                <a:schemeClr val="dk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3.The activities for Small retailers involve wine tasting for all the customers, consistent following up and require the maximum number of visits, staff educational, explaining how will it profit the retailer. The least priority is given to small retail since they require a lot of visits and the profit margin is not as much as the former ones</a:t>
            </a:r>
            <a:endParaRPr>
              <a:latin typeface="Calibri"/>
              <a:ea typeface="Calibri"/>
              <a:cs typeface="Calibri"/>
              <a:sym typeface="Calibri"/>
            </a:endParaRPr>
          </a:p>
          <a:p>
            <a:pPr indent="0" lvl="0" marL="0">
              <a:spcBef>
                <a:spcPts val="0"/>
              </a:spcBef>
              <a:spcAft>
                <a:spcPts val="160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346750"/>
            <a:ext cx="8520600" cy="87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Calibri"/>
                <a:ea typeface="Calibri"/>
                <a:cs typeface="Calibri"/>
                <a:sym typeface="Calibri"/>
              </a:rPr>
              <a:t>Q3a. Calculating the commission rate based on the data given</a:t>
            </a:r>
            <a:r>
              <a:rPr lang="en" sz="1100">
                <a:latin typeface="Calibri"/>
                <a:ea typeface="Calibri"/>
                <a:cs typeface="Calibri"/>
                <a:sym typeface="Calibri"/>
              </a:rPr>
              <a:t>(open sheet 3a for reference)</a:t>
            </a:r>
            <a:endParaRPr sz="1100">
              <a:latin typeface="Calibri"/>
              <a:ea typeface="Calibri"/>
              <a:cs typeface="Calibri"/>
              <a:sym typeface="Calibri"/>
            </a:endParaRPr>
          </a:p>
        </p:txBody>
      </p:sp>
      <p:sp>
        <p:nvSpPr>
          <p:cNvPr id="254" name="Shape 254"/>
          <p:cNvSpPr txBox="1"/>
          <p:nvPr>
            <p:ph idx="1" type="body"/>
          </p:nvPr>
        </p:nvSpPr>
        <p:spPr>
          <a:xfrm>
            <a:off x="311700" y="13872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The number of units are first calculated on a quarterly basis, using the formula 17500(quarterly base salary) + 12.5n(as 25EUR per unit and 50% is performance incentive) = sum(Three month earnings)</a:t>
            </a:r>
            <a:endParaRPr/>
          </a:p>
          <a:p>
            <a:pPr indent="0" lvl="0" marL="0" rtl="0">
              <a:spcBef>
                <a:spcPts val="1600"/>
              </a:spcBef>
              <a:spcAft>
                <a:spcPts val="0"/>
              </a:spcAft>
              <a:buNone/>
            </a:pPr>
            <a:r>
              <a:rPr lang="en"/>
              <a:t> - where n indicates the number of units sold</a:t>
            </a:r>
            <a:endParaRPr/>
          </a:p>
          <a:p>
            <a:pPr indent="-342900" lvl="0" marL="457200" rtl="0">
              <a:spcBef>
                <a:spcPts val="1600"/>
              </a:spcBef>
              <a:spcAft>
                <a:spcPts val="0"/>
              </a:spcAft>
              <a:buSzPts val="1800"/>
              <a:buAutoNum type="arabicPeriod"/>
            </a:pPr>
            <a:r>
              <a:rPr lang="en"/>
              <a:t>Then Commission Rate or CR is calculated as earnings per unit sold</a:t>
            </a:r>
            <a:endParaRPr/>
          </a:p>
          <a:p>
            <a:pPr indent="-342900" lvl="0" marL="457200" rtl="0">
              <a:spcBef>
                <a:spcPts val="0"/>
              </a:spcBef>
              <a:spcAft>
                <a:spcPts val="0"/>
              </a:spcAft>
              <a:buSzPts val="1800"/>
              <a:buAutoNum type="arabicPeriod"/>
            </a:pPr>
            <a:r>
              <a:rPr lang="en"/>
              <a:t>The given excel sheet contains the commission rates and the number of units sold for all the 24 months on a quarterly basis.</a:t>
            </a:r>
            <a:endParaRPr/>
          </a:p>
        </p:txBody>
      </p:sp>
      <p:pic>
        <p:nvPicPr>
          <p:cNvPr id="255" name="Shape 255">
            <a:hlinkClick r:id="rId3"/>
          </p:cNvPr>
          <p:cNvPicPr preferRelativeResize="0"/>
          <p:nvPr/>
        </p:nvPicPr>
        <p:blipFill rotWithShape="1">
          <a:blip r:embed="rId4">
            <a:alphaModFix/>
          </a:blip>
          <a:srcRect b="0" l="25944" r="23273" t="0"/>
          <a:stretch/>
        </p:blipFill>
        <p:spPr>
          <a:xfrm>
            <a:off x="7100575" y="3769675"/>
            <a:ext cx="1272625" cy="117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554509" y="88493"/>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000"/>
              <a:buFont typeface="Calibri"/>
              <a:buNone/>
            </a:pPr>
            <a:br>
              <a:rPr b="1" i="0" lang="en" sz="3000" u="none" cap="none" strike="noStrike">
                <a:solidFill>
                  <a:schemeClr val="dk1"/>
                </a:solidFill>
                <a:latin typeface="Calibri"/>
                <a:ea typeface="Calibri"/>
                <a:cs typeface="Calibri"/>
                <a:sym typeface="Calibri"/>
              </a:rPr>
            </a:br>
            <a:r>
              <a:rPr b="1" i="0" lang="en" sz="3000" u="none" cap="none" strike="noStrike">
                <a:solidFill>
                  <a:schemeClr val="dk1"/>
                </a:solidFill>
                <a:latin typeface="Calibri"/>
                <a:ea typeface="Calibri"/>
                <a:cs typeface="Calibri"/>
                <a:sym typeface="Calibri"/>
              </a:rPr>
              <a:t>3b.What might be some drawbacks of incentivizing the reps based on the number of units they sell? </a:t>
            </a:r>
            <a:endParaRPr b="0" i="0" sz="3000" u="none" cap="none" strike="noStrike">
              <a:solidFill>
                <a:schemeClr val="dk1"/>
              </a:solidFill>
              <a:latin typeface="Calibri"/>
              <a:ea typeface="Calibri"/>
              <a:cs typeface="Calibri"/>
              <a:sym typeface="Calibri"/>
            </a:endParaRPr>
          </a:p>
        </p:txBody>
      </p:sp>
      <p:sp>
        <p:nvSpPr>
          <p:cNvPr id="261" name="Shape 261"/>
          <p:cNvSpPr txBox="1"/>
          <p:nvPr/>
        </p:nvSpPr>
        <p:spPr>
          <a:xfrm>
            <a:off x="554500" y="1409350"/>
            <a:ext cx="7798800" cy="348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DRAWBACKS</a:t>
            </a:r>
            <a:endParaRPr b="0"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br>
              <a:rPr b="0"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Fixed focus - Since sales incentives are narrowly focused on just number of units sold, this causes sales representatives to focus only on revenue-generating activities. Consequently, they may rush their paperwork and skip inter-departmental meetings. Some make multiple but hasty calls and focus only on their increasing units. </a:t>
            </a:r>
            <a:endParaRPr b="1"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More cancellations - The use of sales incentives may lead to more cancellations, especially for those clients who feel they were rushed into deals. Clients may also notice the lack of communication from sales representatives spending most of their time selling. </a:t>
            </a:r>
            <a:endParaRPr b="1"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Rewards discourage risk-taking  - “People will do precisely what they are asked to do if the reward is significant,” enthused Monroe J. Haegele, a proponent of pay-for-performance programs, in “The New Performance Measures.” And here is the root of the problem. Whenever people are encouraged to think about what they will get for engaging in a task, they become less inclined to take risks or explore possibilities, to play hunches or to consider incidental stimuli. In a word, the number one casualty of rewards is creativity. Excellence pulls in one direction; rewards pull in another. Tell people that their income will depend on their productivity or performance rating, and they will focus on the numbers.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