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2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3737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3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065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3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B19C00E-CEFF-4A1E-BFB0-0B83D6A0C6B7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CA67BD1-3E8D-4C81-BD26-CD570A652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F30B-0233-4283-AC80-C4DCFEB1A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52" y="2554385"/>
            <a:ext cx="11122428" cy="28717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IBM Applied Data Science Capstone Project</a:t>
            </a:r>
            <a:b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b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The competition of restaurants by district in Bangkok</a:t>
            </a:r>
            <a:b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D9C62-7624-4A80-BD31-FABE1D70A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07782" y="6171936"/>
            <a:ext cx="1877435" cy="682079"/>
          </a:xfrm>
        </p:spPr>
        <p:txBody>
          <a:bodyPr>
            <a:normAutofit/>
          </a:bodyPr>
          <a:lstStyle/>
          <a:p>
            <a:r>
              <a:rPr lang="en-US" sz="16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Kitithat</a:t>
            </a:r>
            <a: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Pansang</a:t>
            </a:r>
            <a:b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</a:br>
            <a:r>
              <a:rPr lang="en-US" sz="16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March 31, 2021</a:t>
            </a:r>
            <a:endParaRPr lang="en-US" sz="2000" b="1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5712C-777F-4BBF-83FA-C8979FC3A167}"/>
              </a:ext>
            </a:extLst>
          </p:cNvPr>
          <p:cNvCxnSpPr/>
          <p:nvPr/>
        </p:nvCxnSpPr>
        <p:spPr>
          <a:xfrm>
            <a:off x="1560551" y="3491345"/>
            <a:ext cx="932312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6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0F5D8BF-90B2-42D3-8F5F-1B505D082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5" y="409701"/>
            <a:ext cx="11122428" cy="95358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Business Problem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9309A4-7DC6-4FA3-9D8D-2968E43D7943}"/>
              </a:ext>
            </a:extLst>
          </p:cNvPr>
          <p:cNvSpPr txBox="1">
            <a:spLocks/>
          </p:cNvSpPr>
          <p:nvPr/>
        </p:nvSpPr>
        <p:spPr>
          <a:xfrm>
            <a:off x="1024169" y="1871528"/>
            <a:ext cx="10385780" cy="23291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CIDFont+F1"/>
              </a:rPr>
              <a:t>How fierce is the competition for restaurants in Bang </a:t>
            </a:r>
            <a:r>
              <a:rPr lang="en-US" sz="3200" dirty="0" err="1">
                <a:solidFill>
                  <a:srgbClr val="FFFFFF"/>
                </a:solidFill>
                <a:latin typeface="CIDFont+F1"/>
              </a:rPr>
              <a:t>Wa</a:t>
            </a:r>
            <a:r>
              <a:rPr lang="en-US" sz="3200" dirty="0">
                <a:solidFill>
                  <a:srgbClr val="FFFFFF"/>
                </a:solidFill>
                <a:latin typeface="CIDFont+F1"/>
              </a:rPr>
              <a:t> subdistrict?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FFFF"/>
              </a:solidFill>
              <a:latin typeface="CIDFont+F1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FFFFFF"/>
                </a:solidFill>
                <a:latin typeface="CIDFont+F1"/>
              </a:rPr>
              <a:t>Should you choose to open a Japanese or Thai restaurant near Bang </a:t>
            </a:r>
            <a:r>
              <a:rPr lang="en-US" sz="3200" dirty="0" err="1">
                <a:solidFill>
                  <a:srgbClr val="FFFFFF"/>
                </a:solidFill>
                <a:latin typeface="CIDFont+F1"/>
              </a:rPr>
              <a:t>Wa</a:t>
            </a:r>
            <a:r>
              <a:rPr lang="en-US" sz="3200" dirty="0">
                <a:solidFill>
                  <a:srgbClr val="FFFFFF"/>
                </a:solidFill>
                <a:latin typeface="CIDFont+F1"/>
              </a:rPr>
              <a:t> subdistrict?</a:t>
            </a:r>
          </a:p>
        </p:txBody>
      </p:sp>
    </p:spTree>
    <p:extLst>
      <p:ext uri="{BB962C8B-B14F-4D97-AF65-F5344CB8AC3E}">
        <p14:creationId xmlns:p14="http://schemas.microsoft.com/office/powerpoint/2010/main" val="118004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5905-D448-4C93-AF20-E650A7FE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5" y="409701"/>
            <a:ext cx="11122428" cy="95358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Data Acquisition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2ED8D-6DFA-4D8B-8C3A-ABEA3D72B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347" y="1760692"/>
            <a:ext cx="9670886" cy="3110566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The </a:t>
            </a:r>
            <a:r>
              <a:rPr lang="en-US" sz="2800" b="1" i="0" u="sng" strike="noStrike" baseline="0" dirty="0">
                <a:solidFill>
                  <a:srgbClr val="FFFFFF"/>
                </a:solidFill>
                <a:latin typeface="CIDFont+F1"/>
              </a:rPr>
              <a:t>5o Districts and 180 Subdistricts</a:t>
            </a: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 of Bangkok which can be obtained from Wiki page “</a:t>
            </a:r>
            <a:r>
              <a:rPr lang="en-US" sz="2800" b="0" i="0" u="none" strike="noStrike" baseline="0" dirty="0" err="1">
                <a:solidFill>
                  <a:srgbClr val="FFFFFF"/>
                </a:solidFill>
                <a:latin typeface="CIDFont+F1"/>
              </a:rPr>
              <a:t>Khwaeng</a:t>
            </a: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u="sng" strike="noStrike" baseline="0" dirty="0">
                <a:solidFill>
                  <a:srgbClr val="FFFFFF"/>
                </a:solidFill>
                <a:latin typeface="CIDFont+F1"/>
              </a:rPr>
              <a:t>Geospatial</a:t>
            </a: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 of each location can use </a:t>
            </a:r>
            <a:r>
              <a:rPr lang="en-US" sz="2800" b="0" i="0" u="none" strike="noStrike" baseline="0" dirty="0" err="1">
                <a:solidFill>
                  <a:srgbClr val="FFFFFF"/>
                </a:solidFill>
                <a:latin typeface="CIDFont+F1"/>
              </a:rPr>
              <a:t>GeoPy</a:t>
            </a: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 package to get latitude and longitude base on subdistricts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The </a:t>
            </a:r>
            <a:r>
              <a:rPr lang="en-US" sz="2800" b="1" i="0" u="sng" strike="noStrike" baseline="0" dirty="0">
                <a:solidFill>
                  <a:srgbClr val="FFFFFF"/>
                </a:solidFill>
                <a:latin typeface="CIDFont+F1"/>
              </a:rPr>
              <a:t>Foursquare API </a:t>
            </a:r>
            <a:r>
              <a:rPr lang="en-US" sz="2800" b="0" i="0" u="none" strike="noStrike" baseline="0" dirty="0">
                <a:solidFill>
                  <a:srgbClr val="FFFFFF"/>
                </a:solidFill>
                <a:latin typeface="CIDFont+F1"/>
              </a:rPr>
              <a:t>was used to add venue data for the neighborhoods such as number of restaurants, category, etc.</a:t>
            </a:r>
          </a:p>
        </p:txBody>
      </p:sp>
    </p:spTree>
    <p:extLst>
      <p:ext uri="{BB962C8B-B14F-4D97-AF65-F5344CB8AC3E}">
        <p14:creationId xmlns:p14="http://schemas.microsoft.com/office/powerpoint/2010/main" val="376006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B107-B362-406E-8724-FC006AD43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5" y="409701"/>
            <a:ext cx="11122428" cy="95358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Methodology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96218-A967-4E0A-8A58-EF8A25F5A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346" y="1760691"/>
            <a:ext cx="10161337" cy="444891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Data Loading: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Scrapping subdistrict</a:t>
            </a:r>
            <a:r>
              <a:rPr lang="en-US" sz="1800" dirty="0">
                <a:solidFill>
                  <a:srgbClr val="FFFFFF"/>
                </a:solidFill>
                <a:latin typeface="CIDFont+F1"/>
              </a:rPr>
              <a:t> name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from the Wikipedia, and search for geological by using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IDFont+F1"/>
              </a:rPr>
              <a:t>GeoPy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python package.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Venue Data from </a:t>
            </a:r>
            <a:r>
              <a:rPr lang="en-US" sz="1800" b="1" i="0" u="sng" strike="noStrike" baseline="0" dirty="0" err="1">
                <a:solidFill>
                  <a:srgbClr val="FFFFFF"/>
                </a:solidFill>
                <a:latin typeface="CIDFont+F1"/>
              </a:rPr>
              <a:t>FourSquare</a:t>
            </a: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 API:</a:t>
            </a: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  The </a:t>
            </a:r>
            <a:r>
              <a:rPr lang="en-US" sz="1800" i="0" strike="noStrike" baseline="0" dirty="0" err="1">
                <a:solidFill>
                  <a:srgbClr val="FFFFFF"/>
                </a:solidFill>
                <a:latin typeface="CIDFont+F1"/>
              </a:rPr>
              <a:t>FourSquare</a:t>
            </a: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 API was called for data of each </a:t>
            </a:r>
            <a:r>
              <a:rPr lang="en-US" sz="1800" i="0" strike="noStrike" baseline="0" dirty="0" err="1">
                <a:solidFill>
                  <a:srgbClr val="FFFFFF"/>
                </a:solidFill>
                <a:latin typeface="CIDFont+F1"/>
              </a:rPr>
              <a:t>rastuarant</a:t>
            </a: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 around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geological of subdistrict</a:t>
            </a:r>
            <a:endParaRPr lang="en-US" sz="1800" i="0" strike="noStrike" baseline="0" dirty="0">
              <a:solidFill>
                <a:srgbClr val="FFFFFF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Data Cleaning: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Grouping category that same nationality such as sushi restaurant, Japanese restaurant or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IDFont+F1"/>
              </a:rPr>
              <a:t>Udon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IDFont+F1"/>
              </a:rPr>
              <a:t>Restausrant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to Japanese.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Rank Order Venue: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 Creating a table indicating the order of the number of 10 descending stores in each region.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Modeling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: Performed K-Means clustering to find patterns in locations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u="sng" strike="noStrike" baseline="0" dirty="0">
                <a:solidFill>
                  <a:srgbClr val="FFFFFF"/>
                </a:solidFill>
                <a:latin typeface="CIDFont+F1"/>
              </a:rPr>
              <a:t>Visualize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IDFont+F1"/>
              </a:rPr>
              <a:t>: Clusters in Folium map</a:t>
            </a:r>
          </a:p>
        </p:txBody>
      </p:sp>
    </p:spTree>
    <p:extLst>
      <p:ext uri="{BB962C8B-B14F-4D97-AF65-F5344CB8AC3E}">
        <p14:creationId xmlns:p14="http://schemas.microsoft.com/office/powerpoint/2010/main" val="292154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AEB4-0A95-4387-9671-DFD964413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5" y="409701"/>
            <a:ext cx="11122428" cy="95358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Results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E2FFB533-B56A-4BF6-A2D7-9A41FA92A5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37189" y="-1505744"/>
            <a:ext cx="2626174" cy="8113012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F53849C7-E16B-4E43-8153-01FC937D617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357" y="1148874"/>
            <a:ext cx="2485841" cy="8113009"/>
          </a:xfrm>
          <a:prstGeom prst="rect">
            <a:avLst/>
          </a:prstGeom>
        </p:spPr>
      </p:pic>
      <p:sp>
        <p:nvSpPr>
          <p:cNvPr id="5" name="Text Box 22">
            <a:extLst>
              <a:ext uri="{FF2B5EF4-FFF2-40B4-BE49-F238E27FC236}">
                <a16:creationId xmlns:a16="http://schemas.microsoft.com/office/drawing/2014/main" id="{0BB9DF56-1E6D-41DE-B46A-B2378111A671}"/>
              </a:ext>
            </a:extLst>
          </p:cNvPr>
          <p:cNvSpPr txBox="1"/>
          <p:nvPr/>
        </p:nvSpPr>
        <p:spPr>
          <a:xfrm>
            <a:off x="8855670" y="1237673"/>
            <a:ext cx="2528075" cy="55502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Thai restaurants</a:t>
            </a:r>
            <a:endParaRPr lang="en-US" sz="1600" dirty="0">
              <a:solidFill>
                <a:schemeClr val="bg1"/>
              </a:solidFill>
              <a:effectLst/>
              <a:latin typeface="Bodoni MT Black" panose="02070A03080606020203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6" name="Text Box 22">
            <a:extLst>
              <a:ext uri="{FF2B5EF4-FFF2-40B4-BE49-F238E27FC236}">
                <a16:creationId xmlns:a16="http://schemas.microsoft.com/office/drawing/2014/main" id="{C961E35F-DD2F-43C1-8322-745B097293A3}"/>
              </a:ext>
            </a:extLst>
          </p:cNvPr>
          <p:cNvSpPr txBox="1"/>
          <p:nvPr/>
        </p:nvSpPr>
        <p:spPr>
          <a:xfrm>
            <a:off x="8246227" y="3962457"/>
            <a:ext cx="3360556" cy="55502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Japanese restaurants</a:t>
            </a:r>
            <a:endParaRPr lang="en-US" sz="1600" dirty="0">
              <a:solidFill>
                <a:schemeClr val="bg1"/>
              </a:solidFill>
              <a:effectLst/>
              <a:latin typeface="Bodoni MT Black" panose="02070A03080606020203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5EA16A0-F46E-4D19-9626-C9E9FA500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845" y="1528965"/>
            <a:ext cx="2443397" cy="25442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Japanese restaurants look more interest than Thai restaurants in our sub-district, Bang </a:t>
            </a:r>
            <a:r>
              <a:rPr lang="en-US" sz="1800" i="0" strike="noStrike" baseline="0" dirty="0" err="1">
                <a:solidFill>
                  <a:srgbClr val="FFFFFF"/>
                </a:solidFill>
                <a:latin typeface="CIDFont+F1"/>
              </a:rPr>
              <a:t>Wa</a:t>
            </a: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CIDFont+F1"/>
              </a:rPr>
              <a:t>“Less competitive”</a:t>
            </a:r>
            <a:endParaRPr lang="en-US" sz="1800" i="0" strike="noStrike" baseline="0" dirty="0">
              <a:solidFill>
                <a:srgbClr val="FFFFFF"/>
              </a:solidFill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127100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951F-2E2C-4F16-8485-CE96F04F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45" y="409701"/>
            <a:ext cx="11122428" cy="95358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Results</a:t>
            </a:r>
            <a:endParaRPr lang="en-US" b="1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BCB518B7-2F9D-4E09-9F42-C3F81AFE4C6A}"/>
              </a:ext>
            </a:extLst>
          </p:cNvPr>
          <p:cNvSpPr txBox="1"/>
          <p:nvPr/>
        </p:nvSpPr>
        <p:spPr>
          <a:xfrm>
            <a:off x="8855670" y="1237673"/>
            <a:ext cx="2528075" cy="55502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Thai restaurants</a:t>
            </a:r>
            <a:endParaRPr lang="en-US" sz="1600" dirty="0">
              <a:solidFill>
                <a:schemeClr val="bg1"/>
              </a:solidFill>
              <a:effectLst/>
              <a:latin typeface="Bodoni MT Black" panose="02070A03080606020203" pitchFamily="18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56DE850-CE5B-4C6A-B91C-911CC638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5774" y="3904027"/>
            <a:ext cx="2443397" cy="254427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“Confirm with ranking of each categories of restaurant in Bang </a:t>
            </a:r>
            <a:r>
              <a:rPr lang="en-US" sz="1800" i="0" strike="noStrike" baseline="0" dirty="0" err="1">
                <a:solidFill>
                  <a:srgbClr val="FFFFFF"/>
                </a:solidFill>
                <a:latin typeface="CIDFont+F1"/>
              </a:rPr>
              <a:t>Wa</a:t>
            </a:r>
            <a:r>
              <a:rPr lang="en-US" sz="1800" i="0" strike="noStrike" baseline="0" dirty="0">
                <a:solidFill>
                  <a:srgbClr val="FFFFFF"/>
                </a:solidFill>
                <a:latin typeface="CIDFont+F1"/>
              </a:rPr>
              <a:t> district.”</a:t>
            </a:r>
          </a:p>
        </p:txBody>
      </p:sp>
      <p:pic>
        <p:nvPicPr>
          <p:cNvPr id="5" name="Picture 4" descr="Table&#10;&#10;Description automatically generated with low confidence">
            <a:extLst>
              <a:ext uri="{FF2B5EF4-FFF2-40B4-BE49-F238E27FC236}">
                <a16:creationId xmlns:a16="http://schemas.microsoft.com/office/drawing/2014/main" id="{83C75D1D-D92C-47C9-9CE1-BBFFF1F2AC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0" y="1969592"/>
            <a:ext cx="9630256" cy="1302161"/>
          </a:xfrm>
          <a:prstGeom prst="rect">
            <a:avLst/>
          </a:prstGeom>
        </p:spPr>
      </p:pic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A8C0622D-4D1C-4175-B282-6DE8820AF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645338" y="3048057"/>
            <a:ext cx="914400" cy="914400"/>
          </a:xfrm>
          <a:prstGeom prst="rect">
            <a:avLst/>
          </a:prstGeom>
        </p:spPr>
      </p:pic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D5B7B24A-DDC8-4036-86A0-ED7F00066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V="1">
            <a:off x="2614030" y="3048058"/>
            <a:ext cx="914400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2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4F30B-0233-4283-AC80-C4DCFEB1A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18090" y="758952"/>
            <a:ext cx="2802194" cy="3571979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Results</a:t>
            </a:r>
            <a:endParaRPr lang="en-US" sz="4400" b="1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E67856F-1081-4EC2-BD88-C9DAC4833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089" y="4330931"/>
            <a:ext cx="2802195" cy="21613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strike="noStrike" baseline="0" dirty="0">
                <a:solidFill>
                  <a:srgbClr val="D9D9D9"/>
                </a:solidFill>
                <a:latin typeface="CIDFont+F1"/>
              </a:rPr>
              <a:t>Cluster was found to have dispersed of each group throughout Bangkok.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9D9D9"/>
                </a:solidFill>
                <a:latin typeface="CIDFont+F1"/>
              </a:rPr>
              <a:t>Next restaurant, find similar subdistrict!!</a:t>
            </a:r>
            <a:endParaRPr lang="en-US" sz="1800" i="0" strike="noStrike" baseline="0" dirty="0">
              <a:solidFill>
                <a:srgbClr val="D9D9D9"/>
              </a:solidFill>
              <a:latin typeface="CIDFont+F1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map&#10;&#10;Description automatically generated">
            <a:extLst>
              <a:ext uri="{FF2B5EF4-FFF2-40B4-BE49-F238E27FC236}">
                <a16:creationId xmlns:a16="http://schemas.microsoft.com/office/drawing/2014/main" id="{2A4949DD-9BA9-49EF-9BCD-8B9FC7D05E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75" y="1432439"/>
            <a:ext cx="6616823" cy="39866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77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anabata tree outline">
            <a:extLst>
              <a:ext uri="{FF2B5EF4-FFF2-40B4-BE49-F238E27FC236}">
                <a16:creationId xmlns:a16="http://schemas.microsoft.com/office/drawing/2014/main" id="{382DBC24-F19C-4B48-93C5-06EEB8564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127" y="965200"/>
            <a:ext cx="2060298" cy="20602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Noodles outline">
            <a:extLst>
              <a:ext uri="{FF2B5EF4-FFF2-40B4-BE49-F238E27FC236}">
                <a16:creationId xmlns:a16="http://schemas.microsoft.com/office/drawing/2014/main" id="{420E5D1B-62CF-4FB1-AAED-FB1BD38EE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6522" y="965200"/>
            <a:ext cx="2060298" cy="20602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ushi outline">
            <a:extLst>
              <a:ext uri="{FF2B5EF4-FFF2-40B4-BE49-F238E27FC236}">
                <a16:creationId xmlns:a16="http://schemas.microsoft.com/office/drawing/2014/main" id="{08544510-9CF6-4058-9CCD-FB7A54184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2043" y="3836247"/>
            <a:ext cx="2060298" cy="20602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Sake outline">
            <a:extLst>
              <a:ext uri="{FF2B5EF4-FFF2-40B4-BE49-F238E27FC236}">
                <a16:creationId xmlns:a16="http://schemas.microsoft.com/office/drawing/2014/main" id="{E801E3D5-A2B4-4606-A4EB-482C29F16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26522" y="3836247"/>
            <a:ext cx="2060298" cy="20602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D38CDC-960C-40BC-9EDD-BC98CA2B4C37}"/>
              </a:ext>
            </a:extLst>
          </p:cNvPr>
          <p:cNvSpPr/>
          <p:nvPr/>
        </p:nvSpPr>
        <p:spPr>
          <a:xfrm>
            <a:off x="4285673" y="2540000"/>
            <a:ext cx="3676072" cy="1838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F33A29DD-7AE3-4CBB-B36D-2C1CB6BB4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0793" y="2630848"/>
            <a:ext cx="3439606" cy="115390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Thank you!</a:t>
            </a:r>
            <a:endParaRPr lang="en-US" sz="8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8199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276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Bodoni MT Black</vt:lpstr>
      <vt:lpstr>Calibri Light</vt:lpstr>
      <vt:lpstr>Century Schoolbook</vt:lpstr>
      <vt:lpstr>CIDFont+F1</vt:lpstr>
      <vt:lpstr>Wingdings 2</vt:lpstr>
      <vt:lpstr>View</vt:lpstr>
      <vt:lpstr>IBM Applied Data Science Capstone Project  The competition of restaurants by district in Bangkok </vt:lpstr>
      <vt:lpstr>Business Problem</vt:lpstr>
      <vt:lpstr>Data Acquisition</vt:lpstr>
      <vt:lpstr>Methodology</vt:lpstr>
      <vt:lpstr>Results</vt:lpstr>
      <vt:lpstr>Results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Applied Data Science Capstone Project  The competition of restaurants by district in Bangkok</dc:title>
  <dc:creator>กิติธัช ปานสังข์</dc:creator>
  <cp:lastModifiedBy>กิติธัช ปานสังข์</cp:lastModifiedBy>
  <cp:revision>5</cp:revision>
  <dcterms:created xsi:type="dcterms:W3CDTF">2021-03-31T08:57:45Z</dcterms:created>
  <dcterms:modified xsi:type="dcterms:W3CDTF">2021-03-31T09:35:35Z</dcterms:modified>
</cp:coreProperties>
</file>