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90" r:id="rId7"/>
    <p:sldId id="291" r:id="rId8"/>
    <p:sldId id="292" r:id="rId9"/>
    <p:sldId id="299" r:id="rId10"/>
    <p:sldId id="293" r:id="rId11"/>
    <p:sldId id="294" r:id="rId12"/>
    <p:sldId id="300" r:id="rId13"/>
    <p:sldId id="295" r:id="rId14"/>
    <p:sldId id="296"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119" d="100"/>
          <a:sy n="119" d="100"/>
        </p:scale>
        <p:origin x="9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2069432"/>
            <a:ext cx="3606901" cy="2024596"/>
          </a:xfrm>
        </p:spPr>
        <p:txBody>
          <a:bodyPr>
            <a:normAutofit/>
          </a:bodyPr>
          <a:lstStyle/>
          <a:p>
            <a:pPr algn="l"/>
            <a:r>
              <a:rPr lang="en-IN" sz="4000" b="0" i="0" dirty="0">
                <a:solidFill>
                  <a:schemeClr val="tx1"/>
                </a:solidFill>
                <a:effectLst/>
                <a:latin typeface="Times New Roman" panose="02020603050405020304" pitchFamily="18" charset="0"/>
                <a:cs typeface="Times New Roman" panose="02020603050405020304" pitchFamily="18" charset="0"/>
              </a:rPr>
              <a:t>Lead Scoring Case Study</a:t>
            </a:r>
            <a:br>
              <a:rPr lang="en-IN" sz="800" b="0" i="0" dirty="0">
                <a:solidFill>
                  <a:srgbClr val="1A202C"/>
                </a:solidFill>
                <a:effectLst/>
                <a:latin typeface="circular-book"/>
              </a:rPr>
            </a:br>
            <a:endParaRPr lang="en-IN" sz="1200" b="0" i="0" dirty="0">
              <a:solidFill>
                <a:srgbClr val="1A202C"/>
              </a:solidFill>
              <a:effectLst/>
              <a:latin typeface="circular-book"/>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Nitu Kumari</a:t>
            </a:r>
          </a:p>
          <a:p>
            <a:pPr algn="l"/>
            <a:r>
              <a:rPr lang="en-US" dirty="0">
                <a:solidFill>
                  <a:srgbClr val="5792BA"/>
                </a:solidFill>
              </a:rPr>
              <a:t>Phong </a:t>
            </a:r>
            <a:r>
              <a:rPr lang="en-US" dirty="0" err="1">
                <a:solidFill>
                  <a:srgbClr val="5792BA"/>
                </a:solidFill>
              </a:rPr>
              <a:t>Nyugen</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03158"/>
            <a:ext cx="10353762" cy="112295"/>
          </a:xfrm>
        </p:spPr>
        <p:txBody>
          <a:bodyPr>
            <a:normAutofit fontScale="90000"/>
          </a:bodyPr>
          <a:lstStyle/>
          <a:p>
            <a:r>
              <a:rPr lang="en-US" b="0" dirty="0">
                <a:solidFill>
                  <a:srgbClr val="CCCCCC"/>
                </a:solidFill>
                <a:effectLst/>
                <a:latin typeface="Consolas" panose="020B0609020204030204" pitchFamily="49" charset="0"/>
              </a:rPr>
              <a:t>Key variables and Business Insights</a:t>
            </a:r>
            <a:br>
              <a:rPr lang="en-US"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1315453"/>
            <a:ext cx="10802336" cy="5061283"/>
          </a:xfrm>
        </p:spPr>
        <p:txBody>
          <a:bodyPr>
            <a:normAutofit/>
          </a:bodyPr>
          <a:lstStyle/>
          <a:p>
            <a:r>
              <a:rPr lang="en-US" b="0" dirty="0">
                <a:solidFill>
                  <a:srgbClr val="CCCCCC"/>
                </a:solidFill>
                <a:effectLst/>
                <a:latin typeface="Consolas" panose="020B0609020204030204" pitchFamily="49" charset="0"/>
              </a:rPr>
              <a:t>Total Visits, </a:t>
            </a:r>
          </a:p>
          <a:p>
            <a:r>
              <a:rPr lang="en-US" b="0" dirty="0">
                <a:solidFill>
                  <a:srgbClr val="CCCCCC"/>
                </a:solidFill>
                <a:effectLst/>
                <a:latin typeface="Consolas" panose="020B0609020204030204" pitchFamily="49" charset="0"/>
              </a:rPr>
              <a:t>Total Time spent on the website,</a:t>
            </a:r>
          </a:p>
          <a:p>
            <a:r>
              <a:rPr lang="en-US" b="0" dirty="0">
                <a:solidFill>
                  <a:srgbClr val="CCCCCC"/>
                </a:solidFill>
                <a:effectLst/>
                <a:latin typeface="Consolas" panose="020B0609020204030204" pitchFamily="49" charset="0"/>
              </a:rPr>
              <a:t> Lead </a:t>
            </a:r>
            <a:r>
              <a:rPr lang="en-US" b="0" dirty="0" err="1">
                <a:solidFill>
                  <a:srgbClr val="CCCCCC"/>
                </a:solidFill>
                <a:effectLst/>
                <a:latin typeface="Consolas" panose="020B0609020204030204" pitchFamily="49" charset="0"/>
              </a:rPr>
              <a:t>Origin_Lead</a:t>
            </a:r>
            <a:r>
              <a:rPr lang="en-US" b="0" dirty="0">
                <a:solidFill>
                  <a:srgbClr val="CCCCCC"/>
                </a:solidFill>
                <a:effectLst/>
                <a:latin typeface="Consolas" panose="020B0609020204030204" pitchFamily="49" charset="0"/>
              </a:rPr>
              <a:t> Add Form  </a:t>
            </a:r>
          </a:p>
          <a:p>
            <a:r>
              <a:rPr lang="en-US" b="0" dirty="0">
                <a:solidFill>
                  <a:srgbClr val="CCCCCC"/>
                </a:solidFill>
                <a:effectLst/>
                <a:latin typeface="Consolas" panose="020B0609020204030204" pitchFamily="49" charset="0"/>
              </a:rPr>
              <a:t>Lead </a:t>
            </a:r>
            <a:r>
              <a:rPr lang="en-US" b="0" dirty="0" err="1">
                <a:solidFill>
                  <a:srgbClr val="CCCCCC"/>
                </a:solidFill>
                <a:effectLst/>
                <a:latin typeface="Consolas" panose="020B0609020204030204" pitchFamily="49" charset="0"/>
              </a:rPr>
              <a:t>Origin_Lead</a:t>
            </a:r>
            <a:r>
              <a:rPr lang="en-US" b="0" dirty="0">
                <a:solidFill>
                  <a:srgbClr val="CCCCCC"/>
                </a:solidFill>
                <a:effectLst/>
                <a:latin typeface="Consolas" panose="020B0609020204030204" pitchFamily="49" charset="0"/>
              </a:rPr>
              <a:t> Add Form, </a:t>
            </a:r>
          </a:p>
          <a:p>
            <a:r>
              <a:rPr lang="en-US" b="0" dirty="0">
                <a:solidFill>
                  <a:srgbClr val="CCCCCC"/>
                </a:solidFill>
                <a:effectLst/>
                <a:latin typeface="Consolas" panose="020B0609020204030204" pitchFamily="49" charset="0"/>
              </a:rPr>
              <a:t>Last </a:t>
            </a:r>
            <a:r>
              <a:rPr lang="en-US" b="0" dirty="0" err="1">
                <a:solidFill>
                  <a:srgbClr val="CCCCCC"/>
                </a:solidFill>
                <a:effectLst/>
                <a:latin typeface="Consolas" panose="020B0609020204030204" pitchFamily="49" charset="0"/>
              </a:rPr>
              <a:t>Activity_Had</a:t>
            </a:r>
            <a:r>
              <a:rPr lang="en-US" b="0" dirty="0">
                <a:solidFill>
                  <a:srgbClr val="CCCCCC"/>
                </a:solidFill>
                <a:effectLst/>
                <a:latin typeface="Consolas" panose="020B0609020204030204" pitchFamily="49" charset="0"/>
              </a:rPr>
              <a:t> a phone conversation, </a:t>
            </a:r>
          </a:p>
          <a:p>
            <a:r>
              <a:rPr lang="en-US" b="0" dirty="0">
                <a:solidFill>
                  <a:srgbClr val="CCCCCC"/>
                </a:solidFill>
                <a:effectLst/>
                <a:latin typeface="Consolas" panose="020B0609020204030204" pitchFamily="49" charset="0"/>
              </a:rPr>
              <a:t>Lead </a:t>
            </a:r>
            <a:r>
              <a:rPr lang="en-US" b="0" dirty="0" err="1">
                <a:solidFill>
                  <a:srgbClr val="CCCCCC"/>
                </a:solidFill>
                <a:effectLst/>
                <a:latin typeface="Consolas" panose="020B0609020204030204" pitchFamily="49" charset="0"/>
              </a:rPr>
              <a:t>Score_Wellingak</a:t>
            </a:r>
            <a:r>
              <a:rPr lang="en-US" b="0" dirty="0">
                <a:solidFill>
                  <a:srgbClr val="CCCCCC"/>
                </a:solidFill>
                <a:effectLst/>
                <a:latin typeface="Consolas" panose="020B0609020204030204" pitchFamily="49" charset="0"/>
              </a:rPr>
              <a:t> Website</a:t>
            </a:r>
          </a:p>
          <a:p>
            <a:endParaRPr lang="en-US"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13989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938463"/>
          </a:xfrm>
        </p:spPr>
        <p:txBody>
          <a:bodyPr>
            <a:normAutofit/>
          </a:bodyPr>
          <a:lstStyle/>
          <a:p>
            <a:r>
              <a:rPr lang="en-US" b="0" dirty="0">
                <a:solidFill>
                  <a:srgbClr val="CCCCCC"/>
                </a:solidFill>
                <a:effectLst/>
                <a:latin typeface="Consolas" panose="020B0609020204030204" pitchFamily="49" charset="0"/>
              </a:rPr>
              <a:t>Strategies</a:t>
            </a: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1315453"/>
            <a:ext cx="10802336" cy="5061283"/>
          </a:xfrm>
        </p:spPr>
        <p:txBody>
          <a:bodyPr>
            <a:normAutofit/>
          </a:bodyPr>
          <a:lstStyle/>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Lower the Lead Score Threshold</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Segment Leads</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Use Engagement Metrics</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Train interns</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Monitor and Adjust</a:t>
            </a:r>
          </a:p>
          <a:p>
            <a:endParaRPr lang="en-IN" dirty="0"/>
          </a:p>
        </p:txBody>
      </p:sp>
    </p:spTree>
    <p:extLst>
      <p:ext uri="{BB962C8B-B14F-4D97-AF65-F5344CB8AC3E}">
        <p14:creationId xmlns:p14="http://schemas.microsoft.com/office/powerpoint/2010/main" val="126926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938463"/>
          </a:xfrm>
        </p:spPr>
        <p:txBody>
          <a:bodyPr>
            <a:normAutofit/>
          </a:bodyPr>
          <a:lstStyle/>
          <a:p>
            <a:r>
              <a:rPr lang="en-IN" b="0" dirty="0">
                <a:solidFill>
                  <a:srgbClr val="CCCCCC"/>
                </a:solidFill>
                <a:effectLst/>
                <a:latin typeface="Consolas" panose="020B0609020204030204" pitchFamily="49" charset="0"/>
              </a:rPr>
              <a:t>Recommendations and Action Plan</a:t>
            </a: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1315453"/>
            <a:ext cx="10802336" cy="5061283"/>
          </a:xfrm>
        </p:spPr>
        <p:txBody>
          <a:bodyPr>
            <a:normAutofit/>
          </a:bodyPr>
          <a:lstStyle/>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Increase the Lead Score Threshold</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Automate Low-Priority Leads</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Reassess Lead Activity</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Sales Team Allocation</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Follow-Up Automation</a:t>
            </a:r>
          </a:p>
          <a:p>
            <a:r>
              <a:rPr lang="en-US" b="0" dirty="0">
                <a:solidFill>
                  <a:srgbClr val="6A9955"/>
                </a:solidFill>
                <a:effectLst/>
                <a:latin typeface="Consolas" panose="020B0609020204030204" pitchFamily="49" charset="0"/>
              </a:rPr>
              <a:t>&gt;</a:t>
            </a:r>
            <a:r>
              <a:rPr lang="en-US" b="0" dirty="0">
                <a:solidFill>
                  <a:srgbClr val="CCCCCC"/>
                </a:solidFill>
                <a:effectLst/>
                <a:latin typeface="Consolas" panose="020B0609020204030204" pitchFamily="49" charset="0"/>
              </a:rPr>
              <a:t>Periodic Lead Scoring Update</a:t>
            </a:r>
          </a:p>
          <a:p>
            <a:pPr marL="36900" indent="0">
              <a:buNone/>
            </a:pP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4075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938463"/>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1315453"/>
            <a:ext cx="10802336" cy="5061283"/>
          </a:xfrm>
        </p:spPr>
        <p:txBody>
          <a:bodyPr>
            <a:normAutofit fontScale="85000" lnSpcReduction="20000"/>
          </a:bodyPr>
          <a:lstStyle/>
          <a:p>
            <a:pPr marL="36900" indent="0" algn="just">
              <a:buNone/>
            </a:pPr>
            <a:r>
              <a:rPr lang="en-US" b="0" i="0" dirty="0">
                <a:solidFill>
                  <a:schemeClr val="tx1"/>
                </a:solidFill>
                <a:effectLst/>
                <a:latin typeface="freight-text-pro"/>
              </a:rPr>
              <a:t>An education company named X Education sells online courses to industry professionals. On any given day, many professionals who are interested in the courses land on their website and browse for courses. </a:t>
            </a:r>
          </a:p>
          <a:p>
            <a:pPr marL="36900" indent="0" algn="just">
              <a:buNone/>
            </a:pPr>
            <a:r>
              <a:rPr lang="en-US" b="0" i="0" dirty="0">
                <a:solidFill>
                  <a:schemeClr val="tx1"/>
                </a:solidFill>
                <a:effectLst/>
                <a:latin typeface="freight-text-pro"/>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36900" indent="0" algn="just">
              <a:buNone/>
            </a:pPr>
            <a:r>
              <a:rPr lang="en-US" b="0" i="0" dirty="0">
                <a:solidFill>
                  <a:schemeClr val="tx1"/>
                </a:solidFill>
                <a:effectLst/>
                <a:latin typeface="freight-text-pro"/>
              </a:rPr>
              <a:t>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 typical lead conversion process can be represented using the following funnel:</a:t>
            </a:r>
          </a:p>
          <a:p>
            <a:endParaRPr lang="en-IN" dirty="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938463"/>
          </a:xfrm>
        </p:spPr>
        <p:txBody>
          <a:bodyPr>
            <a:normAutofit/>
          </a:bodyPr>
          <a:lstStyle/>
          <a:p>
            <a:r>
              <a:rPr lang="en-US" dirty="0"/>
              <a:t>Objectives</a:t>
            </a: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1315453"/>
            <a:ext cx="10802336" cy="5061283"/>
          </a:xfrm>
        </p:spPr>
        <p:txBody>
          <a:bodyPr>
            <a:normAutofit/>
          </a:bodyPr>
          <a:lstStyle/>
          <a:p>
            <a:pPr marL="36900" indent="0">
              <a:buNone/>
            </a:pPr>
            <a:r>
              <a:rPr lang="en-US" b="0" i="0" dirty="0">
                <a:solidFill>
                  <a:schemeClr val="tx1"/>
                </a:solidFill>
                <a:effectLst/>
                <a:latin typeface="freight-text-pro"/>
              </a:rPr>
              <a:t>X Education has appointed you to help them select the most promising leads, i.e. the leads that are most likely to convert into paying customers. The company requires you to build a model wherein you need to assign a lead score to each of the leads such that the customers with a higher lead score have a higher conversion chance and the customers with a lower lead score have a lower conversion chance. The CEO, in particular, has given a ballpark of the target lead conversion rate to be around 80%.</a:t>
            </a:r>
            <a:endParaRPr lang="en-IN" dirty="0">
              <a:solidFill>
                <a:schemeClr val="tx1"/>
              </a:solidFill>
            </a:endParaRPr>
          </a:p>
        </p:txBody>
      </p:sp>
    </p:spTree>
    <p:extLst>
      <p:ext uri="{BB962C8B-B14F-4D97-AF65-F5344CB8AC3E}">
        <p14:creationId xmlns:p14="http://schemas.microsoft.com/office/powerpoint/2010/main" val="412821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938463"/>
          </a:xfrm>
        </p:spPr>
        <p:txBody>
          <a:bodyPr>
            <a:normAutofit/>
          </a:bodyPr>
          <a:lstStyle/>
          <a:p>
            <a:r>
              <a:rPr lang="en-US" dirty="0"/>
              <a:t>Data Understanding and Preparation</a:t>
            </a: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1315453"/>
            <a:ext cx="10802336" cy="5061283"/>
          </a:xfrm>
        </p:spPr>
        <p:txBody>
          <a:bodyPr>
            <a:normAutofit/>
          </a:bodyPr>
          <a:lstStyle/>
          <a:p>
            <a:pPr algn="just"/>
            <a:r>
              <a:rPr lang="en-US" b="0" i="0" dirty="0">
                <a:solidFill>
                  <a:schemeClr val="tx1"/>
                </a:solidFill>
                <a:effectLst/>
                <a:latin typeface="freight-text-pro"/>
              </a:rPr>
              <a:t>Using </a:t>
            </a:r>
            <a:r>
              <a:rPr lang="en-US" b="0" i="0" dirty="0" err="1">
                <a:solidFill>
                  <a:schemeClr val="tx1"/>
                </a:solidFill>
                <a:effectLst/>
                <a:latin typeface="freight-text-pro"/>
              </a:rPr>
              <a:t>df.shape</a:t>
            </a:r>
            <a:r>
              <a:rPr lang="en-US" b="0" i="0" dirty="0">
                <a:solidFill>
                  <a:schemeClr val="tx1"/>
                </a:solidFill>
                <a:effectLst/>
                <a:latin typeface="freight-text-pro"/>
              </a:rPr>
              <a:t> we observe that the dataset had 9240 rows and 37 columns.</a:t>
            </a:r>
          </a:p>
          <a:p>
            <a:pPr algn="just"/>
            <a:r>
              <a:rPr lang="en-US" b="0" i="0" dirty="0">
                <a:solidFill>
                  <a:schemeClr val="tx1"/>
                </a:solidFill>
                <a:effectLst/>
                <a:latin typeface="freight-text-pro"/>
              </a:rPr>
              <a:t>It has Object , Int64 and float type data .</a:t>
            </a:r>
          </a:p>
          <a:p>
            <a:pPr algn="just"/>
            <a:r>
              <a:rPr lang="en-US" b="0" i="0" dirty="0">
                <a:solidFill>
                  <a:schemeClr val="tx1"/>
                </a:solidFill>
                <a:effectLst/>
                <a:latin typeface="freight-text-pro"/>
              </a:rPr>
              <a:t>There are 6 columns with missing values count more than 3000. These columns are not useful , we eliminated these six columns.</a:t>
            </a:r>
          </a:p>
          <a:p>
            <a:pPr algn="just"/>
            <a:r>
              <a:rPr lang="en-US" b="0" i="0" dirty="0">
                <a:solidFill>
                  <a:schemeClr val="tx1"/>
                </a:solidFill>
                <a:effectLst/>
                <a:latin typeface="freight-text-pro"/>
              </a:rPr>
              <a:t>  Since it is online platform , we can drop City and Country column from the dataset . </a:t>
            </a:r>
          </a:p>
          <a:p>
            <a:pPr algn="just"/>
            <a:r>
              <a:rPr lang="en-US" dirty="0">
                <a:solidFill>
                  <a:schemeClr val="tx1"/>
                </a:solidFill>
                <a:effectLst/>
                <a:latin typeface="freight-text-pro"/>
              </a:rPr>
              <a:t>There are few columns where user did not select anything – they appear with “Select”. They are as good as missing values. </a:t>
            </a:r>
            <a:r>
              <a:rPr lang="en-US" dirty="0" err="1">
                <a:solidFill>
                  <a:schemeClr val="tx1"/>
                </a:solidFill>
                <a:effectLst/>
                <a:latin typeface="freight-text-pro"/>
              </a:rPr>
              <a:t>Eg</a:t>
            </a:r>
            <a:r>
              <a:rPr lang="en-US" dirty="0">
                <a:solidFill>
                  <a:schemeClr val="tx1"/>
                </a:solidFill>
                <a:effectLst/>
                <a:latin typeface="freight-text-pro"/>
              </a:rPr>
              <a:t> Lead profile, How did you hear about X education. We can eliminate them. </a:t>
            </a:r>
          </a:p>
          <a:p>
            <a:pPr algn="just"/>
            <a:endParaRPr lang="en-US" b="0" i="0" dirty="0">
              <a:solidFill>
                <a:schemeClr val="tx1"/>
              </a:solidFill>
              <a:effectLst/>
              <a:latin typeface="freight-text-pro"/>
            </a:endParaRPr>
          </a:p>
          <a:p>
            <a:endParaRPr lang="en-IN" dirty="0"/>
          </a:p>
        </p:txBody>
      </p:sp>
    </p:spTree>
    <p:extLst>
      <p:ext uri="{BB962C8B-B14F-4D97-AF65-F5344CB8AC3E}">
        <p14:creationId xmlns:p14="http://schemas.microsoft.com/office/powerpoint/2010/main" val="396862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834189"/>
          </a:xfrm>
        </p:spPr>
        <p:txBody>
          <a:bodyPr>
            <a:normAutofit/>
          </a:bodyPr>
          <a:lstStyle/>
          <a:p>
            <a:r>
              <a:rPr lang="en-US" b="0" dirty="0">
                <a:solidFill>
                  <a:srgbClr val="CCCCCC"/>
                </a:solidFill>
                <a:effectLst/>
                <a:latin typeface="Consolas" panose="020B0609020204030204" pitchFamily="49" charset="0"/>
              </a:rPr>
              <a:t>Exploratory Data Analysis</a:t>
            </a:r>
          </a:p>
        </p:txBody>
      </p:sp>
      <p:pic>
        <p:nvPicPr>
          <p:cNvPr id="5" name="Content Placeholder 4">
            <a:extLst>
              <a:ext uri="{FF2B5EF4-FFF2-40B4-BE49-F238E27FC236}">
                <a16:creationId xmlns:a16="http://schemas.microsoft.com/office/drawing/2014/main" id="{65F3F448-337F-733B-9A54-75E30309E58E}"/>
              </a:ext>
            </a:extLst>
          </p:cNvPr>
          <p:cNvPicPr>
            <a:picLocks noGrp="1" noChangeAspect="1"/>
          </p:cNvPicPr>
          <p:nvPr>
            <p:ph idx="1"/>
          </p:nvPr>
        </p:nvPicPr>
        <p:blipFill>
          <a:blip r:embed="rId3"/>
          <a:stretch>
            <a:fillRect/>
          </a:stretch>
        </p:blipFill>
        <p:spPr>
          <a:xfrm>
            <a:off x="3001015" y="1316038"/>
            <a:ext cx="5731183" cy="5060950"/>
          </a:xfrm>
        </p:spPr>
      </p:pic>
    </p:spTree>
    <p:extLst>
      <p:ext uri="{BB962C8B-B14F-4D97-AF65-F5344CB8AC3E}">
        <p14:creationId xmlns:p14="http://schemas.microsoft.com/office/powerpoint/2010/main" val="98468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834189"/>
          </a:xfrm>
        </p:spPr>
        <p:txBody>
          <a:bodyPr>
            <a:normAutofit/>
          </a:bodyPr>
          <a:lstStyle/>
          <a:p>
            <a:r>
              <a:rPr lang="en-US" b="0" dirty="0">
                <a:solidFill>
                  <a:srgbClr val="CCCCCC"/>
                </a:solidFill>
                <a:effectLst/>
                <a:latin typeface="Consolas" panose="020B0609020204030204" pitchFamily="49" charset="0"/>
              </a:rPr>
              <a:t>Exploratory Data Analysis</a:t>
            </a:r>
          </a:p>
        </p:txBody>
      </p:sp>
      <p:pic>
        <p:nvPicPr>
          <p:cNvPr id="7" name="Picture 6">
            <a:extLst>
              <a:ext uri="{FF2B5EF4-FFF2-40B4-BE49-F238E27FC236}">
                <a16:creationId xmlns:a16="http://schemas.microsoft.com/office/drawing/2014/main" id="{CF957BB4-76DC-5447-6BFF-0DAD0B975ABB}"/>
              </a:ext>
            </a:extLst>
          </p:cNvPr>
          <p:cNvPicPr>
            <a:picLocks noChangeAspect="1"/>
          </p:cNvPicPr>
          <p:nvPr/>
        </p:nvPicPr>
        <p:blipFill>
          <a:blip r:embed="rId3"/>
          <a:stretch>
            <a:fillRect/>
          </a:stretch>
        </p:blipFill>
        <p:spPr>
          <a:xfrm>
            <a:off x="1764632" y="1416631"/>
            <a:ext cx="7044390" cy="4992189"/>
          </a:xfrm>
          <a:prstGeom prst="rect">
            <a:avLst/>
          </a:prstGeom>
        </p:spPr>
      </p:pic>
    </p:spTree>
    <p:extLst>
      <p:ext uri="{BB962C8B-B14F-4D97-AF65-F5344CB8AC3E}">
        <p14:creationId xmlns:p14="http://schemas.microsoft.com/office/powerpoint/2010/main" val="108947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128337"/>
            <a:ext cx="10353762" cy="938463"/>
          </a:xfrm>
        </p:spPr>
        <p:txBody>
          <a:bodyPr>
            <a:normAutofit fontScale="90000"/>
          </a:bodyPr>
          <a:lstStyle/>
          <a:p>
            <a:r>
              <a:rPr lang="en-IN" b="0" dirty="0">
                <a:solidFill>
                  <a:srgbClr val="CCCCCC"/>
                </a:solidFill>
                <a:effectLst/>
                <a:latin typeface="Consolas" panose="020B0609020204030204" pitchFamily="49" charset="0"/>
              </a:rPr>
              <a:t>Model Approach</a:t>
            </a:r>
            <a:br>
              <a:rPr lang="en-IN"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778043"/>
            <a:ext cx="10802336" cy="5598694"/>
          </a:xfrm>
        </p:spPr>
        <p:txBody>
          <a:bodyPr>
            <a:normAutofit lnSpcReduction="10000"/>
          </a:bodyPr>
          <a:lstStyle/>
          <a:p>
            <a:pPr algn="just">
              <a:lnSpc>
                <a:spcPct val="120000"/>
              </a:lnSpc>
            </a:pPr>
            <a:r>
              <a:rPr lang="en-US" dirty="0">
                <a:solidFill>
                  <a:schemeClr val="tx1"/>
                </a:solidFill>
                <a:effectLst/>
                <a:latin typeface="freight-text-pro"/>
              </a:rPr>
              <a:t>Import '</a:t>
            </a:r>
            <a:r>
              <a:rPr lang="en-US" dirty="0" err="1">
                <a:solidFill>
                  <a:schemeClr val="tx1"/>
                </a:solidFill>
                <a:effectLst/>
                <a:latin typeface="freight-text-pro"/>
              </a:rPr>
              <a:t>LogisticRegression</a:t>
            </a:r>
            <a:r>
              <a:rPr lang="en-US" dirty="0">
                <a:solidFill>
                  <a:schemeClr val="tx1"/>
                </a:solidFill>
                <a:effectLst/>
                <a:latin typeface="freight-text-pro"/>
              </a:rPr>
              <a:t>' and create a </a:t>
            </a:r>
            <a:r>
              <a:rPr lang="en-US" dirty="0" err="1">
                <a:solidFill>
                  <a:schemeClr val="tx1"/>
                </a:solidFill>
                <a:effectLst/>
                <a:latin typeface="freight-text-pro"/>
              </a:rPr>
              <a:t>LogisticRegression</a:t>
            </a:r>
            <a:r>
              <a:rPr lang="en-US" dirty="0">
                <a:solidFill>
                  <a:schemeClr val="tx1"/>
                </a:solidFill>
                <a:effectLst/>
                <a:latin typeface="freight-text-pro"/>
              </a:rPr>
              <a:t> object</a:t>
            </a:r>
          </a:p>
          <a:p>
            <a:pPr algn="just">
              <a:lnSpc>
                <a:spcPct val="120000"/>
              </a:lnSpc>
            </a:pPr>
            <a:r>
              <a:rPr lang="en-US" dirty="0">
                <a:solidFill>
                  <a:schemeClr val="tx1"/>
                </a:solidFill>
                <a:effectLst/>
                <a:latin typeface="freight-text-pro"/>
              </a:rPr>
              <a:t>Import RFE and select 15 variables</a:t>
            </a:r>
          </a:p>
          <a:p>
            <a:pPr algn="just">
              <a:lnSpc>
                <a:spcPct val="120000"/>
              </a:lnSpc>
            </a:pPr>
            <a:r>
              <a:rPr lang="en-US" dirty="0">
                <a:solidFill>
                  <a:schemeClr val="tx1"/>
                </a:solidFill>
                <a:effectLst/>
                <a:latin typeface="freight-text-pro"/>
              </a:rPr>
              <a:t>running RFE with 15 variables as output</a:t>
            </a:r>
          </a:p>
          <a:p>
            <a:pPr algn="just">
              <a:lnSpc>
                <a:spcPct val="120000"/>
              </a:lnSpc>
            </a:pPr>
            <a:r>
              <a:rPr lang="en-US" dirty="0">
                <a:solidFill>
                  <a:schemeClr val="tx1"/>
                </a:solidFill>
                <a:effectLst/>
                <a:latin typeface="freight-text-pro"/>
              </a:rPr>
              <a:t>Let's take a look at which features have been selected by RFE</a:t>
            </a:r>
          </a:p>
          <a:p>
            <a:pPr algn="just">
              <a:lnSpc>
                <a:spcPct val="120000"/>
              </a:lnSpc>
            </a:pPr>
            <a:r>
              <a:rPr lang="en-US" dirty="0">
                <a:solidFill>
                  <a:schemeClr val="tx1"/>
                </a:solidFill>
                <a:effectLst/>
                <a:latin typeface="freight-text-pro"/>
              </a:rPr>
              <a:t>Fit a logistic Regression model on </a:t>
            </a:r>
            <a:r>
              <a:rPr lang="en-US" dirty="0" err="1">
                <a:solidFill>
                  <a:schemeClr val="tx1"/>
                </a:solidFill>
                <a:effectLst/>
                <a:latin typeface="freight-text-pro"/>
              </a:rPr>
              <a:t>X_train</a:t>
            </a:r>
            <a:r>
              <a:rPr lang="en-US" dirty="0">
                <a:solidFill>
                  <a:schemeClr val="tx1"/>
                </a:solidFill>
                <a:effectLst/>
                <a:latin typeface="freight-text-pro"/>
              </a:rPr>
              <a:t> after adding a constant and output the summary</a:t>
            </a:r>
          </a:p>
          <a:p>
            <a:pPr algn="just">
              <a:lnSpc>
                <a:spcPct val="120000"/>
              </a:lnSpc>
            </a:pPr>
            <a:r>
              <a:rPr lang="en-IN" dirty="0">
                <a:solidFill>
                  <a:schemeClr val="tx1"/>
                </a:solidFill>
                <a:effectLst/>
                <a:latin typeface="freight-text-pro"/>
              </a:rPr>
              <a:t>Import '</a:t>
            </a:r>
            <a:r>
              <a:rPr lang="en-IN" dirty="0" err="1">
                <a:solidFill>
                  <a:schemeClr val="tx1"/>
                </a:solidFill>
                <a:effectLst/>
                <a:latin typeface="freight-text-pro"/>
              </a:rPr>
              <a:t>variance_inflation_factor</a:t>
            </a:r>
            <a:r>
              <a:rPr lang="en-IN" dirty="0">
                <a:solidFill>
                  <a:schemeClr val="tx1"/>
                </a:solidFill>
                <a:effectLst/>
                <a:latin typeface="freight-text-pro"/>
              </a:rPr>
              <a:t>'</a:t>
            </a:r>
          </a:p>
          <a:p>
            <a:pPr algn="just">
              <a:lnSpc>
                <a:spcPct val="120000"/>
              </a:lnSpc>
            </a:pPr>
            <a:r>
              <a:rPr lang="en-US" dirty="0">
                <a:solidFill>
                  <a:schemeClr val="tx1"/>
                </a:solidFill>
                <a:effectLst/>
                <a:latin typeface="freight-text-pro"/>
              </a:rPr>
              <a:t>Make a VIF </a:t>
            </a:r>
            <a:r>
              <a:rPr lang="en-US" dirty="0" err="1">
                <a:solidFill>
                  <a:schemeClr val="tx1"/>
                </a:solidFill>
                <a:effectLst/>
                <a:latin typeface="freight-text-pro"/>
              </a:rPr>
              <a:t>dataframe</a:t>
            </a:r>
            <a:r>
              <a:rPr lang="en-US" dirty="0">
                <a:solidFill>
                  <a:schemeClr val="tx1"/>
                </a:solidFill>
                <a:effectLst/>
                <a:latin typeface="freight-text-pro"/>
              </a:rPr>
              <a:t> for all the variables present</a:t>
            </a:r>
          </a:p>
          <a:p>
            <a:pPr algn="just">
              <a:lnSpc>
                <a:spcPct val="120000"/>
              </a:lnSpc>
            </a:pPr>
            <a:r>
              <a:rPr lang="en-US" dirty="0">
                <a:solidFill>
                  <a:schemeClr val="tx1"/>
                </a:solidFill>
                <a:effectLst/>
                <a:latin typeface="freight-text-pro"/>
              </a:rPr>
              <a:t>Let's first drop the variable example. `Lead </a:t>
            </a:r>
            <a:r>
              <a:rPr lang="en-US" dirty="0" err="1">
                <a:solidFill>
                  <a:schemeClr val="tx1"/>
                </a:solidFill>
                <a:effectLst/>
                <a:latin typeface="freight-text-pro"/>
              </a:rPr>
              <a:t>Source_Reference</a:t>
            </a:r>
            <a:r>
              <a:rPr lang="en-US" dirty="0">
                <a:solidFill>
                  <a:schemeClr val="tx1"/>
                </a:solidFill>
                <a:effectLst/>
                <a:latin typeface="freight-text-pro"/>
              </a:rPr>
              <a:t>` since it has a high p-value as well as a high VIF.</a:t>
            </a:r>
          </a:p>
          <a:p>
            <a:pPr algn="just">
              <a:lnSpc>
                <a:spcPct val="120000"/>
              </a:lnSpc>
            </a:pPr>
            <a:r>
              <a:rPr lang="en-US" dirty="0">
                <a:solidFill>
                  <a:schemeClr val="tx1"/>
                </a:solidFill>
                <a:effectLst/>
                <a:latin typeface="freight-text-pro"/>
              </a:rPr>
              <a:t>Refit the model with the new set of features. Repeat . </a:t>
            </a:r>
          </a:p>
          <a:p>
            <a:endParaRPr lang="en-IN" dirty="0"/>
          </a:p>
        </p:txBody>
      </p:sp>
    </p:spTree>
    <p:extLst>
      <p:ext uri="{BB962C8B-B14F-4D97-AF65-F5344CB8AC3E}">
        <p14:creationId xmlns:p14="http://schemas.microsoft.com/office/powerpoint/2010/main" val="167782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866274"/>
            <a:ext cx="10353762" cy="200526"/>
          </a:xfrm>
        </p:spPr>
        <p:txBody>
          <a:bodyPr>
            <a:normAutofit fontScale="90000"/>
          </a:bodyPr>
          <a:lstStyle/>
          <a:p>
            <a:r>
              <a:rPr lang="en-IN" b="0" dirty="0">
                <a:solidFill>
                  <a:srgbClr val="CCCCCC"/>
                </a:solidFill>
                <a:effectLst/>
                <a:latin typeface="Consolas" panose="020B0609020204030204" pitchFamily="49" charset="0"/>
              </a:rPr>
              <a:t>Model Evaluation</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4" name="Content Placeholder 3">
            <a:extLst>
              <a:ext uri="{FF2B5EF4-FFF2-40B4-BE49-F238E27FC236}">
                <a16:creationId xmlns:a16="http://schemas.microsoft.com/office/drawing/2014/main" id="{668977CF-3FFF-BC27-D355-5005F8D16EF8}"/>
              </a:ext>
            </a:extLst>
          </p:cNvPr>
          <p:cNvSpPr>
            <a:spLocks noGrp="1"/>
          </p:cNvSpPr>
          <p:nvPr>
            <p:ph idx="1"/>
          </p:nvPr>
        </p:nvSpPr>
        <p:spPr>
          <a:xfrm>
            <a:off x="465221" y="1315453"/>
            <a:ext cx="10802336" cy="5061283"/>
          </a:xfrm>
        </p:spPr>
        <p:txBody>
          <a:bodyPr>
            <a:normAutofit/>
          </a:bodyPr>
          <a:lstStyle/>
          <a:p>
            <a:pPr algn="just">
              <a:lnSpc>
                <a:spcPct val="120000"/>
              </a:lnSpc>
            </a:pPr>
            <a:r>
              <a:rPr lang="en-US" dirty="0">
                <a:solidFill>
                  <a:schemeClr val="tx1"/>
                </a:solidFill>
                <a:effectLst/>
                <a:latin typeface="freight-text-pro"/>
              </a:rPr>
              <a:t>Once both the p-values and VIFs seem decent enough for all the variables. Then we make predictions using this final set of features.</a:t>
            </a:r>
          </a:p>
          <a:p>
            <a:pPr algn="just">
              <a:lnSpc>
                <a:spcPct val="120000"/>
              </a:lnSpc>
            </a:pPr>
            <a:r>
              <a:rPr lang="en-US" dirty="0">
                <a:solidFill>
                  <a:schemeClr val="tx1"/>
                </a:solidFill>
                <a:effectLst/>
                <a:latin typeface="freight-text-pro"/>
              </a:rPr>
              <a:t>Use 'predict' to predict the probabilities on the train set</a:t>
            </a:r>
          </a:p>
          <a:p>
            <a:pPr algn="just">
              <a:lnSpc>
                <a:spcPct val="120000"/>
              </a:lnSpc>
            </a:pPr>
            <a:r>
              <a:rPr lang="en-US" dirty="0">
                <a:solidFill>
                  <a:schemeClr val="tx1"/>
                </a:solidFill>
                <a:effectLst/>
                <a:latin typeface="freight-text-pro"/>
              </a:rPr>
              <a:t>Create a new </a:t>
            </a:r>
            <a:r>
              <a:rPr lang="en-US" dirty="0" err="1">
                <a:solidFill>
                  <a:schemeClr val="tx1"/>
                </a:solidFill>
                <a:effectLst/>
                <a:latin typeface="freight-text-pro"/>
              </a:rPr>
              <a:t>dataframe</a:t>
            </a:r>
            <a:r>
              <a:rPr lang="en-US" dirty="0">
                <a:solidFill>
                  <a:schemeClr val="tx1"/>
                </a:solidFill>
                <a:effectLst/>
                <a:latin typeface="freight-text-pro"/>
              </a:rPr>
              <a:t> containing the actual conversion flag and the probabilities predicted by the model</a:t>
            </a:r>
          </a:p>
          <a:p>
            <a:pPr algn="just">
              <a:lnSpc>
                <a:spcPct val="120000"/>
              </a:lnSpc>
            </a:pPr>
            <a:r>
              <a:rPr lang="en-IN" dirty="0">
                <a:solidFill>
                  <a:schemeClr val="tx1"/>
                </a:solidFill>
                <a:effectLst/>
                <a:latin typeface="freight-text-pro"/>
              </a:rPr>
              <a:t> Create confusion matrix </a:t>
            </a:r>
          </a:p>
          <a:p>
            <a:pPr algn="just">
              <a:lnSpc>
                <a:spcPct val="120000"/>
              </a:lnSpc>
            </a:pPr>
            <a:r>
              <a:rPr lang="en-US" dirty="0">
                <a:solidFill>
                  <a:schemeClr val="tx1"/>
                </a:solidFill>
                <a:effectLst/>
                <a:latin typeface="freight-text-pro"/>
              </a:rPr>
              <a:t>Check Accuracy , sensitivity and specificity</a:t>
            </a:r>
          </a:p>
          <a:p>
            <a:pPr algn="just">
              <a:lnSpc>
                <a:spcPct val="120000"/>
              </a:lnSpc>
            </a:pPr>
            <a:r>
              <a:rPr lang="en-US" dirty="0">
                <a:solidFill>
                  <a:schemeClr val="tx1"/>
                </a:solidFill>
                <a:effectLst/>
                <a:latin typeface="freight-text-pro"/>
              </a:rPr>
              <a:t>Find the optimal cut off using ROC curve. </a:t>
            </a:r>
          </a:p>
          <a:p>
            <a:endParaRPr lang="en-IN" dirty="0"/>
          </a:p>
        </p:txBody>
      </p:sp>
    </p:spTree>
    <p:extLst>
      <p:ext uri="{BB962C8B-B14F-4D97-AF65-F5344CB8AC3E}">
        <p14:creationId xmlns:p14="http://schemas.microsoft.com/office/powerpoint/2010/main" val="153189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465221" y="866274"/>
            <a:ext cx="10353762" cy="200526"/>
          </a:xfrm>
        </p:spPr>
        <p:txBody>
          <a:bodyPr>
            <a:normAutofit fontScale="90000"/>
          </a:bodyPr>
          <a:lstStyle/>
          <a:p>
            <a:r>
              <a:rPr lang="en-IN" b="0" dirty="0">
                <a:solidFill>
                  <a:srgbClr val="CCCCCC"/>
                </a:solidFill>
                <a:effectLst/>
                <a:latin typeface="Consolas" panose="020B0609020204030204" pitchFamily="49" charset="0"/>
              </a:rPr>
              <a:t>Model Evaluation</a:t>
            </a:r>
            <a:br>
              <a:rPr lang="en-IN" b="0" dirty="0">
                <a:solidFill>
                  <a:srgbClr val="CCCCCC"/>
                </a:solidFill>
                <a:effectLst/>
                <a:latin typeface="Consolas" panose="020B0609020204030204" pitchFamily="49" charset="0"/>
              </a:rPr>
            </a:br>
            <a:br>
              <a:rPr lang="en-IN"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7AC763F9-CAEB-A690-BB26-CA18F60AECF2}"/>
              </a:ext>
            </a:extLst>
          </p:cNvPr>
          <p:cNvPicPr>
            <a:picLocks noChangeAspect="1"/>
          </p:cNvPicPr>
          <p:nvPr/>
        </p:nvPicPr>
        <p:blipFill>
          <a:blip r:embed="rId3"/>
          <a:stretch>
            <a:fillRect/>
          </a:stretch>
        </p:blipFill>
        <p:spPr>
          <a:xfrm>
            <a:off x="745348" y="966537"/>
            <a:ext cx="5134692" cy="4877481"/>
          </a:xfrm>
          <a:prstGeom prst="rect">
            <a:avLst/>
          </a:prstGeom>
        </p:spPr>
      </p:pic>
      <p:pic>
        <p:nvPicPr>
          <p:cNvPr id="9" name="Picture 8">
            <a:extLst>
              <a:ext uri="{FF2B5EF4-FFF2-40B4-BE49-F238E27FC236}">
                <a16:creationId xmlns:a16="http://schemas.microsoft.com/office/drawing/2014/main" id="{3170ADB7-A041-876A-BCA8-60104EA8F7DB}"/>
              </a:ext>
            </a:extLst>
          </p:cNvPr>
          <p:cNvPicPr>
            <a:picLocks noChangeAspect="1"/>
          </p:cNvPicPr>
          <p:nvPr/>
        </p:nvPicPr>
        <p:blipFill>
          <a:blip r:embed="rId4"/>
          <a:stretch>
            <a:fillRect/>
          </a:stretch>
        </p:blipFill>
        <p:spPr>
          <a:xfrm>
            <a:off x="5880040" y="1013982"/>
            <a:ext cx="5896798" cy="4467849"/>
          </a:xfrm>
          <a:prstGeom prst="rect">
            <a:avLst/>
          </a:prstGeom>
        </p:spPr>
      </p:pic>
    </p:spTree>
    <p:extLst>
      <p:ext uri="{BB962C8B-B14F-4D97-AF65-F5344CB8AC3E}">
        <p14:creationId xmlns:p14="http://schemas.microsoft.com/office/powerpoint/2010/main" val="3601772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Integer pillars</Template>
  <TotalTime>166</TotalTime>
  <Words>787</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Nova</vt:lpstr>
      <vt:lpstr>Arial Nova Light</vt:lpstr>
      <vt:lpstr>circular-book</vt:lpstr>
      <vt:lpstr>Consolas</vt:lpstr>
      <vt:lpstr>freight-text-pro</vt:lpstr>
      <vt:lpstr>Times New Roman</vt:lpstr>
      <vt:lpstr>Wingdings 2</vt:lpstr>
      <vt:lpstr>SlateVTI</vt:lpstr>
      <vt:lpstr>Lead Scoring Case Study </vt:lpstr>
      <vt:lpstr>Problem Statement</vt:lpstr>
      <vt:lpstr>Objectives</vt:lpstr>
      <vt:lpstr>Data Understanding and Preparation</vt:lpstr>
      <vt:lpstr>Exploratory Data Analysis</vt:lpstr>
      <vt:lpstr>Exploratory Data Analysis</vt:lpstr>
      <vt:lpstr>Model Approach </vt:lpstr>
      <vt:lpstr>Model Evaluation  </vt:lpstr>
      <vt:lpstr>Model Evaluation  </vt:lpstr>
      <vt:lpstr>Key variables and Business Insights   </vt:lpstr>
      <vt:lpstr>Strategies</vt:lpstr>
      <vt:lpstr>Recommendations and Action Plan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dc:title>
  <dc:creator>Kumari, Nitu</dc:creator>
  <cp:lastModifiedBy>Kumari, Nitu</cp:lastModifiedBy>
  <cp:revision>8</cp:revision>
  <dcterms:created xsi:type="dcterms:W3CDTF">2024-12-16T09:15:48Z</dcterms:created>
  <dcterms:modified xsi:type="dcterms:W3CDTF">2024-12-16T17:06:21Z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