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2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49540"/>
            <a:ext cx="1723643" cy="411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49540"/>
            <a:ext cx="1723643" cy="4114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49540"/>
            <a:ext cx="1723643" cy="4114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400" cy="29855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798" y="610946"/>
            <a:ext cx="12928803" cy="424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066" y="3281068"/>
            <a:ext cx="7469505" cy="3582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51062"/>
              <a:ext cx="1725168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798" y="610946"/>
            <a:ext cx="7314565" cy="22256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l">
              <a:spcBef>
                <a:spcPts val="75"/>
              </a:spcBef>
            </a:pPr>
            <a:r>
              <a:rPr sz="4800" b="1" spc="204" dirty="0">
                <a:latin typeface="Palatino Linotype"/>
                <a:cs typeface="Palatino Linotype"/>
              </a:rPr>
              <a:t>Augmented </a:t>
            </a:r>
            <a:r>
              <a:rPr sz="4800" b="1" spc="210" dirty="0">
                <a:latin typeface="Palatino Linotype"/>
                <a:cs typeface="Palatino Linotype"/>
              </a:rPr>
              <a:t> </a:t>
            </a:r>
            <a:r>
              <a:rPr sz="4800" b="1" spc="165" dirty="0">
                <a:latin typeface="Palatino Linotype"/>
                <a:cs typeface="Palatino Linotype"/>
              </a:rPr>
              <a:t>Reality:</a:t>
            </a:r>
            <a:r>
              <a:rPr sz="4800" b="1" spc="-105" dirty="0">
                <a:latin typeface="Palatino Linotype"/>
                <a:cs typeface="Palatino Linotype"/>
              </a:rPr>
              <a:t> </a:t>
            </a:r>
            <a:r>
              <a:rPr sz="4800" spc="305" dirty="0">
                <a:latin typeface="Palatino Linotype"/>
                <a:cs typeface="Palatino Linotype"/>
              </a:rPr>
              <a:t>Shaping</a:t>
            </a:r>
            <a:r>
              <a:rPr sz="4800" spc="-105" dirty="0">
                <a:latin typeface="Palatino Linotype"/>
                <a:cs typeface="Palatino Linotype"/>
              </a:rPr>
              <a:t> </a:t>
            </a:r>
            <a:r>
              <a:rPr sz="4800" spc="445" dirty="0">
                <a:latin typeface="Palatino Linotype"/>
                <a:cs typeface="Palatino Linotype"/>
              </a:rPr>
              <a:t>a</a:t>
            </a:r>
            <a:r>
              <a:rPr lang="en-IN" sz="4800" dirty="0">
                <a:latin typeface="Palatino Linotype"/>
                <a:cs typeface="Palatino Linotype"/>
              </a:rPr>
              <a:t> </a:t>
            </a:r>
            <a:r>
              <a:rPr sz="4800" spc="114" dirty="0">
                <a:latin typeface="Palatino Linotype"/>
                <a:cs typeface="Palatino Linotype"/>
              </a:rPr>
              <a:t>New</a:t>
            </a:r>
            <a:r>
              <a:rPr sz="4800" spc="-165" dirty="0">
                <a:latin typeface="Palatino Linotype"/>
                <a:cs typeface="Palatino Linotype"/>
              </a:rPr>
              <a:t> </a:t>
            </a:r>
            <a:r>
              <a:rPr sz="4800" spc="130" dirty="0">
                <a:latin typeface="Palatino Linotype"/>
                <a:cs typeface="Palatino Linotype"/>
              </a:rPr>
              <a:t>Digital</a:t>
            </a:r>
            <a:r>
              <a:rPr lang="en-IN" sz="4800" spc="130" dirty="0">
                <a:latin typeface="Palatino Linotype"/>
                <a:cs typeface="Palatino Linotype"/>
              </a:rPr>
              <a:t> </a:t>
            </a:r>
            <a:r>
              <a:rPr sz="4800" spc="350" dirty="0">
                <a:latin typeface="Palatino Linotype"/>
                <a:cs typeface="Palatino Linotype"/>
              </a:rPr>
              <a:t>Frontier</a:t>
            </a:r>
            <a:endParaRPr sz="48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798" y="3657600"/>
            <a:ext cx="7100570" cy="3635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spc="90" dirty="0">
                <a:solidFill>
                  <a:srgbClr val="CFCABE"/>
                </a:solidFill>
                <a:latin typeface="Trebuchet MS"/>
                <a:cs typeface="Trebuchet MS"/>
              </a:rPr>
              <a:t>Augmented </a:t>
            </a:r>
            <a:r>
              <a:rPr sz="2800" dirty="0">
                <a:solidFill>
                  <a:srgbClr val="CFCABE"/>
                </a:solidFill>
                <a:latin typeface="Trebuchet MS"/>
                <a:cs typeface="Trebuchet MS"/>
              </a:rPr>
              <a:t>Reality </a:t>
            </a:r>
            <a:r>
              <a:rPr sz="2800" spc="-25" dirty="0">
                <a:solidFill>
                  <a:srgbClr val="CFCABE"/>
                </a:solidFill>
                <a:latin typeface="Trebuchet MS"/>
                <a:cs typeface="Trebuchet MS"/>
              </a:rPr>
              <a:t>(AR) </a:t>
            </a:r>
            <a:r>
              <a:rPr sz="2800" spc="100" dirty="0">
                <a:solidFill>
                  <a:srgbClr val="CFCABE"/>
                </a:solidFill>
                <a:latin typeface="Trebuchet MS"/>
                <a:cs typeface="Trebuchet MS"/>
              </a:rPr>
              <a:t>merges </a:t>
            </a:r>
            <a:r>
              <a:rPr sz="2800" spc="-5" dirty="0">
                <a:solidFill>
                  <a:srgbClr val="CFCABE"/>
                </a:solidFill>
                <a:latin typeface="Trebuchet MS"/>
                <a:cs typeface="Trebuchet MS"/>
              </a:rPr>
              <a:t>real </a:t>
            </a:r>
            <a:r>
              <a:rPr sz="2800" spc="70" dirty="0">
                <a:solidFill>
                  <a:srgbClr val="CFCABE"/>
                </a:solidFill>
                <a:latin typeface="Trebuchet MS"/>
                <a:cs typeface="Trebuchet MS"/>
              </a:rPr>
              <a:t>and </a:t>
            </a:r>
            <a:r>
              <a:rPr sz="2800" spc="-15" dirty="0">
                <a:solidFill>
                  <a:srgbClr val="CFCABE"/>
                </a:solidFill>
                <a:latin typeface="Trebuchet MS"/>
                <a:cs typeface="Trebuchet MS"/>
              </a:rPr>
              <a:t>digital </a:t>
            </a:r>
            <a:r>
              <a:rPr sz="2800" dirty="0">
                <a:solidFill>
                  <a:srgbClr val="CFCABE"/>
                </a:solidFill>
                <a:latin typeface="Trebuchet MS"/>
                <a:cs typeface="Trebuchet MS"/>
              </a:rPr>
              <a:t>worlds. </a:t>
            </a:r>
            <a:r>
              <a:rPr sz="2800" spc="5" dirty="0">
                <a:solidFill>
                  <a:srgbClr val="CFCABE"/>
                </a:solidFill>
                <a:latin typeface="Trebuchet MS"/>
                <a:cs typeface="Trebuchet MS"/>
              </a:rPr>
              <a:t>It's </a:t>
            </a:r>
            <a:r>
              <a:rPr sz="2800" spc="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CFCABE"/>
                </a:solidFill>
                <a:latin typeface="Trebuchet MS"/>
                <a:cs typeface="Trebuchet MS"/>
              </a:rPr>
              <a:t>transforming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CFCABE"/>
                </a:solidFill>
                <a:latin typeface="Trebuchet MS"/>
                <a:cs typeface="Trebuchet MS"/>
              </a:rPr>
              <a:t>industries</a:t>
            </a:r>
            <a:r>
              <a:rPr sz="28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CFCABE"/>
                </a:solidFill>
                <a:latin typeface="Trebuchet MS"/>
                <a:cs typeface="Trebuchet MS"/>
              </a:rPr>
              <a:t>beyond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CFCABE"/>
                </a:solidFill>
                <a:latin typeface="Trebuchet MS"/>
                <a:cs typeface="Trebuchet MS"/>
              </a:rPr>
              <a:t>gaming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28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CFCABE"/>
                </a:solidFill>
                <a:latin typeface="Trebuchet MS"/>
                <a:cs typeface="Trebuchet MS"/>
              </a:rPr>
              <a:t>social</a:t>
            </a:r>
            <a:r>
              <a:rPr sz="2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CFCABE"/>
                </a:solidFill>
                <a:latin typeface="Trebuchet MS"/>
                <a:cs typeface="Trebuchet MS"/>
              </a:rPr>
              <a:t>media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CFCABE"/>
                </a:solidFill>
                <a:latin typeface="Trebuchet MS"/>
                <a:cs typeface="Trebuchet MS"/>
              </a:rPr>
              <a:t>filters. </a:t>
            </a:r>
            <a:r>
              <a:rPr sz="2800" spc="-5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CFCABE"/>
                </a:solidFill>
                <a:latin typeface="Trebuchet MS"/>
                <a:cs typeface="Trebuchet MS"/>
              </a:rPr>
              <a:t>enhances</a:t>
            </a:r>
            <a:r>
              <a:rPr sz="28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CFCABE"/>
                </a:solidFill>
                <a:latin typeface="Trebuchet MS"/>
                <a:cs typeface="Trebuchet MS"/>
              </a:rPr>
              <a:t>reality,</a:t>
            </a:r>
            <a:r>
              <a:rPr sz="2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CFCABE"/>
                </a:solidFill>
                <a:latin typeface="Trebuchet MS"/>
                <a:cs typeface="Trebuchet MS"/>
              </a:rPr>
              <a:t>unlike</a:t>
            </a:r>
            <a:r>
              <a:rPr sz="2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CFCABE"/>
                </a:solidFill>
                <a:latin typeface="Trebuchet MS"/>
                <a:cs typeface="Trebuchet MS"/>
              </a:rPr>
              <a:t>virtual</a:t>
            </a:r>
            <a:r>
              <a:rPr sz="28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CFCABE"/>
                </a:solidFill>
                <a:latin typeface="Trebuchet MS"/>
                <a:cs typeface="Trebuchet MS"/>
              </a:rPr>
              <a:t>reality's</a:t>
            </a:r>
            <a:r>
              <a:rPr sz="28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CFCABE"/>
                </a:solidFill>
                <a:latin typeface="Trebuchet MS"/>
                <a:cs typeface="Trebuchet MS"/>
              </a:rPr>
              <a:t>complete</a:t>
            </a:r>
            <a:r>
              <a:rPr sz="2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CFCABE"/>
                </a:solidFill>
                <a:latin typeface="Trebuchet MS"/>
                <a:cs typeface="Trebuchet MS"/>
              </a:rPr>
              <a:t>immersion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rebuchet MS"/>
              <a:cs typeface="Trebuchet MS"/>
            </a:endParaRPr>
          </a:p>
          <a:p>
            <a:pPr marL="12700" algn="r">
              <a:lnSpc>
                <a:spcPct val="100000"/>
              </a:lnSpc>
            </a:pPr>
            <a:r>
              <a:rPr sz="2000" b="1" spc="105" dirty="0">
                <a:solidFill>
                  <a:srgbClr val="CFCABE"/>
                </a:solidFill>
                <a:latin typeface="Trebuchet MS"/>
                <a:cs typeface="Trebuchet MS"/>
              </a:rPr>
              <a:t>B</a:t>
            </a:r>
            <a:r>
              <a:rPr sz="2000" b="1" spc="70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z="2000" b="1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345" dirty="0">
                <a:solidFill>
                  <a:srgbClr val="CFCABE"/>
                </a:solidFill>
                <a:latin typeface="Trebuchet MS"/>
                <a:cs typeface="Trebuchet MS"/>
              </a:rPr>
              <a:t>:</a:t>
            </a:r>
            <a:r>
              <a:rPr sz="20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25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24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2000" spc="-14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2000" spc="60" dirty="0">
                <a:solidFill>
                  <a:srgbClr val="CFCABE"/>
                </a:solidFill>
                <a:latin typeface="Trebuchet MS"/>
                <a:cs typeface="Trebuchet MS"/>
              </a:rPr>
              <a:t>ya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49540"/>
              <a:ext cx="1723643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922" y="826084"/>
            <a:ext cx="753999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10"/>
              </a:lnSpc>
            </a:pPr>
            <a:r>
              <a:rPr sz="4000" spc="275" dirty="0"/>
              <a:t>The </a:t>
            </a:r>
            <a:r>
              <a:rPr sz="4000" spc="195" dirty="0"/>
              <a:t>Future </a:t>
            </a:r>
            <a:r>
              <a:rPr sz="4000" spc="155" dirty="0"/>
              <a:t>of </a:t>
            </a:r>
            <a:r>
              <a:rPr sz="4000" spc="10" dirty="0"/>
              <a:t>AR: </a:t>
            </a:r>
            <a:r>
              <a:rPr sz="4000" spc="235" dirty="0"/>
              <a:t>From </a:t>
            </a:r>
            <a:r>
              <a:rPr sz="4000" spc="240" dirty="0"/>
              <a:t> </a:t>
            </a:r>
            <a:r>
              <a:rPr sz="4000" spc="220" dirty="0"/>
              <a:t>Smartphones</a:t>
            </a:r>
            <a:r>
              <a:rPr sz="4000" spc="-25" dirty="0"/>
              <a:t> </a:t>
            </a:r>
            <a:r>
              <a:rPr sz="4000" spc="140" dirty="0"/>
              <a:t>to</a:t>
            </a:r>
            <a:r>
              <a:rPr sz="4000" spc="-50" dirty="0"/>
              <a:t> </a:t>
            </a:r>
            <a:r>
              <a:rPr sz="4000" spc="210" dirty="0"/>
              <a:t>Smart</a:t>
            </a:r>
            <a:r>
              <a:rPr sz="4000" spc="-35" dirty="0"/>
              <a:t> </a:t>
            </a:r>
            <a:r>
              <a:rPr sz="4000" spc="200" dirty="0"/>
              <a:t>Glasses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790955" y="2450592"/>
            <a:ext cx="1143000" cy="4906010"/>
            <a:chOff x="790955" y="2450592"/>
            <a:chExt cx="1143000" cy="4906010"/>
          </a:xfrm>
        </p:grpSpPr>
        <p:sp>
          <p:nvSpPr>
            <p:cNvPr id="7" name="object 7"/>
            <p:cNvSpPr/>
            <p:nvPr/>
          </p:nvSpPr>
          <p:spPr>
            <a:xfrm>
              <a:off x="1005840" y="2450591"/>
              <a:ext cx="928369" cy="4906010"/>
            </a:xfrm>
            <a:custGeom>
              <a:avLst/>
              <a:gdLst/>
              <a:ahLst/>
              <a:cxnLst/>
              <a:rect l="l" t="t" r="r" b="b"/>
              <a:pathLst>
                <a:path w="928369" h="4906009">
                  <a:moveTo>
                    <a:pt x="22860" y="5080"/>
                  </a:moveTo>
                  <a:lnTo>
                    <a:pt x="17741" y="0"/>
                  </a:ln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4900638"/>
                  </a:lnTo>
                  <a:lnTo>
                    <a:pt x="5118" y="4905756"/>
                  </a:lnTo>
                  <a:lnTo>
                    <a:pt x="17741" y="4905756"/>
                  </a:lnTo>
                  <a:lnTo>
                    <a:pt x="22860" y="4900638"/>
                  </a:lnTo>
                  <a:lnTo>
                    <a:pt x="22860" y="5080"/>
                  </a:lnTo>
                  <a:close/>
                </a:path>
                <a:path w="928369" h="4906009">
                  <a:moveTo>
                    <a:pt x="928116" y="453136"/>
                  </a:moveTo>
                  <a:lnTo>
                    <a:pt x="923036" y="448056"/>
                  </a:lnTo>
                  <a:lnTo>
                    <a:pt x="224574" y="448056"/>
                  </a:lnTo>
                  <a:lnTo>
                    <a:pt x="219456" y="453136"/>
                  </a:lnTo>
                  <a:lnTo>
                    <a:pt x="219456" y="459486"/>
                  </a:lnTo>
                  <a:lnTo>
                    <a:pt x="219456" y="465836"/>
                  </a:lnTo>
                  <a:lnTo>
                    <a:pt x="224574" y="470916"/>
                  </a:lnTo>
                  <a:lnTo>
                    <a:pt x="923036" y="470916"/>
                  </a:lnTo>
                  <a:lnTo>
                    <a:pt x="928116" y="465836"/>
                  </a:lnTo>
                  <a:lnTo>
                    <a:pt x="928116" y="453136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955" y="2679192"/>
              <a:ext cx="457200" cy="462280"/>
            </a:xfrm>
            <a:custGeom>
              <a:avLst/>
              <a:gdLst/>
              <a:ahLst/>
              <a:cxnLst/>
              <a:rect l="l" t="t" r="r" b="b"/>
              <a:pathLst>
                <a:path w="457200" h="462280">
                  <a:moveTo>
                    <a:pt x="426719" y="0"/>
                  </a:moveTo>
                  <a:lnTo>
                    <a:pt x="30480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80"/>
                  </a:lnTo>
                  <a:lnTo>
                    <a:pt x="0" y="431292"/>
                  </a:lnTo>
                  <a:lnTo>
                    <a:pt x="2396" y="443180"/>
                  </a:lnTo>
                  <a:lnTo>
                    <a:pt x="8929" y="452866"/>
                  </a:lnTo>
                  <a:lnTo>
                    <a:pt x="18618" y="459384"/>
                  </a:lnTo>
                  <a:lnTo>
                    <a:pt x="30480" y="461772"/>
                  </a:lnTo>
                  <a:lnTo>
                    <a:pt x="426719" y="461772"/>
                  </a:lnTo>
                  <a:lnTo>
                    <a:pt x="438581" y="459384"/>
                  </a:lnTo>
                  <a:lnTo>
                    <a:pt x="448270" y="452866"/>
                  </a:lnTo>
                  <a:lnTo>
                    <a:pt x="454803" y="443180"/>
                  </a:lnTo>
                  <a:lnTo>
                    <a:pt x="457200" y="431292"/>
                  </a:lnTo>
                  <a:lnTo>
                    <a:pt x="457200" y="30480"/>
                  </a:lnTo>
                  <a:lnTo>
                    <a:pt x="454803" y="18591"/>
                  </a:lnTo>
                  <a:lnTo>
                    <a:pt x="448270" y="8905"/>
                  </a:lnTo>
                  <a:lnTo>
                    <a:pt x="438581" y="2387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2906" y="2668346"/>
            <a:ext cx="13144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200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5217" y="2626233"/>
            <a:ext cx="6087745" cy="1101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235" dirty="0">
                <a:solidFill>
                  <a:srgbClr val="CFCABE"/>
                </a:solidFill>
                <a:latin typeface="Georgia"/>
                <a:cs typeface="Georgia"/>
              </a:rPr>
              <a:t>W</a:t>
            </a:r>
            <a:r>
              <a:rPr sz="2000" spc="145" dirty="0">
                <a:solidFill>
                  <a:srgbClr val="CFCABE"/>
                </a:solidFill>
                <a:latin typeface="Georgia"/>
                <a:cs typeface="Georgia"/>
              </a:rPr>
              <a:t>e</a:t>
            </a:r>
            <a:r>
              <a:rPr sz="2000" spc="14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75" dirty="0">
                <a:solidFill>
                  <a:srgbClr val="CFCABE"/>
                </a:solidFill>
                <a:latin typeface="Georgia"/>
                <a:cs typeface="Georgia"/>
              </a:rPr>
              <a:t>r</a:t>
            </a:r>
            <a:r>
              <a:rPr sz="2000" spc="14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110" dirty="0">
                <a:solidFill>
                  <a:srgbClr val="CFCABE"/>
                </a:solidFill>
                <a:latin typeface="Georgia"/>
                <a:cs typeface="Georgia"/>
              </a:rPr>
              <a:t>ble</a:t>
            </a:r>
            <a:r>
              <a:rPr sz="2000" spc="-10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00" spc="9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60" dirty="0">
                <a:solidFill>
                  <a:srgbClr val="CFCABE"/>
                </a:solidFill>
                <a:latin typeface="Georgia"/>
                <a:cs typeface="Georgia"/>
              </a:rPr>
              <a:t>R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550" spc="30" dirty="0">
                <a:solidFill>
                  <a:srgbClr val="CFCABE"/>
                </a:solidFill>
                <a:latin typeface="Trebuchet MS"/>
                <a:cs typeface="Trebuchet MS"/>
              </a:rPr>
              <a:t>Lightweight,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CFCABE"/>
                </a:solidFill>
                <a:latin typeface="Trebuchet MS"/>
                <a:cs typeface="Trebuchet MS"/>
              </a:rPr>
              <a:t>everyday</a:t>
            </a:r>
            <a:r>
              <a:rPr sz="1550" spc="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55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CFCABE"/>
                </a:solidFill>
                <a:latin typeface="Trebuchet MS"/>
                <a:cs typeface="Trebuchet MS"/>
              </a:rPr>
              <a:t>glasses</a:t>
            </a:r>
            <a:r>
              <a:rPr sz="1550" spc="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CFCABE"/>
                </a:solidFill>
                <a:latin typeface="Trebuchet MS"/>
                <a:cs typeface="Trebuchet MS"/>
              </a:rPr>
              <a:t>will</a:t>
            </a:r>
            <a:r>
              <a:rPr sz="155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45" dirty="0">
                <a:solidFill>
                  <a:srgbClr val="CFCABE"/>
                </a:solidFill>
                <a:latin typeface="Trebuchet MS"/>
                <a:cs typeface="Trebuchet MS"/>
              </a:rPr>
              <a:t>replace </a:t>
            </a:r>
            <a:r>
              <a:rPr sz="1550" spc="70" dirty="0">
                <a:solidFill>
                  <a:srgbClr val="CFCABE"/>
                </a:solidFill>
                <a:latin typeface="Trebuchet MS"/>
                <a:cs typeface="Trebuchet MS"/>
              </a:rPr>
              <a:t>handheld</a:t>
            </a:r>
            <a:r>
              <a:rPr sz="155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CFCABE"/>
                </a:solidFill>
                <a:latin typeface="Trebuchet MS"/>
                <a:cs typeface="Trebuchet MS"/>
              </a:rPr>
              <a:t>devices.</a:t>
            </a: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50" spc="50" dirty="0">
                <a:solidFill>
                  <a:srgbClr val="CFCABE"/>
                </a:solidFill>
                <a:latin typeface="Trebuchet MS"/>
                <a:cs typeface="Trebuchet MS"/>
              </a:rPr>
              <a:t>They'll</a:t>
            </a:r>
            <a:r>
              <a:rPr sz="155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CFCABE"/>
                </a:solidFill>
                <a:latin typeface="Trebuchet MS"/>
                <a:cs typeface="Trebuchet MS"/>
              </a:rPr>
              <a:t>seamlessly</a:t>
            </a:r>
            <a:r>
              <a:rPr sz="155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CFCABE"/>
                </a:solidFill>
                <a:latin typeface="Trebuchet MS"/>
                <a:cs typeface="Trebuchet MS"/>
              </a:rPr>
              <a:t>integrate</a:t>
            </a:r>
            <a:r>
              <a:rPr sz="15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CFCABE"/>
                </a:solidFill>
                <a:latin typeface="Trebuchet MS"/>
                <a:cs typeface="Trebuchet MS"/>
              </a:rPr>
              <a:t>into</a:t>
            </a:r>
            <a:r>
              <a:rPr sz="15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45" dirty="0">
                <a:solidFill>
                  <a:srgbClr val="CFCABE"/>
                </a:solidFill>
                <a:latin typeface="Trebuchet MS"/>
                <a:cs typeface="Trebuchet MS"/>
              </a:rPr>
              <a:t>our</a:t>
            </a:r>
            <a:r>
              <a:rPr sz="155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CFCABE"/>
                </a:solidFill>
                <a:latin typeface="Trebuchet MS"/>
                <a:cs typeface="Trebuchet MS"/>
              </a:rPr>
              <a:t>daily</a:t>
            </a:r>
            <a:r>
              <a:rPr sz="1550" spc="-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CFCABE"/>
                </a:solidFill>
                <a:latin typeface="Trebuchet MS"/>
                <a:cs typeface="Trebuchet MS"/>
              </a:rPr>
              <a:t>lives.</a:t>
            </a:r>
            <a:endParaRPr sz="155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0955" y="4384547"/>
            <a:ext cx="1143000" cy="457200"/>
            <a:chOff x="790955" y="4384547"/>
            <a:chExt cx="1143000" cy="457200"/>
          </a:xfrm>
        </p:grpSpPr>
        <p:sp>
          <p:nvSpPr>
            <p:cNvPr id="12" name="object 12"/>
            <p:cNvSpPr/>
            <p:nvPr/>
          </p:nvSpPr>
          <p:spPr>
            <a:xfrm>
              <a:off x="1225295" y="4599431"/>
              <a:ext cx="708660" cy="22860"/>
            </a:xfrm>
            <a:custGeom>
              <a:avLst/>
              <a:gdLst/>
              <a:ahLst/>
              <a:cxnLst/>
              <a:rect l="l" t="t" r="r" b="b"/>
              <a:pathLst>
                <a:path w="708660" h="22860">
                  <a:moveTo>
                    <a:pt x="703579" y="0"/>
                  </a:moveTo>
                  <a:lnTo>
                    <a:pt x="5118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118" y="22859"/>
                  </a:lnTo>
                  <a:lnTo>
                    <a:pt x="703579" y="22859"/>
                  </a:lnTo>
                  <a:lnTo>
                    <a:pt x="708660" y="17779"/>
                  </a:lnTo>
                  <a:lnTo>
                    <a:pt x="708660" y="5079"/>
                  </a:lnTo>
                  <a:lnTo>
                    <a:pt x="703579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0955" y="438454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26719" y="0"/>
                  </a:moveTo>
                  <a:lnTo>
                    <a:pt x="30480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79"/>
                  </a:lnTo>
                  <a:lnTo>
                    <a:pt x="0" y="426719"/>
                  </a:lnTo>
                  <a:lnTo>
                    <a:pt x="2396" y="438608"/>
                  </a:lnTo>
                  <a:lnTo>
                    <a:pt x="8929" y="448294"/>
                  </a:lnTo>
                  <a:lnTo>
                    <a:pt x="18618" y="454812"/>
                  </a:lnTo>
                  <a:lnTo>
                    <a:pt x="30480" y="457200"/>
                  </a:lnTo>
                  <a:lnTo>
                    <a:pt x="426719" y="457200"/>
                  </a:lnTo>
                  <a:lnTo>
                    <a:pt x="438581" y="454812"/>
                  </a:lnTo>
                  <a:lnTo>
                    <a:pt x="448270" y="448294"/>
                  </a:lnTo>
                  <a:lnTo>
                    <a:pt x="454803" y="438608"/>
                  </a:lnTo>
                  <a:lnTo>
                    <a:pt x="457200" y="426719"/>
                  </a:lnTo>
                  <a:lnTo>
                    <a:pt x="457200" y="30479"/>
                  </a:lnTo>
                  <a:lnTo>
                    <a:pt x="454803" y="18591"/>
                  </a:lnTo>
                  <a:lnTo>
                    <a:pt x="448270" y="8905"/>
                  </a:lnTo>
                  <a:lnTo>
                    <a:pt x="438581" y="2387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2367" y="4371288"/>
            <a:ext cx="21336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3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5217" y="4329176"/>
            <a:ext cx="5791200" cy="1101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4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30" dirty="0">
                <a:solidFill>
                  <a:srgbClr val="CFCABE"/>
                </a:solidFill>
                <a:latin typeface="Georgia"/>
                <a:cs typeface="Georgia"/>
              </a:rPr>
              <a:t>I</a:t>
            </a:r>
            <a:r>
              <a:rPr sz="2000" spc="-30" dirty="0">
                <a:solidFill>
                  <a:srgbClr val="CFCABE"/>
                </a:solidFill>
                <a:latin typeface="Georgia"/>
                <a:cs typeface="Georgia"/>
              </a:rPr>
              <a:t>-</a:t>
            </a:r>
            <a:r>
              <a:rPr sz="2000" spc="130" dirty="0">
                <a:solidFill>
                  <a:srgbClr val="CFCABE"/>
                </a:solidFill>
                <a:latin typeface="Georgia"/>
                <a:cs typeface="Georgia"/>
              </a:rPr>
              <a:t>E</a:t>
            </a:r>
            <a:r>
              <a:rPr sz="2000" spc="105" dirty="0">
                <a:solidFill>
                  <a:srgbClr val="CFCABE"/>
                </a:solidFill>
                <a:latin typeface="Georgia"/>
                <a:cs typeface="Georgia"/>
              </a:rPr>
              <a:t>n</a:t>
            </a:r>
            <a:r>
              <a:rPr sz="2000" spc="90" dirty="0">
                <a:solidFill>
                  <a:srgbClr val="CFCABE"/>
                </a:solidFill>
                <a:latin typeface="Georgia"/>
                <a:cs typeface="Georgia"/>
              </a:rPr>
              <a:t>h</a:t>
            </a:r>
            <a:r>
              <a:rPr sz="2000" spc="14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105" dirty="0">
                <a:solidFill>
                  <a:srgbClr val="CFCABE"/>
                </a:solidFill>
                <a:latin typeface="Georgia"/>
                <a:cs typeface="Georgia"/>
              </a:rPr>
              <a:t>n</a:t>
            </a:r>
            <a:r>
              <a:rPr sz="2000" spc="200" dirty="0">
                <a:solidFill>
                  <a:srgbClr val="CFCABE"/>
                </a:solidFill>
                <a:latin typeface="Georgia"/>
                <a:cs typeface="Georgia"/>
              </a:rPr>
              <a:t>c</a:t>
            </a:r>
            <a:r>
              <a:rPr sz="2000" spc="145" dirty="0">
                <a:solidFill>
                  <a:srgbClr val="CFCABE"/>
                </a:solidFill>
                <a:latin typeface="Georgia"/>
                <a:cs typeface="Georgia"/>
              </a:rPr>
              <a:t>ed</a:t>
            </a:r>
            <a:r>
              <a:rPr sz="2000" spc="-12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00" spc="90" dirty="0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sz="2000" spc="60" dirty="0">
                <a:solidFill>
                  <a:srgbClr val="CFCABE"/>
                </a:solidFill>
                <a:latin typeface="Georgia"/>
                <a:cs typeface="Georgia"/>
              </a:rPr>
              <a:t>R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550" spc="60" dirty="0">
                <a:solidFill>
                  <a:srgbClr val="CFCABE"/>
                </a:solidFill>
                <a:latin typeface="Trebuchet MS"/>
                <a:cs typeface="Trebuchet MS"/>
              </a:rPr>
              <a:t>AI</a:t>
            </a:r>
            <a:r>
              <a:rPr sz="155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CFCABE"/>
                </a:solidFill>
                <a:latin typeface="Trebuchet MS"/>
                <a:cs typeface="Trebuchet MS"/>
              </a:rPr>
              <a:t>will</a:t>
            </a:r>
            <a:r>
              <a:rPr sz="15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rgbClr val="CFCABE"/>
                </a:solidFill>
                <a:latin typeface="Trebuchet MS"/>
                <a:cs typeface="Trebuchet MS"/>
              </a:rPr>
              <a:t>make</a:t>
            </a:r>
            <a:r>
              <a:rPr sz="155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CFCABE"/>
                </a:solidFill>
                <a:latin typeface="Trebuchet MS"/>
                <a:cs typeface="Trebuchet MS"/>
              </a:rPr>
              <a:t>interactions</a:t>
            </a:r>
            <a:r>
              <a:rPr sz="155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CFCABE"/>
                </a:solidFill>
                <a:latin typeface="Trebuchet MS"/>
                <a:cs typeface="Trebuchet MS"/>
              </a:rPr>
              <a:t>smarter.</a:t>
            </a:r>
            <a:r>
              <a:rPr sz="1550" spc="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CFCABE"/>
                </a:solidFill>
                <a:latin typeface="Trebuchet MS"/>
                <a:cs typeface="Trebuchet MS"/>
              </a:rPr>
              <a:t>It'll</a:t>
            </a:r>
            <a:r>
              <a:rPr sz="155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CFCABE"/>
                </a:solidFill>
                <a:latin typeface="Trebuchet MS"/>
                <a:cs typeface="Trebuchet MS"/>
              </a:rPr>
              <a:t>provide</a:t>
            </a:r>
            <a:r>
              <a:rPr sz="155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50" dirty="0">
                <a:solidFill>
                  <a:srgbClr val="CFCABE"/>
                </a:solidFill>
                <a:latin typeface="Trebuchet MS"/>
                <a:cs typeface="Trebuchet MS"/>
              </a:rPr>
              <a:t>personalized</a:t>
            </a:r>
            <a:endParaRPr sz="15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50" spc="15" dirty="0">
                <a:solidFill>
                  <a:srgbClr val="CFCABE"/>
                </a:solidFill>
                <a:latin typeface="Trebuchet MS"/>
                <a:cs typeface="Trebuchet MS"/>
              </a:rPr>
              <a:t>information</a:t>
            </a:r>
            <a:r>
              <a:rPr sz="155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95" dirty="0">
                <a:solidFill>
                  <a:srgbClr val="CFCABE"/>
                </a:solidFill>
                <a:latin typeface="Trebuchet MS"/>
                <a:cs typeface="Trebuchet MS"/>
              </a:rPr>
              <a:t>based</a:t>
            </a:r>
            <a:r>
              <a:rPr sz="1550" spc="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CFCABE"/>
                </a:solidFill>
                <a:latin typeface="Trebuchet MS"/>
                <a:cs typeface="Trebuchet MS"/>
              </a:rPr>
              <a:t>real-time</a:t>
            </a:r>
            <a:r>
              <a:rPr sz="155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CFCABE"/>
                </a:solidFill>
                <a:latin typeface="Trebuchet MS"/>
                <a:cs typeface="Trebuchet MS"/>
              </a:rPr>
              <a:t>context.</a:t>
            </a:r>
            <a:endParaRPr sz="155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0955" y="6085332"/>
            <a:ext cx="1143000" cy="457200"/>
            <a:chOff x="790955" y="6085332"/>
            <a:chExt cx="1143000" cy="457200"/>
          </a:xfrm>
        </p:grpSpPr>
        <p:sp>
          <p:nvSpPr>
            <p:cNvPr id="17" name="object 17"/>
            <p:cNvSpPr/>
            <p:nvPr/>
          </p:nvSpPr>
          <p:spPr>
            <a:xfrm>
              <a:off x="1225295" y="6304788"/>
              <a:ext cx="708660" cy="22860"/>
            </a:xfrm>
            <a:custGeom>
              <a:avLst/>
              <a:gdLst/>
              <a:ahLst/>
              <a:cxnLst/>
              <a:rect l="l" t="t" r="r" b="b"/>
              <a:pathLst>
                <a:path w="708660" h="22860">
                  <a:moveTo>
                    <a:pt x="703579" y="0"/>
                  </a:move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118" y="22860"/>
                  </a:lnTo>
                  <a:lnTo>
                    <a:pt x="703579" y="22860"/>
                  </a:lnTo>
                  <a:lnTo>
                    <a:pt x="708660" y="17780"/>
                  </a:lnTo>
                  <a:lnTo>
                    <a:pt x="708660" y="5080"/>
                  </a:lnTo>
                  <a:lnTo>
                    <a:pt x="703579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955" y="608533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26719" y="0"/>
                  </a:moveTo>
                  <a:lnTo>
                    <a:pt x="30480" y="0"/>
                  </a:lnTo>
                  <a:lnTo>
                    <a:pt x="18618" y="2387"/>
                  </a:lnTo>
                  <a:lnTo>
                    <a:pt x="8929" y="8905"/>
                  </a:lnTo>
                  <a:lnTo>
                    <a:pt x="2396" y="18591"/>
                  </a:lnTo>
                  <a:lnTo>
                    <a:pt x="0" y="30480"/>
                  </a:lnTo>
                  <a:lnTo>
                    <a:pt x="0" y="426720"/>
                  </a:lnTo>
                  <a:lnTo>
                    <a:pt x="2396" y="438608"/>
                  </a:lnTo>
                  <a:lnTo>
                    <a:pt x="8929" y="448294"/>
                  </a:lnTo>
                  <a:lnTo>
                    <a:pt x="18618" y="454812"/>
                  </a:lnTo>
                  <a:lnTo>
                    <a:pt x="30480" y="457200"/>
                  </a:lnTo>
                  <a:lnTo>
                    <a:pt x="426719" y="457200"/>
                  </a:lnTo>
                  <a:lnTo>
                    <a:pt x="438581" y="454812"/>
                  </a:lnTo>
                  <a:lnTo>
                    <a:pt x="448270" y="448294"/>
                  </a:lnTo>
                  <a:lnTo>
                    <a:pt x="454803" y="438608"/>
                  </a:lnTo>
                  <a:lnTo>
                    <a:pt x="457200" y="426720"/>
                  </a:lnTo>
                  <a:lnTo>
                    <a:pt x="457200" y="30480"/>
                  </a:lnTo>
                  <a:lnTo>
                    <a:pt x="454803" y="18591"/>
                  </a:lnTo>
                  <a:lnTo>
                    <a:pt x="448270" y="8905"/>
                  </a:lnTo>
                  <a:lnTo>
                    <a:pt x="438581" y="2387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0844" y="6074105"/>
            <a:ext cx="21590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70" dirty="0">
                <a:solidFill>
                  <a:srgbClr val="CFCABE"/>
                </a:solidFill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5217" y="6032119"/>
            <a:ext cx="6012815" cy="1101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75" dirty="0">
                <a:solidFill>
                  <a:srgbClr val="CFCABE"/>
                </a:solidFill>
                <a:latin typeface="Georgia"/>
                <a:cs typeface="Georgia"/>
              </a:rPr>
              <a:t>5G</a:t>
            </a:r>
            <a:r>
              <a:rPr sz="2000" spc="-7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00" spc="65" dirty="0">
                <a:solidFill>
                  <a:srgbClr val="CFCABE"/>
                </a:solidFill>
                <a:latin typeface="Georgia"/>
                <a:cs typeface="Georgia"/>
              </a:rPr>
              <a:t>Integration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550" spc="20" dirty="0">
                <a:solidFill>
                  <a:srgbClr val="CFCABE"/>
                </a:solidFill>
                <a:latin typeface="Trebuchet MS"/>
                <a:cs typeface="Trebuchet MS"/>
              </a:rPr>
              <a:t>Ultra-fast</a:t>
            </a:r>
            <a:r>
              <a:rPr sz="155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FCABE"/>
                </a:solidFill>
                <a:latin typeface="Trebuchet MS"/>
                <a:cs typeface="Trebuchet MS"/>
              </a:rPr>
              <a:t>5G</a:t>
            </a:r>
            <a:r>
              <a:rPr sz="155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CFCABE"/>
                </a:solidFill>
                <a:latin typeface="Trebuchet MS"/>
                <a:cs typeface="Trebuchet MS"/>
              </a:rPr>
              <a:t>will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CFCABE"/>
                </a:solidFill>
                <a:latin typeface="Trebuchet MS"/>
                <a:cs typeface="Trebuchet MS"/>
              </a:rPr>
              <a:t>enable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90" dirty="0">
                <a:solidFill>
                  <a:srgbClr val="CFCABE"/>
                </a:solidFill>
                <a:latin typeface="Trebuchet MS"/>
                <a:cs typeface="Trebuchet MS"/>
              </a:rPr>
              <a:t>seamless</a:t>
            </a:r>
            <a:r>
              <a:rPr sz="1550" spc="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55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25" dirty="0">
                <a:solidFill>
                  <a:srgbClr val="CFCABE"/>
                </a:solidFill>
                <a:latin typeface="Trebuchet MS"/>
                <a:cs typeface="Trebuchet MS"/>
              </a:rPr>
              <a:t>experiences.</a:t>
            </a:r>
            <a:r>
              <a:rPr sz="1550" spc="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CFCABE"/>
                </a:solidFill>
                <a:latin typeface="Trebuchet MS"/>
                <a:cs typeface="Trebuchet MS"/>
              </a:rPr>
              <a:t>It'll</a:t>
            </a:r>
            <a:r>
              <a:rPr sz="155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30" dirty="0">
                <a:solidFill>
                  <a:srgbClr val="CFCABE"/>
                </a:solidFill>
                <a:latin typeface="Trebuchet MS"/>
                <a:cs typeface="Trebuchet MS"/>
              </a:rPr>
              <a:t>minimize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50" spc="40" dirty="0">
                <a:solidFill>
                  <a:srgbClr val="CFCABE"/>
                </a:solidFill>
                <a:latin typeface="Trebuchet MS"/>
                <a:cs typeface="Trebuchet MS"/>
              </a:rPr>
              <a:t>latency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5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sz="155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CFCABE"/>
                </a:solidFill>
                <a:latin typeface="Trebuchet MS"/>
                <a:cs typeface="Trebuchet MS"/>
              </a:rPr>
              <a:t>city-wide</a:t>
            </a:r>
            <a:r>
              <a:rPr sz="15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55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CFCABE"/>
                </a:solidFill>
                <a:latin typeface="Trebuchet MS"/>
                <a:cs typeface="Trebuchet MS"/>
              </a:rPr>
              <a:t>integrations.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49540"/>
              <a:ext cx="1723643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797" y="741375"/>
            <a:ext cx="7613015" cy="11163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5"/>
              </a:spcBef>
            </a:pPr>
            <a:r>
              <a:rPr sz="3500" spc="60" dirty="0"/>
              <a:t>AR's</a:t>
            </a:r>
            <a:r>
              <a:rPr sz="3500" spc="-35" dirty="0"/>
              <a:t> </a:t>
            </a:r>
            <a:r>
              <a:rPr sz="3500" spc="150" dirty="0"/>
              <a:t>Competitive</a:t>
            </a:r>
            <a:r>
              <a:rPr sz="3500" spc="30" dirty="0"/>
              <a:t> </a:t>
            </a:r>
            <a:r>
              <a:rPr sz="3500" spc="114" dirty="0"/>
              <a:t>Edge:</a:t>
            </a:r>
            <a:r>
              <a:rPr sz="3500" spc="40" dirty="0"/>
              <a:t> </a:t>
            </a:r>
            <a:r>
              <a:rPr sz="3500" spc="160" dirty="0"/>
              <a:t>Leading</a:t>
            </a:r>
            <a:r>
              <a:rPr sz="3500" spc="55" dirty="0"/>
              <a:t> </a:t>
            </a:r>
            <a:r>
              <a:rPr sz="3500" spc="145" dirty="0"/>
              <a:t>the </a:t>
            </a:r>
            <a:r>
              <a:rPr sz="3500" spc="-830" dirty="0"/>
              <a:t> </a:t>
            </a:r>
            <a:r>
              <a:rPr sz="3500" spc="114" dirty="0"/>
              <a:t>Innovation</a:t>
            </a:r>
            <a:r>
              <a:rPr sz="3500" spc="-5" dirty="0"/>
              <a:t> </a:t>
            </a:r>
            <a:r>
              <a:rPr sz="3500" spc="235" dirty="0"/>
              <a:t>Wave</a:t>
            </a:r>
            <a:endParaRPr sz="35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363" y="2171700"/>
            <a:ext cx="452628" cy="4480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5797" y="2776474"/>
            <a:ext cx="7632065" cy="955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65" dirty="0">
                <a:solidFill>
                  <a:srgbClr val="CFCABE"/>
                </a:solidFill>
                <a:latin typeface="Georgia"/>
                <a:cs typeface="Georgia"/>
              </a:rPr>
              <a:t>Accessibility</a:t>
            </a:r>
            <a:endParaRPr sz="17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90" dirty="0">
                <a:solidFill>
                  <a:srgbClr val="CFCABE"/>
                </a:solidFill>
                <a:latin typeface="Trebuchet MS"/>
                <a:cs typeface="Trebuchet MS"/>
              </a:rPr>
              <a:t>AR's</a:t>
            </a:r>
            <a:r>
              <a:rPr sz="16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CFCABE"/>
                </a:solidFill>
                <a:latin typeface="Trebuchet MS"/>
                <a:cs typeface="Trebuchet MS"/>
              </a:rPr>
              <a:t>interactivity</a:t>
            </a:r>
            <a:r>
              <a:rPr sz="16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6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CFCABE"/>
                </a:solidFill>
                <a:latin typeface="Trebuchet MS"/>
                <a:cs typeface="Trebuchet MS"/>
              </a:rPr>
              <a:t>immediacy</a:t>
            </a:r>
            <a:r>
              <a:rPr sz="16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CFCABE"/>
                </a:solidFill>
                <a:latin typeface="Trebuchet MS"/>
                <a:cs typeface="Trebuchet MS"/>
              </a:rPr>
              <a:t>make</a:t>
            </a:r>
            <a:r>
              <a:rPr sz="16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CFCABE"/>
                </a:solidFill>
                <a:latin typeface="Trebuchet MS"/>
                <a:cs typeface="Trebuchet MS"/>
              </a:rPr>
              <a:t>it</a:t>
            </a:r>
            <a:r>
              <a:rPr sz="16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CFCABE"/>
                </a:solidFill>
                <a:latin typeface="Trebuchet MS"/>
                <a:cs typeface="Trebuchet MS"/>
              </a:rPr>
              <a:t>more</a:t>
            </a:r>
            <a:r>
              <a:rPr sz="16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CFCABE"/>
                </a:solidFill>
                <a:latin typeface="Trebuchet MS"/>
                <a:cs typeface="Trebuchet MS"/>
              </a:rPr>
              <a:t>accessible</a:t>
            </a:r>
            <a:r>
              <a:rPr sz="16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than</a:t>
            </a:r>
            <a:r>
              <a:rPr sz="16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other</a:t>
            </a:r>
            <a:r>
              <a:rPr sz="16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CFCABE"/>
                </a:solidFill>
                <a:latin typeface="Trebuchet MS"/>
                <a:cs typeface="Trebuchet MS"/>
              </a:rPr>
              <a:t>emerging</a:t>
            </a:r>
            <a:r>
              <a:rPr sz="16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CFCABE"/>
                </a:solidFill>
                <a:latin typeface="Trebuchet MS"/>
                <a:cs typeface="Trebuchet MS"/>
              </a:rPr>
              <a:t>technologies.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363" y="4014215"/>
            <a:ext cx="452628" cy="4480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5797" y="4619320"/>
            <a:ext cx="7702550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50" dirty="0">
                <a:solidFill>
                  <a:srgbClr val="CFCABE"/>
                </a:solidFill>
                <a:latin typeface="Georgia"/>
                <a:cs typeface="Georgia"/>
              </a:rPr>
              <a:t>Flexibility</a:t>
            </a:r>
            <a:endParaRPr sz="17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30" dirty="0">
                <a:solidFill>
                  <a:srgbClr val="CFCABE"/>
                </a:solidFill>
                <a:latin typeface="Trebuchet MS"/>
                <a:cs typeface="Trebuchet MS"/>
              </a:rPr>
              <a:t>Unlike</a:t>
            </a:r>
            <a:r>
              <a:rPr sz="16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CFCABE"/>
                </a:solidFill>
                <a:latin typeface="Trebuchet MS"/>
                <a:cs typeface="Trebuchet MS"/>
              </a:rPr>
              <a:t>VR,</a:t>
            </a:r>
            <a:r>
              <a:rPr sz="160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6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CFCABE"/>
                </a:solidFill>
                <a:latin typeface="Trebuchet MS"/>
                <a:cs typeface="Trebuchet MS"/>
              </a:rPr>
              <a:t>doesn't</a:t>
            </a:r>
            <a:r>
              <a:rPr sz="16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require</a:t>
            </a:r>
            <a:r>
              <a:rPr sz="16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CFCABE"/>
                </a:solidFill>
                <a:latin typeface="Trebuchet MS"/>
                <a:cs typeface="Trebuchet MS"/>
              </a:rPr>
              <a:t>full</a:t>
            </a:r>
            <a:r>
              <a:rPr sz="16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immersion.</a:t>
            </a:r>
            <a:r>
              <a:rPr sz="160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It's</a:t>
            </a:r>
            <a:r>
              <a:rPr sz="16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practical</a:t>
            </a:r>
            <a:r>
              <a:rPr sz="16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sz="16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CFCABE"/>
                </a:solidFill>
                <a:latin typeface="Trebuchet MS"/>
                <a:cs typeface="Trebuchet MS"/>
              </a:rPr>
              <a:t>everyday</a:t>
            </a:r>
            <a:r>
              <a:rPr sz="16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CFCABE"/>
                </a:solidFill>
                <a:latin typeface="Trebuchet MS"/>
                <a:cs typeface="Trebuchet MS"/>
              </a:rPr>
              <a:t>tasks</a:t>
            </a:r>
            <a:r>
              <a:rPr sz="16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6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applications</a:t>
            </a:r>
            <a:r>
              <a:rPr sz="140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363" y="5856732"/>
            <a:ext cx="452628" cy="4480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5797" y="6462725"/>
            <a:ext cx="7103109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45" dirty="0">
                <a:solidFill>
                  <a:srgbClr val="CFCABE"/>
                </a:solidFill>
                <a:latin typeface="Georgia"/>
                <a:cs typeface="Georgia"/>
              </a:rPr>
              <a:t>Versatility</a:t>
            </a:r>
            <a:endParaRPr sz="17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10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6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CFCABE"/>
                </a:solidFill>
                <a:latin typeface="Trebuchet MS"/>
                <a:cs typeface="Trebuchet MS"/>
              </a:rPr>
              <a:t>has</a:t>
            </a:r>
            <a:r>
              <a:rPr sz="16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CFCABE"/>
                </a:solidFill>
                <a:latin typeface="Trebuchet MS"/>
                <a:cs typeface="Trebuchet MS"/>
              </a:rPr>
              <a:t>wide</a:t>
            </a:r>
            <a:r>
              <a:rPr sz="16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CFCABE"/>
                </a:solidFill>
                <a:latin typeface="Trebuchet MS"/>
                <a:cs typeface="Trebuchet MS"/>
              </a:rPr>
              <a:t>applicability</a:t>
            </a:r>
            <a:r>
              <a:rPr sz="1600" spc="-1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CFCABE"/>
                </a:solidFill>
                <a:latin typeface="Trebuchet MS"/>
                <a:cs typeface="Trebuchet MS"/>
              </a:rPr>
              <a:t>across</a:t>
            </a:r>
            <a:r>
              <a:rPr sz="16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CFCABE"/>
                </a:solidFill>
                <a:latin typeface="Trebuchet MS"/>
                <a:cs typeface="Trebuchet MS"/>
              </a:rPr>
              <a:t>sectors.</a:t>
            </a:r>
            <a:r>
              <a:rPr sz="16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CFCABE"/>
                </a:solidFill>
                <a:latin typeface="Trebuchet MS"/>
                <a:cs typeface="Trebuchet MS"/>
              </a:rPr>
              <a:t>It's</a:t>
            </a:r>
            <a:r>
              <a:rPr sz="16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CFCABE"/>
                </a:solidFill>
                <a:latin typeface="Trebuchet MS"/>
                <a:cs typeface="Trebuchet MS"/>
              </a:rPr>
              <a:t>becoming</a:t>
            </a:r>
            <a:r>
              <a:rPr sz="16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CFCABE"/>
                </a:solidFill>
                <a:latin typeface="Trebuchet MS"/>
                <a:cs typeface="Trebuchet MS"/>
              </a:rPr>
              <a:t>integral</a:t>
            </a:r>
            <a:r>
              <a:rPr sz="16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16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CFCABE"/>
                </a:solidFill>
                <a:latin typeface="Trebuchet MS"/>
                <a:cs typeface="Trebuchet MS"/>
              </a:rPr>
              <a:t>retail,</a:t>
            </a:r>
            <a:r>
              <a:rPr sz="16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CFCABE"/>
                </a:solidFill>
                <a:latin typeface="Trebuchet MS"/>
                <a:cs typeface="Trebuchet MS"/>
              </a:rPr>
              <a:t>education,</a:t>
            </a:r>
            <a:r>
              <a:rPr sz="16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lang="en-IN" sz="1600" dirty="0"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FCABE"/>
                </a:solidFill>
                <a:latin typeface="Trebuchet MS"/>
                <a:cs typeface="Trebuchet MS"/>
              </a:rPr>
              <a:t>healthcare.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671" y="3596462"/>
            <a:ext cx="12201525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910"/>
              </a:lnSpc>
            </a:pPr>
            <a:r>
              <a:rPr sz="4700" spc="330" dirty="0">
                <a:solidFill>
                  <a:srgbClr val="F1E782"/>
                </a:solidFill>
                <a:latin typeface="Georgia"/>
                <a:cs typeface="Georgia"/>
              </a:rPr>
              <a:t>The</a:t>
            </a:r>
            <a:r>
              <a:rPr sz="4700" spc="-3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245" dirty="0">
                <a:solidFill>
                  <a:srgbClr val="F1E782"/>
                </a:solidFill>
                <a:latin typeface="Georgia"/>
                <a:cs typeface="Georgia"/>
              </a:rPr>
              <a:t>Booming</a:t>
            </a:r>
            <a:r>
              <a:rPr sz="4700" spc="-10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185" dirty="0">
                <a:solidFill>
                  <a:srgbClr val="F1E782"/>
                </a:solidFill>
                <a:latin typeface="Georgia"/>
                <a:cs typeface="Georgia"/>
              </a:rPr>
              <a:t>AR</a:t>
            </a:r>
            <a:r>
              <a:rPr sz="4700" spc="-3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155" dirty="0">
                <a:solidFill>
                  <a:srgbClr val="F1E782"/>
                </a:solidFill>
                <a:latin typeface="Georgia"/>
                <a:cs typeface="Georgia"/>
              </a:rPr>
              <a:t>Market:</a:t>
            </a:r>
            <a:r>
              <a:rPr sz="4700" spc="-4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165" dirty="0">
                <a:solidFill>
                  <a:srgbClr val="F1E782"/>
                </a:solidFill>
                <a:latin typeface="Georgia"/>
                <a:cs typeface="Georgia"/>
              </a:rPr>
              <a:t>Industry</a:t>
            </a:r>
            <a:r>
              <a:rPr sz="4700" spc="-5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260" dirty="0">
                <a:solidFill>
                  <a:srgbClr val="F1E782"/>
                </a:solidFill>
                <a:latin typeface="Georgia"/>
                <a:cs typeface="Georgia"/>
              </a:rPr>
              <a:t>Growth </a:t>
            </a:r>
            <a:r>
              <a:rPr sz="4700" spc="-112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280" dirty="0">
                <a:solidFill>
                  <a:srgbClr val="F1E782"/>
                </a:solidFill>
                <a:latin typeface="Georgia"/>
                <a:cs typeface="Georgia"/>
              </a:rPr>
              <a:t>and</a:t>
            </a:r>
            <a:r>
              <a:rPr sz="4700" spc="-3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4700" spc="210" dirty="0">
                <a:solidFill>
                  <a:srgbClr val="F1E782"/>
                </a:solidFill>
                <a:latin typeface="Georgia"/>
                <a:cs typeface="Georgia"/>
              </a:rPr>
              <a:t>Projections</a:t>
            </a:r>
            <a:endParaRPr sz="47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7694"/>
              </p:ext>
            </p:extLst>
          </p:nvPr>
        </p:nvGraphicFramePr>
        <p:xfrm>
          <a:off x="829259" y="5492591"/>
          <a:ext cx="12940664" cy="20665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371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1800" spc="65" dirty="0">
                          <a:solidFill>
                            <a:srgbClr val="CFCABE"/>
                          </a:solidFill>
                        </a:rPr>
                        <a:t>Market</a:t>
                      </a:r>
                      <a:r>
                        <a:rPr sz="1800" spc="-60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800" spc="65" dirty="0">
                          <a:solidFill>
                            <a:srgbClr val="CFCABE"/>
                          </a:solidFill>
                        </a:rPr>
                        <a:t>Size</a:t>
                      </a:r>
                      <a:r>
                        <a:rPr sz="1800" spc="-55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rgbClr val="CFCABE"/>
                          </a:solidFill>
                        </a:rPr>
                        <a:t>(2028)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0980" marB="0"/>
                </a:tc>
                <a:tc>
                  <a:txBody>
                    <a:bodyPr/>
                    <a:lstStyle/>
                    <a:p>
                      <a:pPr marL="196024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1800" spc="40" dirty="0">
                          <a:solidFill>
                            <a:srgbClr val="CFCABE"/>
                          </a:solidFill>
                        </a:rPr>
                        <a:t>$97.76</a:t>
                      </a:r>
                      <a:r>
                        <a:rPr sz="1800" spc="-70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rgbClr val="CFCABE"/>
                          </a:solidFill>
                        </a:rPr>
                        <a:t>billion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09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spc="3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Major</a:t>
                      </a:r>
                      <a:r>
                        <a:rPr sz="18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Investors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214629" marB="0"/>
                </a:tc>
                <a:tc>
                  <a:txBody>
                    <a:bodyPr/>
                    <a:lstStyle/>
                    <a:p>
                      <a:pPr marL="1960245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Apple,</a:t>
                      </a:r>
                      <a:r>
                        <a:rPr sz="1800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Google,</a:t>
                      </a:r>
                      <a:r>
                        <a:rPr sz="1800" spc="-6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sz="1800" spc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Facebook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21462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372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spc="15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AR</a:t>
                      </a:r>
                      <a:r>
                        <a:rPr sz="1800" spc="-4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sz="1800" spc="10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Glasses</a:t>
                      </a:r>
                      <a:r>
                        <a:rPr sz="1800" spc="-114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sz="1800" spc="10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  <a:r>
                        <a:rPr sz="1800" spc="-8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(2025)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196024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spc="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30+</a:t>
                      </a:r>
                      <a:r>
                        <a:rPr sz="1800" spc="-8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sz="1800" spc="1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million</a:t>
                      </a:r>
                      <a:r>
                        <a:rPr sz="1800" spc="-7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units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3335" marR="5080">
              <a:lnSpc>
                <a:spcPts val="6120"/>
              </a:lnSpc>
            </a:pPr>
            <a:r>
              <a:rPr spc="270" dirty="0"/>
              <a:t>Overcoming</a:t>
            </a:r>
            <a:r>
              <a:rPr spc="-110" dirty="0"/>
              <a:t> </a:t>
            </a:r>
            <a:r>
              <a:rPr spc="165" dirty="0"/>
              <a:t>Hurdles:</a:t>
            </a:r>
            <a:r>
              <a:rPr spc="-90" dirty="0"/>
              <a:t> </a:t>
            </a:r>
            <a:r>
              <a:rPr spc="240" dirty="0"/>
              <a:t>Challenges</a:t>
            </a:r>
            <a:r>
              <a:rPr spc="-110" dirty="0"/>
              <a:t> </a:t>
            </a:r>
            <a:r>
              <a:rPr spc="100" dirty="0"/>
              <a:t>in</a:t>
            </a:r>
            <a:r>
              <a:rPr spc="-50" dirty="0"/>
              <a:t> </a:t>
            </a:r>
            <a:r>
              <a:rPr spc="185" dirty="0"/>
              <a:t>AR </a:t>
            </a:r>
            <a:r>
              <a:rPr spc="-1155" dirty="0"/>
              <a:t> </a:t>
            </a:r>
            <a:r>
              <a:rPr spc="28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12" y="3109086"/>
            <a:ext cx="6019165" cy="3879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220" dirty="0">
                <a:solidFill>
                  <a:srgbClr val="F1E782"/>
                </a:solidFill>
                <a:latin typeface="Georgia"/>
                <a:cs typeface="Georgia"/>
              </a:rPr>
              <a:t>T</a:t>
            </a:r>
            <a:r>
              <a:rPr sz="2400" spc="185" dirty="0">
                <a:solidFill>
                  <a:srgbClr val="F1E782"/>
                </a:solidFill>
                <a:latin typeface="Georgia"/>
                <a:cs typeface="Georgia"/>
              </a:rPr>
              <a:t>e</a:t>
            </a:r>
            <a:r>
              <a:rPr sz="2400" spc="229" dirty="0">
                <a:solidFill>
                  <a:srgbClr val="F1E782"/>
                </a:solidFill>
                <a:latin typeface="Georgia"/>
                <a:cs typeface="Georgia"/>
              </a:rPr>
              <a:t>c</a:t>
            </a:r>
            <a:r>
              <a:rPr sz="2400" spc="114" dirty="0">
                <a:solidFill>
                  <a:srgbClr val="F1E782"/>
                </a:solidFill>
                <a:latin typeface="Georgia"/>
                <a:cs typeface="Georgia"/>
              </a:rPr>
              <a:t>h</a:t>
            </a:r>
            <a:r>
              <a:rPr sz="2400" spc="120" dirty="0">
                <a:solidFill>
                  <a:srgbClr val="F1E782"/>
                </a:solidFill>
                <a:latin typeface="Georgia"/>
                <a:cs typeface="Georgia"/>
              </a:rPr>
              <a:t>n</a:t>
            </a:r>
            <a:r>
              <a:rPr sz="2400" spc="-25" dirty="0">
                <a:solidFill>
                  <a:srgbClr val="F1E782"/>
                </a:solidFill>
                <a:latin typeface="Georgia"/>
                <a:cs typeface="Georgia"/>
              </a:rPr>
              <a:t>i</a:t>
            </a:r>
            <a:r>
              <a:rPr sz="2400" spc="229" dirty="0">
                <a:solidFill>
                  <a:srgbClr val="F1E782"/>
                </a:solidFill>
                <a:latin typeface="Georgia"/>
                <a:cs typeface="Georgia"/>
              </a:rPr>
              <a:t>c</a:t>
            </a:r>
            <a:r>
              <a:rPr sz="2400" spc="80" dirty="0">
                <a:solidFill>
                  <a:srgbClr val="F1E782"/>
                </a:solidFill>
                <a:latin typeface="Georgia"/>
                <a:cs typeface="Georgia"/>
              </a:rPr>
              <a:t>al</a:t>
            </a:r>
            <a:r>
              <a:rPr sz="2400" spc="-12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165" dirty="0">
                <a:solidFill>
                  <a:srgbClr val="F1E782"/>
                </a:solidFill>
                <a:latin typeface="Georgia"/>
                <a:cs typeface="Georgia"/>
              </a:rPr>
              <a:t>L</a:t>
            </a:r>
            <a:r>
              <a:rPr sz="2400" spc="-25" dirty="0">
                <a:solidFill>
                  <a:srgbClr val="F1E782"/>
                </a:solidFill>
                <a:latin typeface="Georgia"/>
                <a:cs typeface="Georgia"/>
              </a:rPr>
              <a:t>i</a:t>
            </a:r>
            <a:r>
              <a:rPr sz="2400" spc="150" dirty="0">
                <a:solidFill>
                  <a:srgbClr val="F1E782"/>
                </a:solidFill>
                <a:latin typeface="Georgia"/>
                <a:cs typeface="Georgia"/>
              </a:rPr>
              <a:t>m</a:t>
            </a:r>
            <a:r>
              <a:rPr sz="2400" spc="-25" dirty="0">
                <a:solidFill>
                  <a:srgbClr val="F1E782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F1E782"/>
                </a:solidFill>
                <a:latin typeface="Georgia"/>
                <a:cs typeface="Georgia"/>
              </a:rPr>
              <a:t>t</a:t>
            </a:r>
            <a:r>
              <a:rPr sz="2400" spc="95" dirty="0">
                <a:solidFill>
                  <a:srgbClr val="F1E782"/>
                </a:solidFill>
                <a:latin typeface="Georgia"/>
                <a:cs typeface="Georgia"/>
              </a:rPr>
              <a:t>a</a:t>
            </a:r>
            <a:r>
              <a:rPr sz="2400" spc="55" dirty="0">
                <a:solidFill>
                  <a:srgbClr val="F1E782"/>
                </a:solidFill>
                <a:latin typeface="Georgia"/>
                <a:cs typeface="Georgia"/>
              </a:rPr>
              <a:t>t</a:t>
            </a:r>
            <a:r>
              <a:rPr sz="2400" spc="-25" dirty="0">
                <a:solidFill>
                  <a:srgbClr val="F1E782"/>
                </a:solidFill>
                <a:latin typeface="Georgia"/>
                <a:cs typeface="Georgia"/>
              </a:rPr>
              <a:t>i</a:t>
            </a:r>
            <a:r>
              <a:rPr sz="2400" spc="140" dirty="0">
                <a:solidFill>
                  <a:srgbClr val="F1E782"/>
                </a:solidFill>
                <a:latin typeface="Georgia"/>
                <a:cs typeface="Georgia"/>
              </a:rPr>
              <a:t>o</a:t>
            </a:r>
            <a:r>
              <a:rPr sz="2400" spc="120" dirty="0">
                <a:solidFill>
                  <a:srgbClr val="F1E782"/>
                </a:solidFill>
                <a:latin typeface="Georgia"/>
                <a:cs typeface="Georgia"/>
              </a:rPr>
              <a:t>n</a:t>
            </a:r>
            <a:r>
              <a:rPr sz="2400" spc="110" dirty="0">
                <a:solidFill>
                  <a:srgbClr val="F1E782"/>
                </a:solidFill>
                <a:latin typeface="Georgia"/>
                <a:cs typeface="Georgia"/>
              </a:rPr>
              <a:t>s</a:t>
            </a:r>
            <a:endParaRPr sz="2400" dirty="0">
              <a:latin typeface="Georgia"/>
              <a:cs typeface="Georgia"/>
            </a:endParaRPr>
          </a:p>
          <a:p>
            <a:pPr marL="12700" marR="280035">
              <a:lnSpc>
                <a:spcPct val="135900"/>
              </a:lnSpc>
              <a:spcBef>
                <a:spcPts val="1889"/>
              </a:spcBef>
            </a:pP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rr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ent</a:t>
            </a:r>
            <a:r>
              <a:rPr sz="19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9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de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ce</a:t>
            </a: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f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ace</a:t>
            </a:r>
            <a:r>
              <a:rPr sz="190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b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spc="-3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er</a:t>
            </a:r>
            <a:r>
              <a:rPr sz="1900" spc="95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z="19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f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12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p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114" dirty="0">
                <a:solidFill>
                  <a:srgbClr val="CFCABE"/>
                </a:solidFill>
                <a:latin typeface="Trebuchet MS"/>
                <a:cs typeface="Trebuchet MS"/>
              </a:rPr>
              <a:t>ng  </a:t>
            </a:r>
            <a:r>
              <a:rPr sz="1900" spc="120" dirty="0">
                <a:solidFill>
                  <a:srgbClr val="CFCABE"/>
                </a:solidFill>
                <a:latin typeface="Trebuchet MS"/>
                <a:cs typeface="Trebuchet MS"/>
              </a:rPr>
              <a:t>p</a:t>
            </a:r>
            <a:r>
              <a:rPr sz="1900"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w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7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3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1900" spc="11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-5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-2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34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r>
              <a:rPr sz="190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z="1900"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145" dirty="0">
                <a:solidFill>
                  <a:srgbClr val="CFCABE"/>
                </a:solidFill>
                <a:latin typeface="Trebuchet MS"/>
                <a:cs typeface="Trebuchet MS"/>
              </a:rPr>
              <a:t>ng</a:t>
            </a:r>
            <a:r>
              <a:rPr sz="1900" spc="-1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13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20" dirty="0">
                <a:solidFill>
                  <a:srgbClr val="CFCABE"/>
                </a:solidFill>
                <a:latin typeface="Trebuchet MS"/>
                <a:cs typeface="Trebuchet MS"/>
              </a:rPr>
              <a:t>ea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ch</a:t>
            </a:r>
            <a:r>
              <a:rPr sz="190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spc="-15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o  </a:t>
            </a:r>
            <a:r>
              <a:rPr sz="1900"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110" dirty="0">
                <a:solidFill>
                  <a:srgbClr val="CFCABE"/>
                </a:solidFill>
                <a:latin typeface="Trebuchet MS"/>
                <a:cs typeface="Trebuchet MS"/>
              </a:rPr>
              <a:t>he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h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z="1900" spc="13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34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30" dirty="0">
                <a:solidFill>
                  <a:srgbClr val="F1E782"/>
                </a:solidFill>
                <a:latin typeface="Georgia"/>
                <a:cs typeface="Georgia"/>
              </a:rPr>
              <a:t>Cost</a:t>
            </a:r>
            <a:r>
              <a:rPr sz="2400" spc="-4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130" dirty="0">
                <a:solidFill>
                  <a:srgbClr val="F1E782"/>
                </a:solidFill>
                <a:latin typeface="Georgia"/>
                <a:cs typeface="Georgia"/>
              </a:rPr>
              <a:t>Factors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5900"/>
              </a:lnSpc>
              <a:spcBef>
                <a:spcPts val="1895"/>
              </a:spcBef>
            </a:pPr>
            <a:r>
              <a:rPr sz="1900" spc="155" dirty="0">
                <a:solidFill>
                  <a:srgbClr val="CFCABE"/>
                </a:solidFill>
                <a:latin typeface="Trebuchet MS"/>
                <a:cs typeface="Trebuchet MS"/>
              </a:rPr>
              <a:t>H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229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h</a:t>
            </a:r>
            <a:r>
              <a:rPr sz="19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de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op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ent</a:t>
            </a:r>
            <a:r>
              <a:rPr sz="19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ha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dwa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12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po</a:t>
            </a:r>
            <a:r>
              <a:rPr sz="1900"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e  </a:t>
            </a:r>
            <a:r>
              <a:rPr sz="1900" spc="35" dirty="0">
                <a:solidFill>
                  <a:srgbClr val="CFCABE"/>
                </a:solidFill>
                <a:latin typeface="Trebuchet MS"/>
                <a:cs typeface="Trebuchet MS"/>
              </a:rPr>
              <a:t>challenges.</a:t>
            </a:r>
            <a:r>
              <a:rPr sz="1900" spc="-1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CFCABE"/>
                </a:solidFill>
                <a:latin typeface="Trebuchet MS"/>
                <a:cs typeface="Trebuchet MS"/>
              </a:rPr>
              <a:t>Economies</a:t>
            </a:r>
            <a:r>
              <a:rPr sz="1900" spc="-1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of</a:t>
            </a:r>
            <a:r>
              <a:rPr sz="19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scale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CFCABE"/>
                </a:solidFill>
                <a:latin typeface="Trebuchet MS"/>
                <a:cs typeface="Trebuchet MS"/>
              </a:rPr>
              <a:t>will</a:t>
            </a:r>
            <a:r>
              <a:rPr sz="19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CFCABE"/>
                </a:solidFill>
                <a:latin typeface="Trebuchet MS"/>
                <a:cs typeface="Trebuchet MS"/>
              </a:rPr>
              <a:t>drive</a:t>
            </a:r>
            <a:r>
              <a:rPr sz="1900" spc="-1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prices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CFCABE"/>
                </a:solidFill>
                <a:latin typeface="Trebuchet MS"/>
                <a:cs typeface="Trebuchet MS"/>
              </a:rPr>
              <a:t>down </a:t>
            </a:r>
            <a:r>
              <a:rPr sz="1900" spc="-5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over</a:t>
            </a:r>
            <a:r>
              <a:rPr sz="19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time.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3650" y="3109086"/>
            <a:ext cx="5656580" cy="3092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130" dirty="0">
                <a:solidFill>
                  <a:srgbClr val="F1E782"/>
                </a:solidFill>
                <a:latin typeface="Georgia"/>
                <a:cs typeface="Georgia"/>
              </a:rPr>
              <a:t>User</a:t>
            </a:r>
            <a:r>
              <a:rPr sz="2400" spc="-8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150" dirty="0">
                <a:solidFill>
                  <a:srgbClr val="F1E782"/>
                </a:solidFill>
                <a:latin typeface="Georgia"/>
                <a:cs typeface="Georgia"/>
              </a:rPr>
              <a:t>Experience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5900"/>
              </a:lnSpc>
              <a:spcBef>
                <a:spcPts val="1889"/>
              </a:spcBef>
            </a:pP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f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-114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-1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1900"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b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900" spc="95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z="1900" spc="-1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-75" dirty="0">
                <a:solidFill>
                  <a:srgbClr val="CFCABE"/>
                </a:solidFill>
                <a:latin typeface="Trebuchet MS"/>
                <a:cs typeface="Trebuchet MS"/>
              </a:rPr>
              <a:t>f</a:t>
            </a:r>
            <a:r>
              <a:rPr sz="19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de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ce</a:t>
            </a:r>
            <a:r>
              <a:rPr sz="1900"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90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p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900"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z="1900"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900" spc="15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1900" spc="110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z="1900" spc="-300" dirty="0">
                <a:solidFill>
                  <a:srgbClr val="CFCABE"/>
                </a:solidFill>
                <a:latin typeface="Trebuchet MS"/>
                <a:cs typeface="Trebuchet MS"/>
              </a:rPr>
              <a:t>.  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Next-gen</a:t>
            </a:r>
            <a:r>
              <a:rPr sz="19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designs</a:t>
            </a:r>
            <a:r>
              <a:rPr sz="1900" spc="-1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focus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9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ergonomics</a:t>
            </a:r>
            <a:r>
              <a:rPr sz="1900" spc="-1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user-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friendly</a:t>
            </a:r>
            <a:r>
              <a:rPr sz="19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interfaces.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F1E782"/>
                </a:solidFill>
                <a:latin typeface="Georgia"/>
                <a:cs typeface="Georgia"/>
              </a:rPr>
              <a:t>Privacy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Concerns</a:t>
            </a:r>
            <a:r>
              <a:rPr sz="1900" spc="-1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CFCABE"/>
                </a:solidFill>
                <a:latin typeface="Trebuchet MS"/>
                <a:cs typeface="Trebuchet MS"/>
              </a:rPr>
              <a:t>about</a:t>
            </a:r>
            <a:r>
              <a:rPr sz="19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data</a:t>
            </a:r>
            <a:r>
              <a:rPr sz="19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collection</a:t>
            </a:r>
            <a:r>
              <a:rPr sz="1900" spc="-1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CFCABE"/>
                </a:solidFill>
                <a:latin typeface="Trebuchet MS"/>
                <a:cs typeface="Trebuchet MS"/>
              </a:rPr>
              <a:t>user</a:t>
            </a:r>
            <a:r>
              <a:rPr sz="19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CFCABE"/>
                </a:solidFill>
                <a:latin typeface="Trebuchet MS"/>
                <a:cs typeface="Trebuchet MS"/>
              </a:rPr>
              <a:t>safety.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49540"/>
              <a:ext cx="1723643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999" y="754836"/>
            <a:ext cx="7079615" cy="141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80"/>
              </a:lnSpc>
            </a:pPr>
            <a:r>
              <a:rPr sz="4450" spc="185" dirty="0"/>
              <a:t>Conclusion:</a:t>
            </a:r>
            <a:r>
              <a:rPr sz="4450" spc="-114" dirty="0"/>
              <a:t> </a:t>
            </a:r>
            <a:r>
              <a:rPr sz="4450" spc="315" dirty="0"/>
              <a:t>The</a:t>
            </a:r>
            <a:r>
              <a:rPr sz="4450" spc="-30" dirty="0"/>
              <a:t> </a:t>
            </a:r>
            <a:r>
              <a:rPr sz="4450" spc="225" dirty="0"/>
              <a:t>Bridge</a:t>
            </a:r>
            <a:r>
              <a:rPr sz="4450" spc="-114" dirty="0"/>
              <a:t> </a:t>
            </a:r>
            <a:r>
              <a:rPr sz="4450" spc="155" dirty="0"/>
              <a:t>to </a:t>
            </a:r>
            <a:r>
              <a:rPr sz="4450" spc="-1055" dirty="0"/>
              <a:t> </a:t>
            </a:r>
            <a:r>
              <a:rPr sz="4450" spc="315" dirty="0"/>
              <a:t>Our</a:t>
            </a:r>
            <a:r>
              <a:rPr sz="4450" spc="-35" dirty="0"/>
              <a:t> </a:t>
            </a:r>
            <a:r>
              <a:rPr sz="4450" spc="125" dirty="0"/>
              <a:t>Digital</a:t>
            </a:r>
            <a:r>
              <a:rPr sz="4450" spc="-55" dirty="0"/>
              <a:t> </a:t>
            </a:r>
            <a:r>
              <a:rPr sz="4450" spc="225" dirty="0"/>
              <a:t>Future</a:t>
            </a:r>
            <a:endParaRPr sz="4450"/>
          </a:p>
        </p:txBody>
      </p:sp>
      <p:sp>
        <p:nvSpPr>
          <p:cNvPr id="6" name="object 6"/>
          <p:cNvSpPr/>
          <p:nvPr/>
        </p:nvSpPr>
        <p:spPr>
          <a:xfrm>
            <a:off x="795527" y="281635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473646" y="0"/>
                </a:moveTo>
                <a:lnTo>
                  <a:pt x="33845" y="0"/>
                </a:lnTo>
                <a:lnTo>
                  <a:pt x="20670" y="2653"/>
                </a:lnTo>
                <a:lnTo>
                  <a:pt x="9912" y="9890"/>
                </a:lnTo>
                <a:lnTo>
                  <a:pt x="2659" y="20627"/>
                </a:lnTo>
                <a:lnTo>
                  <a:pt x="0" y="33782"/>
                </a:lnTo>
                <a:lnTo>
                  <a:pt x="0" y="473710"/>
                </a:lnTo>
                <a:lnTo>
                  <a:pt x="2659" y="486864"/>
                </a:lnTo>
                <a:lnTo>
                  <a:pt x="9912" y="497601"/>
                </a:lnTo>
                <a:lnTo>
                  <a:pt x="20670" y="504838"/>
                </a:lnTo>
                <a:lnTo>
                  <a:pt x="33845" y="507492"/>
                </a:lnTo>
                <a:lnTo>
                  <a:pt x="473646" y="507492"/>
                </a:lnTo>
                <a:lnTo>
                  <a:pt x="486837" y="504838"/>
                </a:lnTo>
                <a:lnTo>
                  <a:pt x="497593" y="497601"/>
                </a:lnTo>
                <a:lnTo>
                  <a:pt x="504837" y="486864"/>
                </a:lnTo>
                <a:lnTo>
                  <a:pt x="507491" y="473710"/>
                </a:lnTo>
                <a:lnTo>
                  <a:pt x="507491" y="33782"/>
                </a:lnTo>
                <a:lnTo>
                  <a:pt x="504837" y="20627"/>
                </a:lnTo>
                <a:lnTo>
                  <a:pt x="497593" y="9890"/>
                </a:lnTo>
                <a:lnTo>
                  <a:pt x="486837" y="2653"/>
                </a:lnTo>
                <a:lnTo>
                  <a:pt x="473646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8204" y="2807588"/>
            <a:ext cx="14224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220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030" y="2791205"/>
            <a:ext cx="5949950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CFCABE"/>
                </a:solidFill>
                <a:latin typeface="Georgia"/>
                <a:cs typeface="Georgia"/>
              </a:rPr>
              <a:t>Transformative</a:t>
            </a:r>
            <a:r>
              <a:rPr sz="2200" spc="-4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200" spc="75" dirty="0">
                <a:solidFill>
                  <a:srgbClr val="CFCABE"/>
                </a:solidFill>
                <a:latin typeface="Georgia"/>
                <a:cs typeface="Georgia"/>
              </a:rPr>
              <a:t>Potential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7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5" dirty="0">
                <a:solidFill>
                  <a:srgbClr val="CFCABE"/>
                </a:solidFill>
                <a:latin typeface="Trebuchet MS"/>
                <a:cs typeface="Trebuchet MS"/>
              </a:rPr>
              <a:t>is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CFCABE"/>
                </a:solidFill>
                <a:latin typeface="Trebuchet MS"/>
                <a:cs typeface="Trebuchet MS"/>
              </a:rPr>
              <a:t>reshaping</a:t>
            </a:r>
            <a:r>
              <a:rPr sz="175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0" dirty="0">
                <a:solidFill>
                  <a:srgbClr val="CFCABE"/>
                </a:solidFill>
                <a:latin typeface="Trebuchet MS"/>
                <a:cs typeface="Trebuchet MS"/>
              </a:rPr>
              <a:t>how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5" dirty="0">
                <a:solidFill>
                  <a:srgbClr val="CFCABE"/>
                </a:solidFill>
                <a:latin typeface="Trebuchet MS"/>
                <a:cs typeface="Trebuchet MS"/>
              </a:rPr>
              <a:t>we</a:t>
            </a:r>
            <a:r>
              <a:rPr sz="17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15" dirty="0">
                <a:solidFill>
                  <a:srgbClr val="CFCABE"/>
                </a:solidFill>
                <a:latin typeface="Trebuchet MS"/>
                <a:cs typeface="Trebuchet MS"/>
              </a:rPr>
              <a:t>interact</a:t>
            </a:r>
            <a:r>
              <a:rPr sz="175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CFCABE"/>
                </a:solidFill>
                <a:latin typeface="Trebuchet MS"/>
                <a:cs typeface="Trebuchet MS"/>
              </a:rPr>
              <a:t>with</a:t>
            </a:r>
            <a:r>
              <a:rPr sz="175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CFCABE"/>
                </a:solidFill>
                <a:latin typeface="Trebuchet MS"/>
                <a:cs typeface="Trebuchet MS"/>
              </a:rPr>
              <a:t>our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" dirty="0">
                <a:solidFill>
                  <a:srgbClr val="CFCABE"/>
                </a:solidFill>
                <a:latin typeface="Trebuchet MS"/>
                <a:cs typeface="Trebuchet MS"/>
              </a:rPr>
              <a:t>environment.</a:t>
            </a:r>
            <a:r>
              <a:rPr sz="1750" spc="-1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" dirty="0">
                <a:solidFill>
                  <a:srgbClr val="CFCABE"/>
                </a:solidFill>
                <a:latin typeface="Trebuchet MS"/>
                <a:cs typeface="Trebuchet MS"/>
              </a:rPr>
              <a:t>It's</a:t>
            </a:r>
            <a:endParaRPr sz="1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50" spc="70" dirty="0">
                <a:solidFill>
                  <a:srgbClr val="CFCABE"/>
                </a:solidFill>
                <a:latin typeface="Trebuchet MS"/>
                <a:cs typeface="Trebuchet MS"/>
              </a:rPr>
              <a:t>enhancing</a:t>
            </a:r>
            <a:r>
              <a:rPr sz="175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CFCABE"/>
                </a:solidFill>
                <a:latin typeface="Trebuchet MS"/>
                <a:cs typeface="Trebuchet MS"/>
              </a:rPr>
              <a:t>experiences</a:t>
            </a:r>
            <a:r>
              <a:rPr sz="1750" spc="-2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FCABE"/>
                </a:solidFill>
                <a:latin typeface="Trebuchet MS"/>
                <a:cs typeface="Trebuchet MS"/>
              </a:rPr>
              <a:t>across</a:t>
            </a:r>
            <a:r>
              <a:rPr sz="17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CFCABE"/>
                </a:solidFill>
                <a:latin typeface="Trebuchet MS"/>
                <a:cs typeface="Trebuchet MS"/>
              </a:rPr>
              <a:t>various</a:t>
            </a:r>
            <a:r>
              <a:rPr sz="175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" dirty="0">
                <a:solidFill>
                  <a:srgbClr val="CFCABE"/>
                </a:solidFill>
                <a:latin typeface="Trebuchet MS"/>
                <a:cs typeface="Trebuchet MS"/>
              </a:rPr>
              <a:t>sectors.</a:t>
            </a:r>
            <a:endParaRPr sz="17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527" y="4512564"/>
            <a:ext cx="508000" cy="512445"/>
          </a:xfrm>
          <a:custGeom>
            <a:avLst/>
            <a:gdLst/>
            <a:ahLst/>
            <a:cxnLst/>
            <a:rect l="l" t="t" r="r" b="b"/>
            <a:pathLst>
              <a:path w="508000" h="512445">
                <a:moveTo>
                  <a:pt x="473646" y="0"/>
                </a:moveTo>
                <a:lnTo>
                  <a:pt x="33845" y="0"/>
                </a:lnTo>
                <a:lnTo>
                  <a:pt x="20670" y="2653"/>
                </a:lnTo>
                <a:lnTo>
                  <a:pt x="9912" y="9890"/>
                </a:lnTo>
                <a:lnTo>
                  <a:pt x="2659" y="20627"/>
                </a:lnTo>
                <a:lnTo>
                  <a:pt x="0" y="33782"/>
                </a:lnTo>
                <a:lnTo>
                  <a:pt x="0" y="478281"/>
                </a:lnTo>
                <a:lnTo>
                  <a:pt x="2659" y="491436"/>
                </a:lnTo>
                <a:lnTo>
                  <a:pt x="9912" y="502173"/>
                </a:lnTo>
                <a:lnTo>
                  <a:pt x="20670" y="509410"/>
                </a:lnTo>
                <a:lnTo>
                  <a:pt x="33845" y="512063"/>
                </a:lnTo>
                <a:lnTo>
                  <a:pt x="473646" y="512063"/>
                </a:lnTo>
                <a:lnTo>
                  <a:pt x="486837" y="509410"/>
                </a:lnTo>
                <a:lnTo>
                  <a:pt x="497593" y="502173"/>
                </a:lnTo>
                <a:lnTo>
                  <a:pt x="504837" y="491436"/>
                </a:lnTo>
                <a:lnTo>
                  <a:pt x="507491" y="478281"/>
                </a:lnTo>
                <a:lnTo>
                  <a:pt x="507491" y="33782"/>
                </a:lnTo>
                <a:lnTo>
                  <a:pt x="504837" y="20627"/>
                </a:lnTo>
                <a:lnTo>
                  <a:pt x="497593" y="9890"/>
                </a:lnTo>
                <a:lnTo>
                  <a:pt x="486837" y="2653"/>
                </a:lnTo>
                <a:lnTo>
                  <a:pt x="473646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180" y="4505401"/>
            <a:ext cx="23304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150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8030" y="4488891"/>
            <a:ext cx="6375400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5" dirty="0">
                <a:solidFill>
                  <a:srgbClr val="CFCABE"/>
                </a:solidFill>
                <a:latin typeface="Georgia"/>
                <a:cs typeface="Georgia"/>
              </a:rPr>
              <a:t>Continuous</a:t>
            </a:r>
            <a:r>
              <a:rPr sz="2200" spc="-6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200" spc="75" dirty="0">
                <a:solidFill>
                  <a:srgbClr val="CFCABE"/>
                </a:solidFill>
                <a:latin typeface="Georgia"/>
                <a:cs typeface="Georgia"/>
              </a:rPr>
              <a:t>Innovation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spc="100" dirty="0">
                <a:solidFill>
                  <a:srgbClr val="CFCABE"/>
                </a:solidFill>
                <a:latin typeface="Trebuchet MS"/>
                <a:cs typeface="Trebuchet MS"/>
              </a:rPr>
              <a:t>Ongoing</a:t>
            </a:r>
            <a:r>
              <a:rPr sz="1750" spc="-1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FCABE"/>
                </a:solidFill>
                <a:latin typeface="Trebuchet MS"/>
                <a:cs typeface="Trebuchet MS"/>
              </a:rPr>
              <a:t>advancements</a:t>
            </a:r>
            <a:r>
              <a:rPr sz="1750" spc="-1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40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75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CFCABE"/>
                </a:solidFill>
                <a:latin typeface="Trebuchet MS"/>
                <a:cs typeface="Trebuchet MS"/>
              </a:rPr>
              <a:t>technology</a:t>
            </a:r>
            <a:r>
              <a:rPr sz="1750" spc="-1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FCABE"/>
                </a:solidFill>
                <a:latin typeface="Trebuchet MS"/>
                <a:cs typeface="Trebuchet MS"/>
              </a:rPr>
              <a:t>promise</a:t>
            </a:r>
            <a:r>
              <a:rPr sz="17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CFCABE"/>
                </a:solidFill>
                <a:latin typeface="Trebuchet MS"/>
                <a:cs typeface="Trebuchet MS"/>
              </a:rPr>
              <a:t>even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FCABE"/>
                </a:solidFill>
                <a:latin typeface="Trebuchet MS"/>
                <a:cs typeface="Trebuchet MS"/>
              </a:rPr>
              <a:t>more</a:t>
            </a:r>
            <a:endParaRPr sz="1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750" spc="20" dirty="0">
                <a:solidFill>
                  <a:srgbClr val="CFCABE"/>
                </a:solidFill>
                <a:latin typeface="Trebuchet MS"/>
                <a:cs typeface="Trebuchet MS"/>
              </a:rPr>
              <a:t>exciting</a:t>
            </a:r>
            <a:r>
              <a:rPr sz="1750" spc="-1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FCABE"/>
                </a:solidFill>
                <a:latin typeface="Trebuchet MS"/>
                <a:cs typeface="Trebuchet MS"/>
              </a:rPr>
              <a:t>applications.</a:t>
            </a:r>
            <a:r>
              <a:rPr sz="1750" spc="-1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CFCABE"/>
                </a:solidFill>
                <a:latin typeface="Trebuchet MS"/>
                <a:cs typeface="Trebuchet MS"/>
              </a:rPr>
              <a:t>future</a:t>
            </a:r>
            <a:r>
              <a:rPr sz="17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FCABE"/>
                </a:solidFill>
                <a:latin typeface="Trebuchet MS"/>
                <a:cs typeface="Trebuchet MS"/>
              </a:rPr>
              <a:t>holds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0" dirty="0">
                <a:solidFill>
                  <a:srgbClr val="CFCABE"/>
                </a:solidFill>
                <a:latin typeface="Trebuchet MS"/>
                <a:cs typeface="Trebuchet MS"/>
              </a:rPr>
              <a:t>limitless</a:t>
            </a:r>
            <a:r>
              <a:rPr sz="17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CFCABE"/>
                </a:solidFill>
                <a:latin typeface="Trebuchet MS"/>
                <a:cs typeface="Trebuchet MS"/>
              </a:rPr>
              <a:t>possibilities.</a:t>
            </a:r>
            <a:endParaRPr sz="17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527" y="6208776"/>
            <a:ext cx="508000" cy="512445"/>
          </a:xfrm>
          <a:custGeom>
            <a:avLst/>
            <a:gdLst/>
            <a:ahLst/>
            <a:cxnLst/>
            <a:rect l="l" t="t" r="r" b="b"/>
            <a:pathLst>
              <a:path w="508000" h="512445">
                <a:moveTo>
                  <a:pt x="473646" y="0"/>
                </a:moveTo>
                <a:lnTo>
                  <a:pt x="33845" y="0"/>
                </a:lnTo>
                <a:lnTo>
                  <a:pt x="20670" y="2653"/>
                </a:lnTo>
                <a:lnTo>
                  <a:pt x="9912" y="9890"/>
                </a:lnTo>
                <a:lnTo>
                  <a:pt x="2659" y="20627"/>
                </a:lnTo>
                <a:lnTo>
                  <a:pt x="0" y="33781"/>
                </a:lnTo>
                <a:lnTo>
                  <a:pt x="0" y="478282"/>
                </a:lnTo>
                <a:lnTo>
                  <a:pt x="2659" y="491436"/>
                </a:lnTo>
                <a:lnTo>
                  <a:pt x="9912" y="502173"/>
                </a:lnTo>
                <a:lnTo>
                  <a:pt x="20670" y="509410"/>
                </a:lnTo>
                <a:lnTo>
                  <a:pt x="33845" y="512064"/>
                </a:lnTo>
                <a:lnTo>
                  <a:pt x="473646" y="512064"/>
                </a:lnTo>
                <a:lnTo>
                  <a:pt x="486837" y="509410"/>
                </a:lnTo>
                <a:lnTo>
                  <a:pt x="497593" y="502173"/>
                </a:lnTo>
                <a:lnTo>
                  <a:pt x="504837" y="491436"/>
                </a:lnTo>
                <a:lnTo>
                  <a:pt x="507491" y="478282"/>
                </a:lnTo>
                <a:lnTo>
                  <a:pt x="507491" y="33781"/>
                </a:lnTo>
                <a:lnTo>
                  <a:pt x="504837" y="20627"/>
                </a:lnTo>
                <a:lnTo>
                  <a:pt x="497593" y="9890"/>
                </a:lnTo>
                <a:lnTo>
                  <a:pt x="486837" y="2653"/>
                </a:lnTo>
                <a:lnTo>
                  <a:pt x="473646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1265" y="6203950"/>
            <a:ext cx="23558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85" dirty="0">
                <a:solidFill>
                  <a:srgbClr val="CFCABE"/>
                </a:solidFill>
                <a:latin typeface="Georgia"/>
                <a:cs typeface="Georgia"/>
              </a:rPr>
              <a:t>3</a:t>
            </a:r>
            <a:endParaRPr sz="26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8030" y="6186881"/>
            <a:ext cx="6524625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CFCABE"/>
                </a:solidFill>
                <a:latin typeface="Georgia"/>
                <a:cs typeface="Georgia"/>
              </a:rPr>
              <a:t>Integration</a:t>
            </a:r>
            <a:r>
              <a:rPr sz="2200" spc="-3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200" spc="55" dirty="0">
                <a:solidFill>
                  <a:srgbClr val="CFCABE"/>
                </a:solidFill>
                <a:latin typeface="Georgia"/>
                <a:cs typeface="Georgia"/>
              </a:rPr>
              <a:t>into</a:t>
            </a:r>
            <a:r>
              <a:rPr sz="2200" spc="-3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200" spc="90" dirty="0">
                <a:solidFill>
                  <a:srgbClr val="CFCABE"/>
                </a:solidFill>
                <a:latin typeface="Georgia"/>
                <a:cs typeface="Georgia"/>
              </a:rPr>
              <a:t>Daily</a:t>
            </a:r>
            <a:r>
              <a:rPr sz="2200" spc="-3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200" spc="85" dirty="0">
                <a:solidFill>
                  <a:srgbClr val="CFCABE"/>
                </a:solidFill>
                <a:latin typeface="Georgia"/>
                <a:cs typeface="Georgia"/>
              </a:rPr>
              <a:t>Life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750" spc="150" dirty="0">
                <a:solidFill>
                  <a:srgbClr val="CFCABE"/>
                </a:solidFill>
                <a:latin typeface="Trebuchet MS"/>
                <a:cs typeface="Trebuchet MS"/>
              </a:rPr>
              <a:t>As</a:t>
            </a:r>
            <a:r>
              <a:rPr sz="17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4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75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CFCABE"/>
                </a:solidFill>
                <a:latin typeface="Trebuchet MS"/>
                <a:cs typeface="Trebuchet MS"/>
              </a:rPr>
              <a:t>becomes</a:t>
            </a:r>
            <a:r>
              <a:rPr sz="1750" spc="-1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FCABE"/>
                </a:solidFill>
                <a:latin typeface="Trebuchet MS"/>
                <a:cs typeface="Trebuchet MS"/>
              </a:rPr>
              <a:t>more</a:t>
            </a:r>
            <a:r>
              <a:rPr sz="17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FCABE"/>
                </a:solidFill>
                <a:latin typeface="Trebuchet MS"/>
                <a:cs typeface="Trebuchet MS"/>
              </a:rPr>
              <a:t>seamless,</a:t>
            </a:r>
            <a:r>
              <a:rPr sz="1750" spc="-1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it</a:t>
            </a:r>
            <a:r>
              <a:rPr sz="17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15" dirty="0">
                <a:solidFill>
                  <a:srgbClr val="CFCABE"/>
                </a:solidFill>
                <a:latin typeface="Trebuchet MS"/>
                <a:cs typeface="Trebuchet MS"/>
              </a:rPr>
              <a:t>will</a:t>
            </a:r>
            <a:r>
              <a:rPr sz="175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90" dirty="0">
                <a:solidFill>
                  <a:srgbClr val="CFCABE"/>
                </a:solidFill>
                <a:latin typeface="Trebuchet MS"/>
                <a:cs typeface="Trebuchet MS"/>
              </a:rPr>
              <a:t>be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CFCABE"/>
                </a:solidFill>
                <a:latin typeface="Trebuchet MS"/>
                <a:cs typeface="Trebuchet MS"/>
              </a:rPr>
              <a:t>an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CFCABE"/>
                </a:solidFill>
                <a:latin typeface="Trebuchet MS"/>
                <a:cs typeface="Trebuchet MS"/>
              </a:rPr>
              <a:t>integral</a:t>
            </a:r>
            <a:r>
              <a:rPr sz="175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FCABE"/>
                </a:solidFill>
                <a:latin typeface="Trebuchet MS"/>
                <a:cs typeface="Trebuchet MS"/>
              </a:rPr>
              <a:t>part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15" dirty="0">
                <a:solidFill>
                  <a:srgbClr val="CFCABE"/>
                </a:solidFill>
                <a:latin typeface="Trebuchet MS"/>
                <a:cs typeface="Trebuchet MS"/>
              </a:rPr>
              <a:t>of</a:t>
            </a:r>
            <a:r>
              <a:rPr sz="175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CFCABE"/>
                </a:solidFill>
                <a:latin typeface="Trebuchet MS"/>
                <a:cs typeface="Trebuchet MS"/>
              </a:rPr>
              <a:t>our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50" spc="100"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z="1750" spc="4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750" spc="-5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z="1750" spc="90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75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1750" spc="10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z="1750" spc="-10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1750" spc="-3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z="1750" spc="8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1750"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z="1750" spc="14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1750" spc="-31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712" y="3516528"/>
            <a:ext cx="469074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spc="345" dirty="0"/>
              <a:t>Thank</a:t>
            </a:r>
            <a:r>
              <a:rPr sz="6700" spc="-90" dirty="0"/>
              <a:t> </a:t>
            </a:r>
            <a:r>
              <a:rPr sz="6700" spc="150" dirty="0"/>
              <a:t>You!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3032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6777" y="3653409"/>
            <a:ext cx="818197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54" dirty="0">
                <a:latin typeface="Palatino Linotype"/>
                <a:cs typeface="Palatino Linotype"/>
              </a:rPr>
              <a:t>What</a:t>
            </a:r>
            <a:r>
              <a:rPr sz="4750" spc="-60" dirty="0">
                <a:latin typeface="Palatino Linotype"/>
                <a:cs typeface="Palatino Linotype"/>
              </a:rPr>
              <a:t> </a:t>
            </a:r>
            <a:r>
              <a:rPr sz="4750" spc="114" dirty="0">
                <a:latin typeface="Palatino Linotype"/>
                <a:cs typeface="Palatino Linotype"/>
              </a:rPr>
              <a:t>is</a:t>
            </a:r>
            <a:r>
              <a:rPr sz="4750" spc="-55" dirty="0">
                <a:latin typeface="Palatino Linotype"/>
                <a:cs typeface="Palatino Linotype"/>
              </a:rPr>
              <a:t> </a:t>
            </a:r>
            <a:r>
              <a:rPr sz="4750" spc="145" dirty="0">
                <a:latin typeface="Palatino Linotype"/>
                <a:cs typeface="Palatino Linotype"/>
              </a:rPr>
              <a:t>Augmented</a:t>
            </a:r>
            <a:r>
              <a:rPr sz="4750" spc="-90" dirty="0">
                <a:latin typeface="Palatino Linotype"/>
                <a:cs typeface="Palatino Linotype"/>
              </a:rPr>
              <a:t> </a:t>
            </a:r>
            <a:r>
              <a:rPr sz="4750" spc="165" dirty="0">
                <a:latin typeface="Palatino Linotype"/>
                <a:cs typeface="Palatino Linotype"/>
              </a:rPr>
              <a:t>Reality?</a:t>
            </a:r>
            <a:endParaRPr sz="47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391" y="509625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509270" y="0"/>
                </a:moveTo>
                <a:lnTo>
                  <a:pt x="36385" y="0"/>
                </a:lnTo>
                <a:lnTo>
                  <a:pt x="22224" y="2853"/>
                </a:lnTo>
                <a:lnTo>
                  <a:pt x="10658" y="10636"/>
                </a:lnTo>
                <a:lnTo>
                  <a:pt x="2859" y="22181"/>
                </a:lnTo>
                <a:lnTo>
                  <a:pt x="0" y="36322"/>
                </a:lnTo>
                <a:lnTo>
                  <a:pt x="0" y="509270"/>
                </a:lnTo>
                <a:lnTo>
                  <a:pt x="2859" y="523410"/>
                </a:lnTo>
                <a:lnTo>
                  <a:pt x="10658" y="534955"/>
                </a:lnTo>
                <a:lnTo>
                  <a:pt x="22224" y="542738"/>
                </a:lnTo>
                <a:lnTo>
                  <a:pt x="36385" y="545592"/>
                </a:lnTo>
                <a:lnTo>
                  <a:pt x="509270" y="545592"/>
                </a:lnTo>
                <a:lnTo>
                  <a:pt x="523410" y="542738"/>
                </a:lnTo>
                <a:lnTo>
                  <a:pt x="534955" y="534955"/>
                </a:lnTo>
                <a:lnTo>
                  <a:pt x="542738" y="523410"/>
                </a:lnTo>
                <a:lnTo>
                  <a:pt x="545592" y="509270"/>
                </a:lnTo>
                <a:lnTo>
                  <a:pt x="545592" y="36322"/>
                </a:lnTo>
                <a:lnTo>
                  <a:pt x="542738" y="22181"/>
                </a:lnTo>
                <a:lnTo>
                  <a:pt x="534955" y="10636"/>
                </a:lnTo>
                <a:lnTo>
                  <a:pt x="523410" y="2853"/>
                </a:lnTo>
                <a:lnTo>
                  <a:pt x="509270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6784" y="5087187"/>
            <a:ext cx="15113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440" dirty="0">
                <a:solidFill>
                  <a:srgbClr val="CFCABE"/>
                </a:solidFill>
                <a:latin typeface="Palatino Linotype"/>
                <a:cs typeface="Palatino Linotype"/>
              </a:rPr>
              <a:t>1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964" y="5069535"/>
            <a:ext cx="3328670" cy="248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114" dirty="0">
                <a:solidFill>
                  <a:srgbClr val="CFCABE"/>
                </a:solidFill>
                <a:latin typeface="Palatino Linotype"/>
                <a:cs typeface="Palatino Linotype"/>
              </a:rPr>
              <a:t>Real-Time</a:t>
            </a:r>
            <a:r>
              <a:rPr sz="2350" spc="-5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350" spc="65" dirty="0">
                <a:solidFill>
                  <a:srgbClr val="CFCABE"/>
                </a:solidFill>
                <a:latin typeface="Palatino Linotype"/>
                <a:cs typeface="Palatino Linotype"/>
              </a:rPr>
              <a:t>Overlay</a:t>
            </a:r>
            <a:endParaRPr sz="2350">
              <a:latin typeface="Palatino Linotype"/>
              <a:cs typeface="Palatino Linotype"/>
            </a:endParaRPr>
          </a:p>
          <a:p>
            <a:pPr marL="12700" marR="5080">
              <a:lnSpc>
                <a:spcPct val="136100"/>
              </a:lnSpc>
              <a:spcBef>
                <a:spcPts val="1035"/>
              </a:spcBef>
            </a:pPr>
            <a:r>
              <a:rPr sz="1900" spc="140" dirty="0">
                <a:solidFill>
                  <a:srgbClr val="CFCABE"/>
                </a:solidFill>
                <a:latin typeface="Trebuchet MS"/>
                <a:cs typeface="Trebuchet MS"/>
              </a:rPr>
              <a:t>AR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superimposes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digital </a:t>
            </a:r>
            <a:r>
              <a:rPr sz="1900" spc="-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CFCABE"/>
                </a:solidFill>
                <a:latin typeface="Trebuchet MS"/>
                <a:cs typeface="Trebuchet MS"/>
              </a:rPr>
              <a:t>content</a:t>
            </a:r>
            <a:r>
              <a:rPr sz="19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CFCABE"/>
                </a:solidFill>
                <a:latin typeface="Trebuchet MS"/>
                <a:cs typeface="Trebuchet MS"/>
              </a:rPr>
              <a:t>onto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CFCABE"/>
                </a:solidFill>
                <a:latin typeface="Trebuchet MS"/>
                <a:cs typeface="Trebuchet MS"/>
              </a:rPr>
              <a:t>real</a:t>
            </a:r>
            <a:r>
              <a:rPr sz="19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world</a:t>
            </a:r>
            <a:r>
              <a:rPr sz="19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35" dirty="0">
                <a:solidFill>
                  <a:srgbClr val="CFCABE"/>
                </a:solidFill>
                <a:latin typeface="Trebuchet MS"/>
                <a:cs typeface="Trebuchet MS"/>
              </a:rPr>
              <a:t>in </a:t>
            </a:r>
            <a:r>
              <a:rPr sz="1900" spc="-5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CFCABE"/>
                </a:solidFill>
                <a:latin typeface="Trebuchet MS"/>
                <a:cs typeface="Trebuchet MS"/>
              </a:rPr>
              <a:t>real-time, 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creating </a:t>
            </a:r>
            <a:r>
              <a:rPr sz="1900" spc="50" dirty="0">
                <a:solidFill>
                  <a:srgbClr val="CFCABE"/>
                </a:solidFill>
                <a:latin typeface="Trebuchet MS"/>
                <a:cs typeface="Trebuchet MS"/>
              </a:rPr>
              <a:t>an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CFCABE"/>
                </a:solidFill>
                <a:latin typeface="Trebuchet MS"/>
                <a:cs typeface="Trebuchet MS"/>
              </a:rPr>
              <a:t>immersive </a:t>
            </a: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hybrid </a:t>
            </a:r>
            <a:r>
              <a:rPr sz="190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environment.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9511" y="509625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509270" y="0"/>
                </a:moveTo>
                <a:lnTo>
                  <a:pt x="36322" y="0"/>
                </a:lnTo>
                <a:lnTo>
                  <a:pt x="22181" y="2853"/>
                </a:lnTo>
                <a:lnTo>
                  <a:pt x="10636" y="10636"/>
                </a:lnTo>
                <a:lnTo>
                  <a:pt x="2853" y="22181"/>
                </a:lnTo>
                <a:lnTo>
                  <a:pt x="0" y="36322"/>
                </a:lnTo>
                <a:lnTo>
                  <a:pt x="0" y="509270"/>
                </a:lnTo>
                <a:lnTo>
                  <a:pt x="2853" y="523410"/>
                </a:lnTo>
                <a:lnTo>
                  <a:pt x="10636" y="534955"/>
                </a:lnTo>
                <a:lnTo>
                  <a:pt x="22181" y="542738"/>
                </a:lnTo>
                <a:lnTo>
                  <a:pt x="36322" y="545592"/>
                </a:lnTo>
                <a:lnTo>
                  <a:pt x="509270" y="545592"/>
                </a:lnTo>
                <a:lnTo>
                  <a:pt x="523410" y="542738"/>
                </a:lnTo>
                <a:lnTo>
                  <a:pt x="534955" y="534955"/>
                </a:lnTo>
                <a:lnTo>
                  <a:pt x="542738" y="523410"/>
                </a:lnTo>
                <a:lnTo>
                  <a:pt x="545591" y="509270"/>
                </a:lnTo>
                <a:lnTo>
                  <a:pt x="545591" y="36322"/>
                </a:lnTo>
                <a:lnTo>
                  <a:pt x="542738" y="22181"/>
                </a:lnTo>
                <a:lnTo>
                  <a:pt x="534955" y="10636"/>
                </a:lnTo>
                <a:lnTo>
                  <a:pt x="523410" y="2853"/>
                </a:lnTo>
                <a:lnTo>
                  <a:pt x="509270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0769" y="5087187"/>
            <a:ext cx="248285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325" dirty="0">
                <a:solidFill>
                  <a:srgbClr val="CFCABE"/>
                </a:solidFill>
                <a:latin typeface="Palatino Linotype"/>
                <a:cs typeface="Palatino Linotype"/>
              </a:rPr>
              <a:t>2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7514" y="5069535"/>
            <a:ext cx="3157220" cy="169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80" dirty="0">
                <a:solidFill>
                  <a:srgbClr val="CFCABE"/>
                </a:solidFill>
                <a:latin typeface="Palatino Linotype"/>
                <a:cs typeface="Palatino Linotype"/>
              </a:rPr>
              <a:t>Versatile</a:t>
            </a:r>
            <a:r>
              <a:rPr sz="2350" spc="-114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350" spc="70" dirty="0">
                <a:solidFill>
                  <a:srgbClr val="CFCABE"/>
                </a:solidFill>
                <a:latin typeface="Palatino Linotype"/>
                <a:cs typeface="Palatino Linotype"/>
              </a:rPr>
              <a:t>Applications</a:t>
            </a:r>
            <a:endParaRPr sz="2350">
              <a:latin typeface="Palatino Linotype"/>
              <a:cs typeface="Palatino Linotype"/>
            </a:endParaRPr>
          </a:p>
          <a:p>
            <a:pPr marL="12700" marR="121920">
              <a:lnSpc>
                <a:spcPct val="135800"/>
              </a:lnSpc>
              <a:spcBef>
                <a:spcPts val="1040"/>
              </a:spcBef>
            </a:pPr>
            <a:r>
              <a:rPr sz="1900" spc="140" dirty="0">
                <a:solidFill>
                  <a:srgbClr val="CFCABE"/>
                </a:solidFill>
                <a:latin typeface="Trebuchet MS"/>
                <a:cs typeface="Trebuchet MS"/>
              </a:rPr>
              <a:t>AR 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is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reshaping </a:t>
            </a:r>
            <a:r>
              <a:rPr sz="1900" spc="-15" dirty="0">
                <a:solidFill>
                  <a:srgbClr val="CFCABE"/>
                </a:solidFill>
                <a:latin typeface="Trebuchet MS"/>
                <a:cs typeface="Trebuchet MS"/>
              </a:rPr>
              <a:t>work,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shopping,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learning,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and 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5" dirty="0">
                <a:solidFill>
                  <a:srgbClr val="CFCABE"/>
                </a:solidFill>
                <a:latin typeface="Trebuchet MS"/>
                <a:cs typeface="Trebuchet MS"/>
              </a:rPr>
              <a:t>environmental</a:t>
            </a:r>
            <a:r>
              <a:rPr sz="19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CFCABE"/>
                </a:solidFill>
                <a:latin typeface="Trebuchet MS"/>
                <a:cs typeface="Trebuchet MS"/>
              </a:rPr>
              <a:t>interactions.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31680" y="5096255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509270" y="0"/>
                </a:moveTo>
                <a:lnTo>
                  <a:pt x="36322" y="0"/>
                </a:lnTo>
                <a:lnTo>
                  <a:pt x="22181" y="2853"/>
                </a:lnTo>
                <a:lnTo>
                  <a:pt x="10636" y="10636"/>
                </a:lnTo>
                <a:lnTo>
                  <a:pt x="2853" y="22181"/>
                </a:lnTo>
                <a:lnTo>
                  <a:pt x="0" y="36322"/>
                </a:lnTo>
                <a:lnTo>
                  <a:pt x="0" y="509270"/>
                </a:lnTo>
                <a:lnTo>
                  <a:pt x="2853" y="523410"/>
                </a:lnTo>
                <a:lnTo>
                  <a:pt x="10636" y="534955"/>
                </a:lnTo>
                <a:lnTo>
                  <a:pt x="22181" y="542738"/>
                </a:lnTo>
                <a:lnTo>
                  <a:pt x="36322" y="545592"/>
                </a:lnTo>
                <a:lnTo>
                  <a:pt x="509270" y="545592"/>
                </a:lnTo>
                <a:lnTo>
                  <a:pt x="523410" y="542738"/>
                </a:lnTo>
                <a:lnTo>
                  <a:pt x="534955" y="534955"/>
                </a:lnTo>
                <a:lnTo>
                  <a:pt x="542738" y="523410"/>
                </a:lnTo>
                <a:lnTo>
                  <a:pt x="545592" y="509270"/>
                </a:lnTo>
                <a:lnTo>
                  <a:pt x="545592" y="36322"/>
                </a:lnTo>
                <a:lnTo>
                  <a:pt x="542738" y="22181"/>
                </a:lnTo>
                <a:lnTo>
                  <a:pt x="534955" y="10636"/>
                </a:lnTo>
                <a:lnTo>
                  <a:pt x="523410" y="2853"/>
                </a:lnTo>
                <a:lnTo>
                  <a:pt x="509270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81793" y="5087187"/>
            <a:ext cx="250825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345" dirty="0">
                <a:solidFill>
                  <a:srgbClr val="CFCABE"/>
                </a:solidFill>
                <a:latin typeface="Palatino Linotype"/>
                <a:cs typeface="Palatino Linotype"/>
              </a:rPr>
              <a:t>3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09935" y="5069535"/>
            <a:ext cx="3115945" cy="130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65" dirty="0">
                <a:solidFill>
                  <a:srgbClr val="CFCABE"/>
                </a:solidFill>
                <a:latin typeface="Palatino Linotype"/>
                <a:cs typeface="Palatino Linotype"/>
              </a:rPr>
              <a:t>Reality</a:t>
            </a:r>
            <a:r>
              <a:rPr sz="2350" spc="-60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350" spc="155" dirty="0">
                <a:solidFill>
                  <a:srgbClr val="CFCABE"/>
                </a:solidFill>
                <a:latin typeface="Palatino Linotype"/>
                <a:cs typeface="Palatino Linotype"/>
              </a:rPr>
              <a:t>Enhancement</a:t>
            </a:r>
            <a:endParaRPr sz="2350">
              <a:latin typeface="Palatino Linotype"/>
              <a:cs typeface="Palatino Linotype"/>
            </a:endParaRPr>
          </a:p>
          <a:p>
            <a:pPr marL="12700" marR="65405">
              <a:lnSpc>
                <a:spcPct val="135800"/>
              </a:lnSpc>
              <a:spcBef>
                <a:spcPts val="1040"/>
              </a:spcBef>
            </a:pP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Unlike 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VR, </a:t>
            </a:r>
            <a:r>
              <a:rPr sz="1900" spc="140" dirty="0">
                <a:solidFill>
                  <a:srgbClr val="CFCABE"/>
                </a:solidFill>
                <a:latin typeface="Trebuchet MS"/>
                <a:cs typeface="Trebuchet MS"/>
              </a:rPr>
              <a:t>AR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enhances 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rather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than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replaces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70" dirty="0">
                <a:solidFill>
                  <a:srgbClr val="CFCABE"/>
                </a:solidFill>
                <a:latin typeface="Trebuchet MS"/>
                <a:cs typeface="Trebuchet MS"/>
              </a:rPr>
              <a:t>reality.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51062"/>
              <a:ext cx="1725168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502" y="841157"/>
            <a:ext cx="6963409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4350" spc="-260" dirty="0">
                <a:latin typeface="Palatino Linotype"/>
                <a:cs typeface="Palatino Linotype"/>
              </a:rPr>
              <a:t>A</a:t>
            </a:r>
            <a:r>
              <a:rPr sz="4350" spc="-50" dirty="0">
                <a:latin typeface="Palatino Linotype"/>
                <a:cs typeface="Palatino Linotype"/>
              </a:rPr>
              <a:t> </a:t>
            </a:r>
            <a:r>
              <a:rPr sz="4350" spc="270" dirty="0">
                <a:latin typeface="Palatino Linotype"/>
                <a:cs typeface="Palatino Linotype"/>
              </a:rPr>
              <a:t>Peek</a:t>
            </a:r>
            <a:r>
              <a:rPr sz="4350" spc="-50" dirty="0">
                <a:latin typeface="Palatino Linotype"/>
                <a:cs typeface="Palatino Linotype"/>
              </a:rPr>
              <a:t> </a:t>
            </a:r>
            <a:r>
              <a:rPr sz="4350" spc="110" dirty="0">
                <a:latin typeface="Palatino Linotype"/>
                <a:cs typeface="Palatino Linotype"/>
              </a:rPr>
              <a:t>U</a:t>
            </a:r>
            <a:r>
              <a:rPr sz="4350" spc="225" dirty="0">
                <a:latin typeface="Palatino Linotype"/>
                <a:cs typeface="Palatino Linotype"/>
              </a:rPr>
              <a:t>nder</a:t>
            </a:r>
            <a:r>
              <a:rPr sz="4350" spc="-40" dirty="0">
                <a:latin typeface="Palatino Linotype"/>
                <a:cs typeface="Palatino Linotype"/>
              </a:rPr>
              <a:t> </a:t>
            </a:r>
            <a:r>
              <a:rPr sz="4350" spc="215" dirty="0">
                <a:latin typeface="Palatino Linotype"/>
                <a:cs typeface="Palatino Linotype"/>
              </a:rPr>
              <a:t>the</a:t>
            </a:r>
            <a:r>
              <a:rPr sz="4350" spc="-40" dirty="0">
                <a:latin typeface="Palatino Linotype"/>
                <a:cs typeface="Palatino Linotype"/>
              </a:rPr>
              <a:t> </a:t>
            </a:r>
            <a:r>
              <a:rPr sz="4350" spc="225" dirty="0">
                <a:latin typeface="Palatino Linotype"/>
                <a:cs typeface="Palatino Linotype"/>
              </a:rPr>
              <a:t>Ho</a:t>
            </a:r>
            <a:r>
              <a:rPr sz="4350" spc="160" dirty="0">
                <a:latin typeface="Palatino Linotype"/>
                <a:cs typeface="Palatino Linotype"/>
              </a:rPr>
              <a:t>o</a:t>
            </a:r>
            <a:r>
              <a:rPr sz="4350" spc="130" dirty="0">
                <a:latin typeface="Palatino Linotype"/>
                <a:cs typeface="Palatino Linotype"/>
              </a:rPr>
              <a:t>d</a:t>
            </a:r>
            <a:r>
              <a:rPr sz="4350" spc="-50" dirty="0">
                <a:latin typeface="Palatino Linotype"/>
                <a:cs typeface="Palatino Linotype"/>
              </a:rPr>
              <a:t> </a:t>
            </a:r>
            <a:r>
              <a:rPr sz="4350" spc="105" dirty="0">
                <a:latin typeface="Palatino Linotype"/>
                <a:cs typeface="Palatino Linotype"/>
              </a:rPr>
              <a:t>of  </a:t>
            </a:r>
            <a:r>
              <a:rPr sz="4350" spc="130" dirty="0">
                <a:latin typeface="Palatino Linotype"/>
                <a:cs typeface="Palatino Linotype"/>
              </a:rPr>
              <a:t>Augmented</a:t>
            </a:r>
            <a:r>
              <a:rPr sz="4350" spc="-55" dirty="0">
                <a:latin typeface="Palatino Linotype"/>
                <a:cs typeface="Palatino Linotype"/>
              </a:rPr>
              <a:t> </a:t>
            </a:r>
            <a:r>
              <a:rPr sz="4350" spc="125" dirty="0">
                <a:latin typeface="Palatino Linotype"/>
                <a:cs typeface="Palatino Linotype"/>
              </a:rPr>
              <a:t>Reality</a:t>
            </a:r>
            <a:endParaRPr sz="435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5632" y="2648711"/>
            <a:ext cx="1252855" cy="4660900"/>
            <a:chOff x="865632" y="2648711"/>
            <a:chExt cx="1252855" cy="4660900"/>
          </a:xfrm>
        </p:grpSpPr>
        <p:sp>
          <p:nvSpPr>
            <p:cNvPr id="7" name="object 7"/>
            <p:cNvSpPr/>
            <p:nvPr/>
          </p:nvSpPr>
          <p:spPr>
            <a:xfrm>
              <a:off x="1100328" y="2648711"/>
              <a:ext cx="1018540" cy="4660900"/>
            </a:xfrm>
            <a:custGeom>
              <a:avLst/>
              <a:gdLst/>
              <a:ahLst/>
              <a:cxnLst/>
              <a:rect l="l" t="t" r="r" b="b"/>
              <a:pathLst>
                <a:path w="1018539" h="4660900">
                  <a:moveTo>
                    <a:pt x="30480" y="6858"/>
                  </a:moveTo>
                  <a:lnTo>
                    <a:pt x="23660" y="0"/>
                  </a:lnTo>
                  <a:lnTo>
                    <a:pt x="6819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4653572"/>
                  </a:lnTo>
                  <a:lnTo>
                    <a:pt x="6819" y="4660392"/>
                  </a:lnTo>
                  <a:lnTo>
                    <a:pt x="23660" y="4660392"/>
                  </a:lnTo>
                  <a:lnTo>
                    <a:pt x="30480" y="4653572"/>
                  </a:lnTo>
                  <a:lnTo>
                    <a:pt x="30480" y="6858"/>
                  </a:lnTo>
                  <a:close/>
                </a:path>
                <a:path w="1018539" h="4660900">
                  <a:moveTo>
                    <a:pt x="1018032" y="494538"/>
                  </a:moveTo>
                  <a:lnTo>
                    <a:pt x="1011174" y="487680"/>
                  </a:lnTo>
                  <a:lnTo>
                    <a:pt x="241554" y="487680"/>
                  </a:lnTo>
                  <a:lnTo>
                    <a:pt x="234696" y="494538"/>
                  </a:lnTo>
                  <a:lnTo>
                    <a:pt x="234696" y="502920"/>
                  </a:lnTo>
                  <a:lnTo>
                    <a:pt x="234696" y="511302"/>
                  </a:lnTo>
                  <a:lnTo>
                    <a:pt x="241554" y="518160"/>
                  </a:lnTo>
                  <a:lnTo>
                    <a:pt x="1011174" y="518160"/>
                  </a:lnTo>
                  <a:lnTo>
                    <a:pt x="1018032" y="511302"/>
                  </a:lnTo>
                  <a:lnTo>
                    <a:pt x="1018032" y="494538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632" y="2901695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466598" y="0"/>
                  </a:moveTo>
                  <a:lnTo>
                    <a:pt x="33324" y="0"/>
                  </a:lnTo>
                  <a:lnTo>
                    <a:pt x="20354" y="2609"/>
                  </a:lnTo>
                  <a:lnTo>
                    <a:pt x="9761" y="9731"/>
                  </a:lnTo>
                  <a:lnTo>
                    <a:pt x="2619" y="20306"/>
                  </a:lnTo>
                  <a:lnTo>
                    <a:pt x="0" y="33274"/>
                  </a:lnTo>
                  <a:lnTo>
                    <a:pt x="0" y="466598"/>
                  </a:lnTo>
                  <a:lnTo>
                    <a:pt x="2619" y="479565"/>
                  </a:lnTo>
                  <a:lnTo>
                    <a:pt x="9761" y="490140"/>
                  </a:lnTo>
                  <a:lnTo>
                    <a:pt x="20354" y="497262"/>
                  </a:lnTo>
                  <a:lnTo>
                    <a:pt x="33324" y="499871"/>
                  </a:lnTo>
                  <a:lnTo>
                    <a:pt x="466598" y="499871"/>
                  </a:lnTo>
                  <a:lnTo>
                    <a:pt x="479565" y="497262"/>
                  </a:lnTo>
                  <a:lnTo>
                    <a:pt x="490140" y="490140"/>
                  </a:lnTo>
                  <a:lnTo>
                    <a:pt x="497262" y="479565"/>
                  </a:lnTo>
                  <a:lnTo>
                    <a:pt x="499872" y="466598"/>
                  </a:lnTo>
                  <a:lnTo>
                    <a:pt x="499872" y="33274"/>
                  </a:lnTo>
                  <a:lnTo>
                    <a:pt x="497262" y="20306"/>
                  </a:lnTo>
                  <a:lnTo>
                    <a:pt x="490140" y="9731"/>
                  </a:lnTo>
                  <a:lnTo>
                    <a:pt x="479565" y="2609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5870" y="2890266"/>
            <a:ext cx="13906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409" dirty="0">
                <a:solidFill>
                  <a:srgbClr val="CFCABE"/>
                </a:solidFill>
                <a:latin typeface="Palatino Linotype"/>
                <a:cs typeface="Palatino Linotype"/>
              </a:rPr>
              <a:t>1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0576" y="2842640"/>
            <a:ext cx="5541645" cy="1193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05" dirty="0">
                <a:solidFill>
                  <a:srgbClr val="CFCABE"/>
                </a:solidFill>
                <a:latin typeface="Palatino Linotype"/>
                <a:cs typeface="Palatino Linotype"/>
              </a:rPr>
              <a:t>Capture</a:t>
            </a:r>
            <a:endParaRPr sz="21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750" spc="75" dirty="0">
                <a:solidFill>
                  <a:srgbClr val="CFCABE"/>
                </a:solidFill>
                <a:latin typeface="Trebuchet MS"/>
                <a:cs typeface="Trebuchet MS"/>
              </a:rPr>
              <a:t>Cameras</a:t>
            </a:r>
            <a:r>
              <a:rPr sz="175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7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CFCABE"/>
                </a:solidFill>
                <a:latin typeface="Trebuchet MS"/>
                <a:cs typeface="Trebuchet MS"/>
              </a:rPr>
              <a:t>sensors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90" dirty="0">
                <a:solidFill>
                  <a:srgbClr val="CFCABE"/>
                </a:solidFill>
                <a:latin typeface="Trebuchet MS"/>
                <a:cs typeface="Trebuchet MS"/>
              </a:rPr>
              <a:t>such</a:t>
            </a:r>
            <a:r>
              <a:rPr sz="175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85" dirty="0">
                <a:solidFill>
                  <a:srgbClr val="CFCABE"/>
                </a:solidFill>
                <a:latin typeface="Trebuchet MS"/>
                <a:cs typeface="Trebuchet MS"/>
              </a:rPr>
              <a:t>as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25" dirty="0">
                <a:solidFill>
                  <a:srgbClr val="CFCABE"/>
                </a:solidFill>
                <a:latin typeface="Trebuchet MS"/>
                <a:cs typeface="Trebuchet MS"/>
              </a:rPr>
              <a:t>motion</a:t>
            </a:r>
            <a:r>
              <a:rPr sz="175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35" dirty="0">
                <a:solidFill>
                  <a:srgbClr val="CFCABE"/>
                </a:solidFill>
                <a:latin typeface="Trebuchet MS"/>
                <a:cs typeface="Trebuchet MS"/>
              </a:rPr>
              <a:t>sensors,</a:t>
            </a:r>
            <a:r>
              <a:rPr sz="175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FCABE"/>
                </a:solidFill>
                <a:latin typeface="Trebuchet MS"/>
                <a:cs typeface="Trebuchet MS"/>
              </a:rPr>
              <a:t>depth-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50" spc="80" dirty="0">
                <a:solidFill>
                  <a:srgbClr val="CFCABE"/>
                </a:solidFill>
                <a:latin typeface="Trebuchet MS"/>
                <a:cs typeface="Trebuchet MS"/>
              </a:rPr>
              <a:t>sensing</a:t>
            </a:r>
            <a:r>
              <a:rPr sz="17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CFCABE"/>
                </a:solidFill>
                <a:latin typeface="Trebuchet MS"/>
                <a:cs typeface="Trebuchet MS"/>
              </a:rPr>
              <a:t>cameras</a:t>
            </a:r>
            <a:r>
              <a:rPr sz="17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25" dirty="0">
                <a:solidFill>
                  <a:srgbClr val="CFCABE"/>
                </a:solidFill>
                <a:latin typeface="Trebuchet MS"/>
                <a:cs typeface="Trebuchet MS"/>
              </a:rPr>
              <a:t>capture</a:t>
            </a:r>
            <a:r>
              <a:rPr sz="17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75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30" dirty="0">
                <a:solidFill>
                  <a:srgbClr val="CFCABE"/>
                </a:solidFill>
                <a:latin typeface="Trebuchet MS"/>
                <a:cs typeface="Trebuchet MS"/>
              </a:rPr>
              <a:t>real-world</a:t>
            </a:r>
            <a:r>
              <a:rPr sz="1750" spc="-1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CFCABE"/>
                </a:solidFill>
                <a:latin typeface="Trebuchet MS"/>
                <a:cs typeface="Trebuchet MS"/>
              </a:rPr>
              <a:t>environment.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5632" y="4767071"/>
            <a:ext cx="1252855" cy="500380"/>
            <a:chOff x="865632" y="4767071"/>
            <a:chExt cx="1252855" cy="500380"/>
          </a:xfrm>
        </p:grpSpPr>
        <p:sp>
          <p:nvSpPr>
            <p:cNvPr id="12" name="object 12"/>
            <p:cNvSpPr/>
            <p:nvPr/>
          </p:nvSpPr>
          <p:spPr>
            <a:xfrm>
              <a:off x="1335024" y="5001767"/>
              <a:ext cx="783590" cy="30480"/>
            </a:xfrm>
            <a:custGeom>
              <a:avLst/>
              <a:gdLst/>
              <a:ahLst/>
              <a:cxnLst/>
              <a:rect l="l" t="t" r="r" b="b"/>
              <a:pathLst>
                <a:path w="783589" h="30479">
                  <a:moveTo>
                    <a:pt x="776477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776477" y="30479"/>
                  </a:lnTo>
                  <a:lnTo>
                    <a:pt x="783336" y="23621"/>
                  </a:lnTo>
                  <a:lnTo>
                    <a:pt x="783336" y="6857"/>
                  </a:lnTo>
                  <a:lnTo>
                    <a:pt x="776477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5632" y="476707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466598" y="0"/>
                  </a:moveTo>
                  <a:lnTo>
                    <a:pt x="33324" y="0"/>
                  </a:lnTo>
                  <a:lnTo>
                    <a:pt x="20354" y="2609"/>
                  </a:lnTo>
                  <a:lnTo>
                    <a:pt x="9761" y="9731"/>
                  </a:lnTo>
                  <a:lnTo>
                    <a:pt x="2619" y="20306"/>
                  </a:lnTo>
                  <a:lnTo>
                    <a:pt x="0" y="33274"/>
                  </a:lnTo>
                  <a:lnTo>
                    <a:pt x="0" y="466597"/>
                  </a:lnTo>
                  <a:lnTo>
                    <a:pt x="2619" y="479565"/>
                  </a:lnTo>
                  <a:lnTo>
                    <a:pt x="9761" y="490140"/>
                  </a:lnTo>
                  <a:lnTo>
                    <a:pt x="20354" y="497262"/>
                  </a:lnTo>
                  <a:lnTo>
                    <a:pt x="33324" y="499871"/>
                  </a:lnTo>
                  <a:lnTo>
                    <a:pt x="466598" y="499871"/>
                  </a:lnTo>
                  <a:lnTo>
                    <a:pt x="479565" y="497262"/>
                  </a:lnTo>
                  <a:lnTo>
                    <a:pt x="490140" y="490140"/>
                  </a:lnTo>
                  <a:lnTo>
                    <a:pt x="497262" y="479565"/>
                  </a:lnTo>
                  <a:lnTo>
                    <a:pt x="499872" y="466597"/>
                  </a:lnTo>
                  <a:lnTo>
                    <a:pt x="499872" y="33274"/>
                  </a:lnTo>
                  <a:lnTo>
                    <a:pt x="497262" y="20306"/>
                  </a:lnTo>
                  <a:lnTo>
                    <a:pt x="490140" y="9731"/>
                  </a:lnTo>
                  <a:lnTo>
                    <a:pt x="479565" y="2609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0760" y="4756226"/>
            <a:ext cx="2279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290" dirty="0">
                <a:solidFill>
                  <a:srgbClr val="CFCABE"/>
                </a:solidFill>
                <a:latin typeface="Palatino Linotype"/>
                <a:cs typeface="Palatino Linotype"/>
              </a:rPr>
              <a:t>2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0576" y="4708601"/>
            <a:ext cx="5206365" cy="840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45" dirty="0">
                <a:solidFill>
                  <a:srgbClr val="CFCABE"/>
                </a:solidFill>
                <a:latin typeface="Palatino Linotype"/>
                <a:cs typeface="Palatino Linotype"/>
              </a:rPr>
              <a:t>Process</a:t>
            </a:r>
            <a:endParaRPr sz="21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750" spc="65" dirty="0">
                <a:solidFill>
                  <a:srgbClr val="CFCABE"/>
                </a:solidFill>
                <a:latin typeface="Trebuchet MS"/>
                <a:cs typeface="Trebuchet MS"/>
              </a:rPr>
              <a:t>AI-powered</a:t>
            </a:r>
            <a:r>
              <a:rPr sz="17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35" dirty="0">
                <a:solidFill>
                  <a:srgbClr val="CFCABE"/>
                </a:solidFill>
                <a:latin typeface="Trebuchet MS"/>
                <a:cs typeface="Trebuchet MS"/>
              </a:rPr>
              <a:t>algorithms</a:t>
            </a:r>
            <a:r>
              <a:rPr sz="17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CFCABE"/>
                </a:solidFill>
                <a:latin typeface="Trebuchet MS"/>
                <a:cs typeface="Trebuchet MS"/>
              </a:rPr>
              <a:t>process</a:t>
            </a:r>
            <a:r>
              <a:rPr sz="175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75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CFCABE"/>
                </a:solidFill>
                <a:latin typeface="Trebuchet MS"/>
                <a:cs typeface="Trebuchet MS"/>
              </a:rPr>
              <a:t>captured</a:t>
            </a:r>
            <a:r>
              <a:rPr sz="17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55" dirty="0">
                <a:solidFill>
                  <a:srgbClr val="CFCABE"/>
                </a:solidFill>
                <a:latin typeface="Trebuchet MS"/>
                <a:cs typeface="Trebuchet MS"/>
              </a:rPr>
              <a:t>data.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5632" y="6275832"/>
            <a:ext cx="1252855" cy="500380"/>
            <a:chOff x="865632" y="6275832"/>
            <a:chExt cx="1252855" cy="500380"/>
          </a:xfrm>
        </p:grpSpPr>
        <p:sp>
          <p:nvSpPr>
            <p:cNvPr id="17" name="object 17"/>
            <p:cNvSpPr/>
            <p:nvPr/>
          </p:nvSpPr>
          <p:spPr>
            <a:xfrm>
              <a:off x="1335024" y="6510528"/>
              <a:ext cx="783590" cy="30480"/>
            </a:xfrm>
            <a:custGeom>
              <a:avLst/>
              <a:gdLst/>
              <a:ahLst/>
              <a:cxnLst/>
              <a:rect l="l" t="t" r="r" b="b"/>
              <a:pathLst>
                <a:path w="783589" h="30479">
                  <a:moveTo>
                    <a:pt x="776477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776477" y="30480"/>
                  </a:lnTo>
                  <a:lnTo>
                    <a:pt x="783336" y="23622"/>
                  </a:lnTo>
                  <a:lnTo>
                    <a:pt x="783336" y="6858"/>
                  </a:lnTo>
                  <a:lnTo>
                    <a:pt x="776477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5632" y="627583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466598" y="0"/>
                  </a:moveTo>
                  <a:lnTo>
                    <a:pt x="33324" y="0"/>
                  </a:lnTo>
                  <a:lnTo>
                    <a:pt x="20354" y="2609"/>
                  </a:lnTo>
                  <a:lnTo>
                    <a:pt x="9761" y="9731"/>
                  </a:lnTo>
                  <a:lnTo>
                    <a:pt x="2619" y="20306"/>
                  </a:lnTo>
                  <a:lnTo>
                    <a:pt x="0" y="33274"/>
                  </a:lnTo>
                  <a:lnTo>
                    <a:pt x="0" y="466598"/>
                  </a:lnTo>
                  <a:lnTo>
                    <a:pt x="2619" y="479565"/>
                  </a:lnTo>
                  <a:lnTo>
                    <a:pt x="9761" y="490140"/>
                  </a:lnTo>
                  <a:lnTo>
                    <a:pt x="20354" y="497262"/>
                  </a:lnTo>
                  <a:lnTo>
                    <a:pt x="33324" y="499872"/>
                  </a:lnTo>
                  <a:lnTo>
                    <a:pt x="466598" y="499872"/>
                  </a:lnTo>
                  <a:lnTo>
                    <a:pt x="479565" y="497262"/>
                  </a:lnTo>
                  <a:lnTo>
                    <a:pt x="490140" y="490140"/>
                  </a:lnTo>
                  <a:lnTo>
                    <a:pt x="497262" y="479565"/>
                  </a:lnTo>
                  <a:lnTo>
                    <a:pt x="499872" y="466598"/>
                  </a:lnTo>
                  <a:lnTo>
                    <a:pt x="499872" y="33274"/>
                  </a:lnTo>
                  <a:lnTo>
                    <a:pt x="497262" y="20306"/>
                  </a:lnTo>
                  <a:lnTo>
                    <a:pt x="490140" y="9731"/>
                  </a:lnTo>
                  <a:lnTo>
                    <a:pt x="479565" y="2609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99845" y="6265621"/>
            <a:ext cx="2298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305" dirty="0">
                <a:solidFill>
                  <a:srgbClr val="CFCABE"/>
                </a:solidFill>
                <a:latin typeface="Palatino Linotype"/>
                <a:cs typeface="Palatino Linotype"/>
              </a:rPr>
              <a:t>3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0576" y="6218301"/>
            <a:ext cx="5957570" cy="8394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70" dirty="0">
                <a:solidFill>
                  <a:srgbClr val="CFCABE"/>
                </a:solidFill>
                <a:latin typeface="Palatino Linotype"/>
                <a:cs typeface="Palatino Linotype"/>
              </a:rPr>
              <a:t>Display</a:t>
            </a:r>
            <a:endParaRPr sz="21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750" spc="65" dirty="0">
                <a:solidFill>
                  <a:srgbClr val="CFCABE"/>
                </a:solidFill>
                <a:latin typeface="Trebuchet MS"/>
                <a:cs typeface="Trebuchet MS"/>
              </a:rPr>
              <a:t>Displays</a:t>
            </a:r>
            <a:r>
              <a:rPr sz="17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30" dirty="0">
                <a:solidFill>
                  <a:srgbClr val="CFCABE"/>
                </a:solidFill>
                <a:latin typeface="Trebuchet MS"/>
                <a:cs typeface="Trebuchet MS"/>
              </a:rPr>
              <a:t>render</a:t>
            </a:r>
            <a:r>
              <a:rPr sz="175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FCABE"/>
                </a:solidFill>
                <a:latin typeface="Trebuchet MS"/>
                <a:cs typeface="Trebuchet MS"/>
              </a:rPr>
              <a:t>digital</a:t>
            </a:r>
            <a:r>
              <a:rPr sz="17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CFCABE"/>
                </a:solidFill>
                <a:latin typeface="Trebuchet MS"/>
                <a:cs typeface="Trebuchet MS"/>
              </a:rPr>
              <a:t>elements</a:t>
            </a:r>
            <a:r>
              <a:rPr sz="175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40" dirty="0">
                <a:solidFill>
                  <a:srgbClr val="CFCABE"/>
                </a:solidFill>
                <a:latin typeface="Trebuchet MS"/>
                <a:cs typeface="Trebuchet MS"/>
              </a:rPr>
              <a:t>over</a:t>
            </a:r>
            <a:r>
              <a:rPr sz="17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5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75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35" dirty="0">
                <a:solidFill>
                  <a:srgbClr val="CFCABE"/>
                </a:solidFill>
                <a:latin typeface="Trebuchet MS"/>
                <a:cs typeface="Trebuchet MS"/>
              </a:rPr>
              <a:t>real-world</a:t>
            </a:r>
            <a:r>
              <a:rPr sz="17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50" spc="-35" dirty="0">
                <a:solidFill>
                  <a:srgbClr val="CFCABE"/>
                </a:solidFill>
                <a:latin typeface="Trebuchet MS"/>
                <a:cs typeface="Trebuchet MS"/>
              </a:rPr>
              <a:t>view.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6322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pc="170" dirty="0">
                <a:latin typeface="Palatino Linotype"/>
                <a:cs typeface="Palatino Linotype"/>
              </a:rPr>
              <a:t>Why</a:t>
            </a:r>
            <a:r>
              <a:rPr spc="-60" dirty="0">
                <a:latin typeface="Palatino Linotype"/>
                <a:cs typeface="Palatino Linotype"/>
              </a:rPr>
              <a:t> </a:t>
            </a:r>
            <a:r>
              <a:rPr dirty="0">
                <a:latin typeface="Palatino Linotype"/>
                <a:cs typeface="Palatino Linotype"/>
              </a:rPr>
              <a:t>AR</a:t>
            </a:r>
            <a:r>
              <a:rPr spc="-30" dirty="0">
                <a:latin typeface="Palatino Linotype"/>
                <a:cs typeface="Palatino Linotype"/>
              </a:rPr>
              <a:t> </a:t>
            </a:r>
            <a:r>
              <a:rPr spc="120" dirty="0">
                <a:latin typeface="Palatino Linotype"/>
                <a:cs typeface="Palatino Linotype"/>
              </a:rPr>
              <a:t>is</a:t>
            </a:r>
            <a:r>
              <a:rPr spc="-60" dirty="0">
                <a:latin typeface="Palatino Linotype"/>
                <a:cs typeface="Palatino Linotype"/>
              </a:rPr>
              <a:t> </a:t>
            </a:r>
            <a:r>
              <a:rPr spc="210" dirty="0">
                <a:latin typeface="Palatino Linotype"/>
                <a:cs typeface="Palatino Linotype"/>
              </a:rPr>
              <a:t>Transformative</a:t>
            </a:r>
            <a:r>
              <a:rPr spc="-15" dirty="0">
                <a:latin typeface="Palatino Linotype"/>
                <a:cs typeface="Palatino Linotype"/>
              </a:rPr>
              <a:t> </a:t>
            </a:r>
            <a:r>
              <a:rPr spc="120" dirty="0">
                <a:latin typeface="Palatino Linotype"/>
                <a:cs typeface="Palatino Linotype"/>
              </a:rPr>
              <a:t>in</a:t>
            </a:r>
            <a:r>
              <a:rPr spc="-60" dirty="0">
                <a:latin typeface="Palatino Linotype"/>
                <a:cs typeface="Palatino Linotype"/>
              </a:rPr>
              <a:t> </a:t>
            </a:r>
            <a:r>
              <a:rPr spc="135" dirty="0">
                <a:latin typeface="Palatino Linotype"/>
                <a:cs typeface="Palatino Linotype"/>
              </a:rPr>
              <a:t>Multiple </a:t>
            </a:r>
            <a:r>
              <a:rPr spc="-1195" dirty="0">
                <a:latin typeface="Palatino Linotype"/>
                <a:cs typeface="Palatino Linotype"/>
              </a:rPr>
              <a:t> </a:t>
            </a:r>
            <a:r>
              <a:rPr spc="195" dirty="0">
                <a:latin typeface="Palatino Linotype"/>
                <a:cs typeface="Palatino Linotype"/>
              </a:rPr>
              <a:t>Industries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8" y="4142613"/>
            <a:ext cx="330771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1E782"/>
                </a:solidFill>
                <a:latin typeface="Palatino Linotype"/>
                <a:cs typeface="Palatino Linotype"/>
              </a:rPr>
              <a:t>Retail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35800"/>
              </a:lnSpc>
              <a:spcBef>
                <a:spcPts val="1880"/>
              </a:spcBef>
            </a:pP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Customers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visualize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products </a:t>
            </a:r>
            <a:r>
              <a:rPr sz="1900" spc="-5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CFCABE"/>
                </a:solidFill>
                <a:latin typeface="Trebuchet MS"/>
                <a:cs typeface="Trebuchet MS"/>
              </a:rPr>
              <a:t>before </a:t>
            </a: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purchase, </a:t>
            </a:r>
            <a:r>
              <a:rPr sz="1900" spc="60" dirty="0">
                <a:solidFill>
                  <a:srgbClr val="CFCABE"/>
                </a:solidFill>
                <a:latin typeface="Trebuchet MS"/>
                <a:cs typeface="Trebuchet MS"/>
              </a:rPr>
              <a:t>enhancing 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shopping</a:t>
            </a:r>
            <a:r>
              <a:rPr sz="19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experiences.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1178" y="4142613"/>
            <a:ext cx="329501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F1E782"/>
                </a:solidFill>
                <a:latin typeface="Palatino Linotype"/>
                <a:cs typeface="Palatino Linotype"/>
              </a:rPr>
              <a:t>Healthcare</a:t>
            </a:r>
            <a:endParaRPr sz="240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35800"/>
              </a:lnSpc>
              <a:spcBef>
                <a:spcPts val="1880"/>
              </a:spcBef>
            </a:pP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Surgeons</a:t>
            </a:r>
            <a:r>
              <a:rPr sz="190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use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140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sz="19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precise, </a:t>
            </a:r>
            <a:r>
              <a:rPr sz="1900" spc="-5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guided</a:t>
            </a:r>
            <a:r>
              <a:rPr sz="19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operations,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improving </a:t>
            </a:r>
            <a:r>
              <a:rPr sz="1900" spc="-5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patient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outcomes.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0693" y="4142613"/>
            <a:ext cx="369379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1E782"/>
                </a:solidFill>
                <a:latin typeface="Palatino Linotype"/>
                <a:cs typeface="Palatino Linotype"/>
              </a:rPr>
              <a:t>Education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35800"/>
              </a:lnSpc>
              <a:spcBef>
                <a:spcPts val="1880"/>
              </a:spcBef>
            </a:pP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Students </a:t>
            </a: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explore </a:t>
            </a:r>
            <a:r>
              <a:rPr sz="1900" spc="100" dirty="0">
                <a:solidFill>
                  <a:srgbClr val="CFCABE"/>
                </a:solidFill>
                <a:latin typeface="Trebuchet MS"/>
                <a:cs typeface="Trebuchet MS"/>
              </a:rPr>
              <a:t>3D </a:t>
            </a:r>
            <a:r>
              <a:rPr sz="1900" spc="30" dirty="0">
                <a:solidFill>
                  <a:srgbClr val="CFCABE"/>
                </a:solidFill>
                <a:latin typeface="Trebuchet MS"/>
                <a:cs typeface="Trebuchet MS"/>
              </a:rPr>
              <a:t>concepts, </a:t>
            </a:r>
            <a:r>
              <a:rPr sz="190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making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CFCABE"/>
                </a:solidFill>
                <a:latin typeface="Trebuchet MS"/>
                <a:cs typeface="Trebuchet MS"/>
              </a:rPr>
              <a:t>learning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more</a:t>
            </a:r>
            <a:r>
              <a:rPr sz="19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interactive </a:t>
            </a:r>
            <a:r>
              <a:rPr sz="1900" spc="-5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engaging.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51062"/>
              <a:ext cx="1725168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0214" y="742390"/>
            <a:ext cx="73126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sz="4250" spc="300" dirty="0">
                <a:latin typeface="Palatino Linotype"/>
                <a:cs typeface="Palatino Linotype"/>
              </a:rPr>
              <a:t>From </a:t>
            </a:r>
            <a:r>
              <a:rPr sz="4250" spc="140" dirty="0">
                <a:latin typeface="Palatino Linotype"/>
                <a:cs typeface="Palatino Linotype"/>
              </a:rPr>
              <a:t>Window </a:t>
            </a:r>
            <a:r>
              <a:rPr sz="4250" spc="185" dirty="0">
                <a:latin typeface="Palatino Linotype"/>
                <a:cs typeface="Palatino Linotype"/>
              </a:rPr>
              <a:t>Shopping </a:t>
            </a:r>
            <a:r>
              <a:rPr sz="4250" spc="165" dirty="0">
                <a:latin typeface="Palatino Linotype"/>
                <a:cs typeface="Palatino Linotype"/>
              </a:rPr>
              <a:t>to </a:t>
            </a:r>
            <a:r>
              <a:rPr sz="4250" spc="-1050" dirty="0">
                <a:latin typeface="Palatino Linotype"/>
                <a:cs typeface="Palatino Linotype"/>
              </a:rPr>
              <a:t> </a:t>
            </a:r>
            <a:r>
              <a:rPr sz="4250" spc="175" dirty="0">
                <a:latin typeface="Palatino Linotype"/>
                <a:cs typeface="Palatino Linotype"/>
              </a:rPr>
              <a:t>Immersive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20" dirty="0">
                <a:latin typeface="Palatino Linotype"/>
                <a:cs typeface="Palatino Linotype"/>
              </a:rPr>
              <a:t>Product</a:t>
            </a:r>
            <a:r>
              <a:rPr sz="4250" spc="-70" dirty="0">
                <a:latin typeface="Palatino Linotype"/>
                <a:cs typeface="Palatino Linotype"/>
              </a:rPr>
              <a:t> </a:t>
            </a:r>
            <a:r>
              <a:rPr sz="4250" spc="185" dirty="0">
                <a:latin typeface="Palatino Linotype"/>
                <a:cs typeface="Palatino Linotype"/>
              </a:rPr>
              <a:t>Try-Ons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2508504"/>
            <a:ext cx="7620000" cy="1256030"/>
          </a:xfrm>
          <a:custGeom>
            <a:avLst/>
            <a:gdLst/>
            <a:ahLst/>
            <a:cxnLst/>
            <a:rect l="l" t="t" r="r" b="b"/>
            <a:pathLst>
              <a:path w="7620000" h="1256029">
                <a:moveTo>
                  <a:pt x="7587360" y="0"/>
                </a:moveTo>
                <a:lnTo>
                  <a:pt x="32689" y="0"/>
                </a:lnTo>
                <a:lnTo>
                  <a:pt x="19963" y="2563"/>
                </a:lnTo>
                <a:lnTo>
                  <a:pt x="9572" y="9556"/>
                </a:lnTo>
                <a:lnTo>
                  <a:pt x="2568" y="19931"/>
                </a:lnTo>
                <a:lnTo>
                  <a:pt x="0" y="32638"/>
                </a:lnTo>
                <a:lnTo>
                  <a:pt x="0" y="1223137"/>
                </a:lnTo>
                <a:lnTo>
                  <a:pt x="2568" y="1235844"/>
                </a:lnTo>
                <a:lnTo>
                  <a:pt x="9572" y="1246219"/>
                </a:lnTo>
                <a:lnTo>
                  <a:pt x="19963" y="1253212"/>
                </a:lnTo>
                <a:lnTo>
                  <a:pt x="32689" y="1255776"/>
                </a:lnTo>
                <a:lnTo>
                  <a:pt x="7587360" y="1255776"/>
                </a:lnTo>
                <a:lnTo>
                  <a:pt x="7600068" y="1253212"/>
                </a:lnTo>
                <a:lnTo>
                  <a:pt x="7610443" y="1246219"/>
                </a:lnTo>
                <a:lnTo>
                  <a:pt x="7617436" y="1235844"/>
                </a:lnTo>
                <a:lnTo>
                  <a:pt x="7620000" y="1223137"/>
                </a:lnTo>
                <a:lnTo>
                  <a:pt x="7620000" y="32638"/>
                </a:lnTo>
                <a:lnTo>
                  <a:pt x="7617436" y="19931"/>
                </a:lnTo>
                <a:lnTo>
                  <a:pt x="7610443" y="9556"/>
                </a:lnTo>
                <a:lnTo>
                  <a:pt x="7600068" y="2563"/>
                </a:lnTo>
                <a:lnTo>
                  <a:pt x="7587360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8146" y="2703067"/>
            <a:ext cx="6896100" cy="808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40" dirty="0">
                <a:solidFill>
                  <a:srgbClr val="CFCABE"/>
                </a:solidFill>
                <a:latin typeface="Palatino Linotype"/>
                <a:cs typeface="Palatino Linotype"/>
              </a:rPr>
              <a:t>Virtual</a:t>
            </a:r>
            <a:r>
              <a:rPr sz="2100" spc="-130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100" dirty="0">
                <a:solidFill>
                  <a:srgbClr val="CFCABE"/>
                </a:solidFill>
                <a:latin typeface="Palatino Linotype"/>
                <a:cs typeface="Palatino Linotype"/>
              </a:rPr>
              <a:t>Try-Ons</a:t>
            </a:r>
            <a:endParaRPr sz="2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700" spc="90" dirty="0">
                <a:solidFill>
                  <a:srgbClr val="CFCABE"/>
                </a:solidFill>
                <a:latin typeface="Trebuchet MS"/>
                <a:cs typeface="Trebuchet MS"/>
              </a:rPr>
              <a:t>Users</a:t>
            </a:r>
            <a:r>
              <a:rPr sz="17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CFCABE"/>
                </a:solidFill>
                <a:latin typeface="Trebuchet MS"/>
                <a:cs typeface="Trebuchet MS"/>
              </a:rPr>
              <a:t>can</a:t>
            </a:r>
            <a:r>
              <a:rPr sz="17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CFCABE"/>
                </a:solidFill>
                <a:latin typeface="Trebuchet MS"/>
                <a:cs typeface="Trebuchet MS"/>
              </a:rPr>
              <a:t>virtually</a:t>
            </a:r>
            <a:r>
              <a:rPr sz="17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CFCABE"/>
                </a:solidFill>
                <a:latin typeface="Trebuchet MS"/>
                <a:cs typeface="Trebuchet MS"/>
              </a:rPr>
              <a:t>try</a:t>
            </a:r>
            <a:r>
              <a:rPr sz="17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7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CFCABE"/>
                </a:solidFill>
                <a:latin typeface="Trebuchet MS"/>
                <a:cs typeface="Trebuchet MS"/>
              </a:rPr>
              <a:t>clothes,</a:t>
            </a:r>
            <a:r>
              <a:rPr sz="17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FCABE"/>
                </a:solidFill>
                <a:latin typeface="Trebuchet MS"/>
                <a:cs typeface="Trebuchet MS"/>
              </a:rPr>
              <a:t>glasses,</a:t>
            </a:r>
            <a:r>
              <a:rPr sz="17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CFCABE"/>
                </a:solidFill>
                <a:latin typeface="Trebuchet MS"/>
                <a:cs typeface="Trebuchet MS"/>
              </a:rPr>
              <a:t>or</a:t>
            </a:r>
            <a:r>
              <a:rPr sz="17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FCABE"/>
                </a:solidFill>
                <a:latin typeface="Trebuchet MS"/>
                <a:cs typeface="Trebuchet MS"/>
              </a:rPr>
              <a:t>place</a:t>
            </a:r>
            <a:r>
              <a:rPr sz="17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FCABE"/>
                </a:solidFill>
                <a:latin typeface="Trebuchet MS"/>
                <a:cs typeface="Trebuchet MS"/>
              </a:rPr>
              <a:t>furniture</a:t>
            </a:r>
            <a:r>
              <a:rPr sz="170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CFCABE"/>
                </a:solidFill>
                <a:latin typeface="Trebuchet MS"/>
                <a:cs typeface="Trebuchet MS"/>
              </a:rPr>
              <a:t>at</a:t>
            </a:r>
            <a:r>
              <a:rPr sz="17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CFCABE"/>
                </a:solidFill>
                <a:latin typeface="Trebuchet MS"/>
                <a:cs typeface="Trebuchet MS"/>
              </a:rPr>
              <a:t>home.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983735"/>
            <a:ext cx="7620000" cy="1603375"/>
          </a:xfrm>
          <a:custGeom>
            <a:avLst/>
            <a:gdLst/>
            <a:ahLst/>
            <a:cxnLst/>
            <a:rect l="l" t="t" r="r" b="b"/>
            <a:pathLst>
              <a:path w="7620000" h="1603375">
                <a:moveTo>
                  <a:pt x="7587360" y="0"/>
                </a:moveTo>
                <a:lnTo>
                  <a:pt x="32664" y="0"/>
                </a:lnTo>
                <a:lnTo>
                  <a:pt x="19947" y="2563"/>
                </a:lnTo>
                <a:lnTo>
                  <a:pt x="9564" y="9556"/>
                </a:lnTo>
                <a:lnTo>
                  <a:pt x="2565" y="19931"/>
                </a:lnTo>
                <a:lnTo>
                  <a:pt x="0" y="32638"/>
                </a:lnTo>
                <a:lnTo>
                  <a:pt x="0" y="1570608"/>
                </a:lnTo>
                <a:lnTo>
                  <a:pt x="2565" y="1583316"/>
                </a:lnTo>
                <a:lnTo>
                  <a:pt x="9564" y="1593691"/>
                </a:lnTo>
                <a:lnTo>
                  <a:pt x="19947" y="1600684"/>
                </a:lnTo>
                <a:lnTo>
                  <a:pt x="32664" y="1603247"/>
                </a:lnTo>
                <a:lnTo>
                  <a:pt x="7587360" y="1603247"/>
                </a:lnTo>
                <a:lnTo>
                  <a:pt x="7600068" y="1600684"/>
                </a:lnTo>
                <a:lnTo>
                  <a:pt x="7610443" y="1593691"/>
                </a:lnTo>
                <a:lnTo>
                  <a:pt x="7617436" y="1583316"/>
                </a:lnTo>
                <a:lnTo>
                  <a:pt x="7620000" y="1570608"/>
                </a:lnTo>
                <a:lnTo>
                  <a:pt x="7620000" y="32638"/>
                </a:lnTo>
                <a:lnTo>
                  <a:pt x="7617436" y="19931"/>
                </a:lnTo>
                <a:lnTo>
                  <a:pt x="7610443" y="9556"/>
                </a:lnTo>
                <a:lnTo>
                  <a:pt x="7600068" y="2563"/>
                </a:lnTo>
                <a:lnTo>
                  <a:pt x="7587360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8146" y="4176724"/>
            <a:ext cx="6720205" cy="11537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125" dirty="0">
                <a:solidFill>
                  <a:srgbClr val="CFCABE"/>
                </a:solidFill>
                <a:latin typeface="Palatino Linotype"/>
                <a:cs typeface="Palatino Linotype"/>
              </a:rPr>
              <a:t>Reduced</a:t>
            </a:r>
            <a:r>
              <a:rPr sz="2100" spc="-9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110" dirty="0">
                <a:solidFill>
                  <a:srgbClr val="CFCABE"/>
                </a:solidFill>
                <a:latin typeface="Palatino Linotype"/>
                <a:cs typeface="Palatino Linotype"/>
              </a:rPr>
              <a:t>Returns</a:t>
            </a:r>
            <a:endParaRPr sz="2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700" spc="13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7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CFCABE"/>
                </a:solidFill>
                <a:latin typeface="Trebuchet MS"/>
                <a:cs typeface="Trebuchet MS"/>
              </a:rPr>
              <a:t>experiences</a:t>
            </a:r>
            <a:r>
              <a:rPr sz="170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CFCABE"/>
                </a:solidFill>
                <a:latin typeface="Trebuchet MS"/>
                <a:cs typeface="Trebuchet MS"/>
              </a:rPr>
              <a:t>lead</a:t>
            </a:r>
            <a:r>
              <a:rPr sz="17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sz="17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CFCABE"/>
                </a:solidFill>
                <a:latin typeface="Trebuchet MS"/>
                <a:cs typeface="Trebuchet MS"/>
              </a:rPr>
              <a:t>fewer</a:t>
            </a:r>
            <a:r>
              <a:rPr sz="17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CFCABE"/>
                </a:solidFill>
                <a:latin typeface="Trebuchet MS"/>
                <a:cs typeface="Trebuchet MS"/>
              </a:rPr>
              <a:t>product</a:t>
            </a:r>
            <a:r>
              <a:rPr sz="17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CFCABE"/>
                </a:solidFill>
                <a:latin typeface="Trebuchet MS"/>
                <a:cs typeface="Trebuchet MS"/>
              </a:rPr>
              <a:t>returns</a:t>
            </a:r>
            <a:r>
              <a:rPr sz="17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7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30" dirty="0">
                <a:solidFill>
                  <a:srgbClr val="CFCABE"/>
                </a:solidFill>
                <a:latin typeface="Trebuchet MS"/>
                <a:cs typeface="Trebuchet MS"/>
              </a:rPr>
              <a:t>higher</a:t>
            </a:r>
            <a:r>
              <a:rPr sz="17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CFCABE"/>
                </a:solidFill>
                <a:latin typeface="Trebuchet MS"/>
                <a:cs typeface="Trebuchet MS"/>
              </a:rPr>
              <a:t>customer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700" spc="-20" dirty="0">
                <a:solidFill>
                  <a:srgbClr val="CFCABE"/>
                </a:solidFill>
                <a:latin typeface="Trebuchet MS"/>
                <a:cs typeface="Trebuchet MS"/>
              </a:rPr>
              <a:t>satisfaction.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5803391"/>
            <a:ext cx="7620000" cy="1606550"/>
          </a:xfrm>
          <a:custGeom>
            <a:avLst/>
            <a:gdLst/>
            <a:ahLst/>
            <a:cxnLst/>
            <a:rect l="l" t="t" r="r" b="b"/>
            <a:pathLst>
              <a:path w="7620000" h="1606550">
                <a:moveTo>
                  <a:pt x="7587233" y="0"/>
                </a:moveTo>
                <a:lnTo>
                  <a:pt x="32715" y="0"/>
                </a:lnTo>
                <a:lnTo>
                  <a:pt x="19979" y="2565"/>
                </a:lnTo>
                <a:lnTo>
                  <a:pt x="9580" y="9572"/>
                </a:lnTo>
                <a:lnTo>
                  <a:pt x="2570" y="19984"/>
                </a:lnTo>
                <a:lnTo>
                  <a:pt x="0" y="32765"/>
                </a:lnTo>
                <a:lnTo>
                  <a:pt x="0" y="1573580"/>
                </a:lnTo>
                <a:lnTo>
                  <a:pt x="2570" y="1586316"/>
                </a:lnTo>
                <a:lnTo>
                  <a:pt x="9580" y="1596715"/>
                </a:lnTo>
                <a:lnTo>
                  <a:pt x="19979" y="1603725"/>
                </a:lnTo>
                <a:lnTo>
                  <a:pt x="32715" y="1606295"/>
                </a:lnTo>
                <a:lnTo>
                  <a:pt x="7587233" y="1606295"/>
                </a:lnTo>
                <a:lnTo>
                  <a:pt x="7600015" y="1603725"/>
                </a:lnTo>
                <a:lnTo>
                  <a:pt x="7610427" y="1596715"/>
                </a:lnTo>
                <a:lnTo>
                  <a:pt x="7617434" y="1586316"/>
                </a:lnTo>
                <a:lnTo>
                  <a:pt x="7620000" y="1573580"/>
                </a:lnTo>
                <a:lnTo>
                  <a:pt x="7620000" y="32765"/>
                </a:lnTo>
                <a:lnTo>
                  <a:pt x="7617434" y="19984"/>
                </a:lnTo>
                <a:lnTo>
                  <a:pt x="7610427" y="9572"/>
                </a:lnTo>
                <a:lnTo>
                  <a:pt x="7600015" y="2565"/>
                </a:lnTo>
                <a:lnTo>
                  <a:pt x="7587233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8146" y="5999429"/>
            <a:ext cx="7002145" cy="11537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95" dirty="0">
                <a:solidFill>
                  <a:srgbClr val="CFCABE"/>
                </a:solidFill>
                <a:latin typeface="Palatino Linotype"/>
                <a:cs typeface="Palatino Linotype"/>
              </a:rPr>
              <a:t>Real-World</a:t>
            </a:r>
            <a:r>
              <a:rPr sz="2100" spc="-12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125" dirty="0">
                <a:solidFill>
                  <a:srgbClr val="CFCABE"/>
                </a:solidFill>
                <a:latin typeface="Palatino Linotype"/>
                <a:cs typeface="Palatino Linotype"/>
              </a:rPr>
              <a:t>Examples</a:t>
            </a:r>
            <a:endParaRPr sz="2100">
              <a:latin typeface="Palatino Linotype"/>
              <a:cs typeface="Palatino Linotype"/>
            </a:endParaRPr>
          </a:p>
          <a:p>
            <a:pPr marL="12700" marR="5080">
              <a:lnSpc>
                <a:spcPct val="133100"/>
              </a:lnSpc>
              <a:spcBef>
                <a:spcPts val="915"/>
              </a:spcBef>
            </a:pPr>
            <a:r>
              <a:rPr sz="1700" spc="85" dirty="0">
                <a:solidFill>
                  <a:srgbClr val="CFCABE"/>
                </a:solidFill>
                <a:latin typeface="Trebuchet MS"/>
                <a:cs typeface="Trebuchet MS"/>
              </a:rPr>
              <a:t>IKEA</a:t>
            </a:r>
            <a:r>
              <a:rPr sz="17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FCABE"/>
                </a:solidFill>
                <a:latin typeface="Trebuchet MS"/>
                <a:cs typeface="Trebuchet MS"/>
              </a:rPr>
              <a:t>Place</a:t>
            </a:r>
            <a:r>
              <a:rPr sz="17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7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CFCABE"/>
                </a:solidFill>
                <a:latin typeface="Trebuchet MS"/>
                <a:cs typeface="Trebuchet MS"/>
              </a:rPr>
              <a:t>Lenskart</a:t>
            </a:r>
            <a:r>
              <a:rPr sz="17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CFCABE"/>
                </a:solidFill>
                <a:latin typeface="Trebuchet MS"/>
                <a:cs typeface="Trebuchet MS"/>
              </a:rPr>
              <a:t>demonstrate</a:t>
            </a:r>
            <a:r>
              <a:rPr sz="17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CFCABE"/>
                </a:solidFill>
                <a:latin typeface="Trebuchet MS"/>
                <a:cs typeface="Trebuchet MS"/>
              </a:rPr>
              <a:t>successful</a:t>
            </a:r>
            <a:r>
              <a:rPr sz="170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7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CFCABE"/>
                </a:solidFill>
                <a:latin typeface="Trebuchet MS"/>
                <a:cs typeface="Trebuchet MS"/>
              </a:rPr>
              <a:t>implementations </a:t>
            </a:r>
            <a:r>
              <a:rPr sz="1700" spc="-4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17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CFCABE"/>
                </a:solidFill>
                <a:latin typeface="Trebuchet MS"/>
                <a:cs typeface="Trebuchet MS"/>
              </a:rPr>
              <a:t>retail.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0990" y="459090"/>
            <a:ext cx="66230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3800" spc="-5" dirty="0">
                <a:latin typeface="Palatino Linotype"/>
                <a:cs typeface="Palatino Linotype"/>
              </a:rPr>
              <a:t>AR</a:t>
            </a:r>
            <a:r>
              <a:rPr sz="3800" spc="-50" dirty="0">
                <a:latin typeface="Palatino Linotype"/>
                <a:cs typeface="Palatino Linotype"/>
              </a:rPr>
              <a:t> </a:t>
            </a:r>
            <a:r>
              <a:rPr sz="3800" spc="220" dirty="0">
                <a:latin typeface="Palatino Linotype"/>
                <a:cs typeface="Palatino Linotype"/>
              </a:rPr>
              <a:t>as</a:t>
            </a:r>
            <a:r>
              <a:rPr sz="3800" spc="-55" dirty="0">
                <a:latin typeface="Palatino Linotype"/>
                <a:cs typeface="Palatino Linotype"/>
              </a:rPr>
              <a:t> </a:t>
            </a:r>
            <a:r>
              <a:rPr sz="3800" spc="185" dirty="0">
                <a:latin typeface="Palatino Linotype"/>
                <a:cs typeface="Palatino Linotype"/>
              </a:rPr>
              <a:t>the</a:t>
            </a:r>
            <a:r>
              <a:rPr sz="3800" spc="-20" dirty="0">
                <a:latin typeface="Palatino Linotype"/>
                <a:cs typeface="Palatino Linotype"/>
              </a:rPr>
              <a:t> </a:t>
            </a:r>
            <a:r>
              <a:rPr sz="3800" spc="65" dirty="0">
                <a:latin typeface="Palatino Linotype"/>
                <a:cs typeface="Palatino Linotype"/>
              </a:rPr>
              <a:t>New</a:t>
            </a:r>
            <a:r>
              <a:rPr sz="3800" spc="-55" dirty="0">
                <a:latin typeface="Palatino Linotype"/>
                <a:cs typeface="Palatino Linotype"/>
              </a:rPr>
              <a:t> </a:t>
            </a:r>
            <a:r>
              <a:rPr sz="3800" spc="225" dirty="0">
                <a:latin typeface="Palatino Linotype"/>
                <a:cs typeface="Palatino Linotype"/>
              </a:rPr>
              <a:t>Scalpel</a:t>
            </a:r>
            <a:r>
              <a:rPr sz="3800" spc="-35" dirty="0">
                <a:latin typeface="Palatino Linotype"/>
                <a:cs typeface="Palatino Linotype"/>
              </a:rPr>
              <a:t> </a:t>
            </a:r>
            <a:r>
              <a:rPr sz="3800" spc="90" dirty="0">
                <a:latin typeface="Palatino Linotype"/>
                <a:cs typeface="Palatino Linotype"/>
              </a:rPr>
              <a:t>in</a:t>
            </a:r>
            <a:r>
              <a:rPr sz="3800" spc="-55" dirty="0">
                <a:latin typeface="Palatino Linotype"/>
                <a:cs typeface="Palatino Linotype"/>
              </a:rPr>
              <a:t> </a:t>
            </a:r>
            <a:r>
              <a:rPr sz="3800" spc="185" dirty="0">
                <a:latin typeface="Palatino Linotype"/>
                <a:cs typeface="Palatino Linotype"/>
              </a:rPr>
              <a:t>the </a:t>
            </a:r>
            <a:r>
              <a:rPr sz="3800" spc="-935" dirty="0">
                <a:latin typeface="Palatino Linotype"/>
                <a:cs typeface="Palatino Linotype"/>
              </a:rPr>
              <a:t> </a:t>
            </a:r>
            <a:r>
              <a:rPr sz="3800" spc="145" dirty="0">
                <a:latin typeface="Palatino Linotype"/>
                <a:cs typeface="Palatino Linotype"/>
              </a:rPr>
              <a:t>Operating</a:t>
            </a:r>
            <a:r>
              <a:rPr sz="3800" spc="-40" dirty="0">
                <a:latin typeface="Palatino Linotype"/>
                <a:cs typeface="Palatino Linotype"/>
              </a:rPr>
              <a:t> </a:t>
            </a:r>
            <a:r>
              <a:rPr sz="3800" spc="215" dirty="0">
                <a:latin typeface="Palatino Linotype"/>
                <a:cs typeface="Palatino Linotype"/>
              </a:rPr>
              <a:t>Room</a:t>
            </a:r>
            <a:endParaRPr sz="3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3055" y="2026920"/>
            <a:ext cx="481583" cy="4846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50990" y="2679318"/>
            <a:ext cx="7573645" cy="111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95" dirty="0">
                <a:solidFill>
                  <a:srgbClr val="CFCABE"/>
                </a:solidFill>
                <a:latin typeface="Palatino Linotype"/>
                <a:cs typeface="Palatino Linotype"/>
              </a:rPr>
              <a:t>Precision</a:t>
            </a:r>
            <a:r>
              <a:rPr sz="2000" b="1" spc="-4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000" b="1" spc="75" dirty="0">
                <a:solidFill>
                  <a:srgbClr val="CFCABE"/>
                </a:solidFill>
                <a:latin typeface="Palatino Linotype"/>
                <a:cs typeface="Palatino Linotype"/>
              </a:rPr>
              <a:t>Surgery</a:t>
            </a:r>
            <a:endParaRPr sz="2000" b="1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spc="85" dirty="0">
                <a:solidFill>
                  <a:srgbClr val="CFCABE"/>
                </a:solidFill>
                <a:latin typeface="Trebuchet MS"/>
                <a:cs typeface="Trebuchet MS"/>
              </a:rPr>
              <a:t>Surgeons</a:t>
            </a:r>
            <a:r>
              <a:rPr sz="20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CFCABE"/>
                </a:solidFill>
                <a:latin typeface="Trebuchet MS"/>
                <a:cs typeface="Trebuchet MS"/>
              </a:rPr>
              <a:t>visualize</a:t>
            </a:r>
            <a:r>
              <a:rPr sz="200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CFCABE"/>
                </a:solidFill>
                <a:latin typeface="Trebuchet MS"/>
                <a:cs typeface="Trebuchet MS"/>
              </a:rPr>
              <a:t>critical</a:t>
            </a:r>
            <a:r>
              <a:rPr sz="20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CFCABE"/>
                </a:solidFill>
                <a:latin typeface="Trebuchet MS"/>
                <a:cs typeface="Trebuchet MS"/>
              </a:rPr>
              <a:t>data</a:t>
            </a:r>
            <a:r>
              <a:rPr sz="20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FCABE"/>
                </a:solidFill>
                <a:latin typeface="Trebuchet MS"/>
                <a:cs typeface="Trebuchet MS"/>
              </a:rPr>
              <a:t>like</a:t>
            </a:r>
            <a:r>
              <a:rPr sz="20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FCABE"/>
                </a:solidFill>
                <a:latin typeface="Trebuchet MS"/>
                <a:cs typeface="Trebuchet MS"/>
              </a:rPr>
              <a:t>patient</a:t>
            </a:r>
            <a:r>
              <a:rPr sz="20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CFCABE"/>
                </a:solidFill>
                <a:latin typeface="Trebuchet MS"/>
                <a:cs typeface="Trebuchet MS"/>
              </a:rPr>
              <a:t>vitals</a:t>
            </a:r>
            <a:r>
              <a:rPr sz="20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20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CFCABE"/>
                </a:solidFill>
                <a:latin typeface="Trebuchet MS"/>
                <a:cs typeface="Trebuchet MS"/>
              </a:rPr>
              <a:t>3D</a:t>
            </a:r>
            <a:r>
              <a:rPr sz="20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CFCABE"/>
                </a:solidFill>
                <a:latin typeface="Trebuchet MS"/>
                <a:cs typeface="Trebuchet MS"/>
              </a:rPr>
              <a:t>models</a:t>
            </a:r>
            <a:r>
              <a:rPr sz="20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CFCABE"/>
                </a:solidFill>
                <a:latin typeface="Trebuchet MS"/>
                <a:cs typeface="Trebuchet MS"/>
              </a:rPr>
              <a:t>of</a:t>
            </a:r>
            <a:r>
              <a:rPr sz="20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CFCABE"/>
                </a:solidFill>
                <a:latin typeface="Trebuchet MS"/>
                <a:cs typeface="Trebuchet MS"/>
              </a:rPr>
              <a:t>organs</a:t>
            </a:r>
            <a:r>
              <a:rPr sz="20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20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CFCABE"/>
                </a:solidFill>
                <a:latin typeface="Trebuchet MS"/>
                <a:cs typeface="Trebuchet MS"/>
              </a:rPr>
              <a:t>real-time</a:t>
            </a:r>
            <a:r>
              <a:rPr lang="en-IN" sz="2000" dirty="0"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z="2000" spc="6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2000" spc="-25" dirty="0">
                <a:solidFill>
                  <a:srgbClr val="CFCABE"/>
                </a:solidFill>
                <a:latin typeface="Trebuchet MS"/>
                <a:cs typeface="Trebuchet MS"/>
              </a:rPr>
              <a:t>ri</a:t>
            </a:r>
            <a:r>
              <a:rPr sz="2000" spc="-3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z="2000" spc="180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z="20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z="2000" spc="6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z="2000" spc="35" dirty="0">
                <a:solidFill>
                  <a:srgbClr val="CFCABE"/>
                </a:solidFill>
                <a:latin typeface="Trebuchet MS"/>
                <a:cs typeface="Trebuchet MS"/>
              </a:rPr>
              <a:t>rge</a:t>
            </a:r>
            <a:r>
              <a:rPr sz="2000" spc="2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z="2000" spc="75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z="2000" spc="-265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3055" y="4319015"/>
            <a:ext cx="481583" cy="481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0990" y="4970526"/>
            <a:ext cx="6955410" cy="111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90" dirty="0">
                <a:solidFill>
                  <a:srgbClr val="CFCABE"/>
                </a:solidFill>
                <a:latin typeface="Palatino Linotype"/>
                <a:cs typeface="Palatino Linotype"/>
              </a:rPr>
              <a:t>Medical</a:t>
            </a:r>
            <a:r>
              <a:rPr sz="2000" b="1" spc="-60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000" b="1" spc="65" dirty="0">
                <a:solidFill>
                  <a:srgbClr val="CFCABE"/>
                </a:solidFill>
                <a:latin typeface="Palatino Linotype"/>
                <a:cs typeface="Palatino Linotype"/>
              </a:rPr>
              <a:t>Training</a:t>
            </a:r>
            <a:endParaRPr sz="2000" b="1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spc="12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20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CFCABE"/>
                </a:solidFill>
                <a:latin typeface="Trebuchet MS"/>
                <a:cs typeface="Trebuchet MS"/>
              </a:rPr>
              <a:t>provides</a:t>
            </a:r>
            <a:r>
              <a:rPr sz="20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CFCABE"/>
                </a:solidFill>
                <a:latin typeface="Trebuchet MS"/>
                <a:cs typeface="Trebuchet MS"/>
              </a:rPr>
              <a:t>interactive</a:t>
            </a:r>
            <a:r>
              <a:rPr sz="20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CFCABE"/>
                </a:solidFill>
                <a:latin typeface="Trebuchet MS"/>
                <a:cs typeface="Trebuchet MS"/>
              </a:rPr>
              <a:t>3D</a:t>
            </a:r>
            <a:r>
              <a:rPr sz="20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CFCABE"/>
                </a:solidFill>
                <a:latin typeface="Trebuchet MS"/>
                <a:cs typeface="Trebuchet MS"/>
              </a:rPr>
              <a:t>simulations</a:t>
            </a:r>
            <a:r>
              <a:rPr sz="200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sz="20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CFCABE"/>
                </a:solidFill>
                <a:latin typeface="Trebuchet MS"/>
                <a:cs typeface="Trebuchet MS"/>
              </a:rPr>
              <a:t>safer</a:t>
            </a:r>
            <a:r>
              <a:rPr sz="20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CFCABE"/>
                </a:solidFill>
                <a:latin typeface="Trebuchet MS"/>
                <a:cs typeface="Trebuchet MS"/>
              </a:rPr>
              <a:t>medical</a:t>
            </a:r>
            <a:r>
              <a:rPr sz="200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CFCABE"/>
                </a:solidFill>
                <a:latin typeface="Trebuchet MS"/>
                <a:cs typeface="Trebuchet MS"/>
              </a:rPr>
              <a:t>student</a:t>
            </a:r>
            <a:r>
              <a:rPr sz="20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CFCABE"/>
                </a:solidFill>
                <a:latin typeface="Trebuchet MS"/>
                <a:cs typeface="Trebuchet MS"/>
              </a:rPr>
              <a:t>training.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3055" y="6300215"/>
            <a:ext cx="481583" cy="4815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50990" y="6951980"/>
            <a:ext cx="7260210" cy="807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5" dirty="0">
                <a:solidFill>
                  <a:srgbClr val="CFCABE"/>
                </a:solidFill>
                <a:latin typeface="Palatino Linotype"/>
                <a:cs typeface="Palatino Linotype"/>
              </a:rPr>
              <a:t>Remote</a:t>
            </a:r>
            <a:r>
              <a:rPr sz="2000" b="1" spc="-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000" b="1" spc="75" dirty="0">
                <a:solidFill>
                  <a:srgbClr val="CFCABE"/>
                </a:solidFill>
                <a:latin typeface="Palatino Linotype"/>
                <a:cs typeface="Palatino Linotype"/>
              </a:rPr>
              <a:t>Assistance</a:t>
            </a:r>
            <a:endParaRPr sz="2000" b="1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spc="12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20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CFCABE"/>
                </a:solidFill>
                <a:latin typeface="Trebuchet MS"/>
                <a:cs typeface="Trebuchet MS"/>
              </a:rPr>
              <a:t>enables</a:t>
            </a:r>
            <a:r>
              <a:rPr sz="200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CFCABE"/>
                </a:solidFill>
                <a:latin typeface="Trebuchet MS"/>
                <a:cs typeface="Trebuchet MS"/>
              </a:rPr>
              <a:t>specialists</a:t>
            </a:r>
            <a:r>
              <a:rPr sz="2000"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CFCABE"/>
                </a:solidFill>
                <a:latin typeface="Trebuchet MS"/>
                <a:cs typeface="Trebuchet MS"/>
              </a:rPr>
              <a:t>assist</a:t>
            </a:r>
            <a:r>
              <a:rPr sz="20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20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CFCABE"/>
                </a:solidFill>
                <a:latin typeface="Trebuchet MS"/>
                <a:cs typeface="Trebuchet MS"/>
              </a:rPr>
              <a:t>surgeries</a:t>
            </a:r>
            <a:r>
              <a:rPr sz="200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CFCABE"/>
                </a:solidFill>
                <a:latin typeface="Trebuchet MS"/>
                <a:cs typeface="Trebuchet MS"/>
              </a:rPr>
              <a:t>from</a:t>
            </a:r>
            <a:r>
              <a:rPr sz="200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CFCABE"/>
                </a:solidFill>
                <a:latin typeface="Trebuchet MS"/>
                <a:cs typeface="Trebuchet MS"/>
              </a:rPr>
              <a:t>afar.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28715" y="550239"/>
            <a:ext cx="6482715" cy="133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280"/>
              </a:lnSpc>
            </a:pPr>
            <a:r>
              <a:rPr sz="4200" spc="180" dirty="0">
                <a:latin typeface="Palatino Linotype"/>
                <a:cs typeface="Palatino Linotype"/>
              </a:rPr>
              <a:t>Interactive</a:t>
            </a:r>
            <a:r>
              <a:rPr sz="4200" spc="-90" dirty="0">
                <a:latin typeface="Palatino Linotype"/>
                <a:cs typeface="Palatino Linotype"/>
              </a:rPr>
              <a:t> </a:t>
            </a:r>
            <a:r>
              <a:rPr sz="4200" spc="175" dirty="0">
                <a:latin typeface="Palatino Linotype"/>
                <a:cs typeface="Palatino Linotype"/>
              </a:rPr>
              <a:t>Learning</a:t>
            </a:r>
            <a:r>
              <a:rPr sz="4200" spc="-75" dirty="0">
                <a:latin typeface="Palatino Linotype"/>
                <a:cs typeface="Palatino Linotype"/>
              </a:rPr>
              <a:t> </a:t>
            </a:r>
            <a:r>
              <a:rPr sz="4200" spc="60" dirty="0">
                <a:latin typeface="Palatino Linotype"/>
                <a:cs typeface="Palatino Linotype"/>
              </a:rPr>
              <a:t>with </a:t>
            </a:r>
            <a:r>
              <a:rPr sz="4200" spc="-1035" dirty="0">
                <a:latin typeface="Palatino Linotype"/>
                <a:cs typeface="Palatino Linotype"/>
              </a:rPr>
              <a:t> </a:t>
            </a:r>
            <a:r>
              <a:rPr sz="4200" spc="130" dirty="0">
                <a:latin typeface="Palatino Linotype"/>
                <a:cs typeface="Palatino Linotype"/>
              </a:rPr>
              <a:t>Augmented</a:t>
            </a:r>
            <a:r>
              <a:rPr sz="4200" spc="-85" dirty="0">
                <a:latin typeface="Palatino Linotype"/>
                <a:cs typeface="Palatino Linotype"/>
              </a:rPr>
              <a:t> </a:t>
            </a:r>
            <a:r>
              <a:rPr sz="4200" spc="114" dirty="0">
                <a:latin typeface="Palatino Linotype"/>
                <a:cs typeface="Palatino Linotype"/>
              </a:rPr>
              <a:t>Reality</a:t>
            </a:r>
            <a:endParaRPr sz="42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9255" y="2261616"/>
            <a:ext cx="1075944" cy="53736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28381" y="2444241"/>
            <a:ext cx="5939790" cy="494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95" dirty="0">
                <a:solidFill>
                  <a:srgbClr val="CFCABE"/>
                </a:solidFill>
                <a:latin typeface="Palatino Linotype"/>
                <a:cs typeface="Palatino Linotype"/>
              </a:rPr>
              <a:t>Tangible</a:t>
            </a:r>
            <a:r>
              <a:rPr sz="2100" spc="-9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120" dirty="0">
                <a:solidFill>
                  <a:srgbClr val="CFCABE"/>
                </a:solidFill>
                <a:latin typeface="Palatino Linotype"/>
                <a:cs typeface="Palatino Linotype"/>
              </a:rPr>
              <a:t>Concepts</a:t>
            </a:r>
            <a:endParaRPr sz="2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650" spc="135" dirty="0">
                <a:solidFill>
                  <a:srgbClr val="CFCABE"/>
                </a:solidFill>
                <a:latin typeface="Trebuchet MS"/>
                <a:cs typeface="Trebuchet MS"/>
              </a:rPr>
              <a:t>AR</a:t>
            </a:r>
            <a:r>
              <a:rPr sz="16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sz="16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CFCABE"/>
                </a:solidFill>
                <a:latin typeface="Trebuchet MS"/>
                <a:cs typeface="Trebuchet MS"/>
              </a:rPr>
              <a:t>classrooms</a:t>
            </a:r>
            <a:r>
              <a:rPr sz="165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CFCABE"/>
                </a:solidFill>
                <a:latin typeface="Trebuchet MS"/>
                <a:cs typeface="Trebuchet MS"/>
              </a:rPr>
              <a:t>turns</a:t>
            </a:r>
            <a:r>
              <a:rPr sz="165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5" dirty="0">
                <a:solidFill>
                  <a:srgbClr val="CFCABE"/>
                </a:solidFill>
                <a:latin typeface="Trebuchet MS"/>
                <a:cs typeface="Trebuchet MS"/>
              </a:rPr>
              <a:t>abstract</a:t>
            </a:r>
            <a:r>
              <a:rPr sz="1650" spc="-11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CFCABE"/>
                </a:solidFill>
                <a:latin typeface="Trebuchet MS"/>
                <a:cs typeface="Trebuchet MS"/>
              </a:rPr>
              <a:t>ideas</a:t>
            </a:r>
            <a:r>
              <a:rPr sz="16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15" dirty="0">
                <a:solidFill>
                  <a:srgbClr val="CFCABE"/>
                </a:solidFill>
                <a:latin typeface="Trebuchet MS"/>
                <a:cs typeface="Trebuchet MS"/>
              </a:rPr>
              <a:t>into</a:t>
            </a:r>
            <a:r>
              <a:rPr sz="16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CFCABE"/>
                </a:solidFill>
                <a:latin typeface="Trebuchet MS"/>
                <a:cs typeface="Trebuchet MS"/>
              </a:rPr>
              <a:t>interactive</a:t>
            </a:r>
            <a:r>
              <a:rPr sz="16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CFCABE"/>
                </a:solidFill>
                <a:latin typeface="Trebuchet MS"/>
                <a:cs typeface="Trebuchet MS"/>
              </a:rPr>
              <a:t>3D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spc="15" dirty="0">
                <a:solidFill>
                  <a:srgbClr val="CFCABE"/>
                </a:solidFill>
                <a:latin typeface="Trebuchet MS"/>
                <a:cs typeface="Trebuchet MS"/>
              </a:rPr>
              <a:t>experiences.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100" spc="90" dirty="0">
                <a:solidFill>
                  <a:srgbClr val="CFCABE"/>
                </a:solidFill>
                <a:latin typeface="Palatino Linotype"/>
                <a:cs typeface="Palatino Linotype"/>
              </a:rPr>
              <a:t>Multi-Sensory</a:t>
            </a:r>
            <a:r>
              <a:rPr sz="2100" spc="-125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105" dirty="0">
                <a:solidFill>
                  <a:srgbClr val="CFCABE"/>
                </a:solidFill>
                <a:latin typeface="Palatino Linotype"/>
                <a:cs typeface="Palatino Linotype"/>
              </a:rPr>
              <a:t>Engagement</a:t>
            </a:r>
            <a:endParaRPr sz="21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37100"/>
              </a:lnSpc>
              <a:spcBef>
                <a:spcPts val="935"/>
              </a:spcBef>
            </a:pPr>
            <a:r>
              <a:rPr sz="1650" spc="55" dirty="0">
                <a:solidFill>
                  <a:srgbClr val="CFCABE"/>
                </a:solidFill>
                <a:latin typeface="Trebuchet MS"/>
                <a:cs typeface="Trebuchet MS"/>
              </a:rPr>
              <a:t>Students</a:t>
            </a:r>
            <a:r>
              <a:rPr sz="165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CFCABE"/>
                </a:solidFill>
                <a:latin typeface="Trebuchet MS"/>
                <a:cs typeface="Trebuchet MS"/>
              </a:rPr>
              <a:t>retain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CFCABE"/>
                </a:solidFill>
                <a:latin typeface="Trebuchet MS"/>
                <a:cs typeface="Trebuchet MS"/>
              </a:rPr>
              <a:t>information</a:t>
            </a:r>
            <a:r>
              <a:rPr sz="165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CFCABE"/>
                </a:solidFill>
                <a:latin typeface="Trebuchet MS"/>
                <a:cs typeface="Trebuchet MS"/>
              </a:rPr>
              <a:t>better</a:t>
            </a:r>
            <a:r>
              <a:rPr sz="165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CFCABE"/>
                </a:solidFill>
                <a:latin typeface="Trebuchet MS"/>
                <a:cs typeface="Trebuchet MS"/>
              </a:rPr>
              <a:t>through</a:t>
            </a:r>
            <a:r>
              <a:rPr sz="16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CFCABE"/>
                </a:solidFill>
                <a:latin typeface="Trebuchet MS"/>
                <a:cs typeface="Trebuchet MS"/>
              </a:rPr>
              <a:t>engaging</a:t>
            </a:r>
            <a:r>
              <a:rPr sz="165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5" dirty="0">
                <a:solidFill>
                  <a:srgbClr val="CFCABE"/>
                </a:solidFill>
                <a:latin typeface="Trebuchet MS"/>
                <a:cs typeface="Trebuchet MS"/>
              </a:rPr>
              <a:t>multiple </a:t>
            </a:r>
            <a:r>
              <a:rPr sz="1650" spc="-4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40" dirty="0">
                <a:solidFill>
                  <a:srgbClr val="CFCABE"/>
                </a:solidFill>
                <a:latin typeface="Trebuchet MS"/>
                <a:cs typeface="Trebuchet MS"/>
              </a:rPr>
              <a:t>senses.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100" dirty="0">
                <a:solidFill>
                  <a:srgbClr val="CFCABE"/>
                </a:solidFill>
                <a:latin typeface="Palatino Linotype"/>
                <a:cs typeface="Palatino Linotype"/>
              </a:rPr>
              <a:t>Educational</a:t>
            </a:r>
            <a:r>
              <a:rPr sz="2100" spc="-114" dirty="0">
                <a:solidFill>
                  <a:srgbClr val="CFCABE"/>
                </a:solidFill>
                <a:latin typeface="Palatino Linotype"/>
                <a:cs typeface="Palatino Linotype"/>
              </a:rPr>
              <a:t> </a:t>
            </a:r>
            <a:r>
              <a:rPr sz="2100" spc="35" dirty="0">
                <a:solidFill>
                  <a:srgbClr val="CFCABE"/>
                </a:solidFill>
                <a:latin typeface="Palatino Linotype"/>
                <a:cs typeface="Palatino Linotype"/>
              </a:rPr>
              <a:t>Apps</a:t>
            </a:r>
            <a:endParaRPr sz="2100" dirty="0">
              <a:latin typeface="Palatino Linotype"/>
              <a:cs typeface="Palatino Linotype"/>
            </a:endParaRPr>
          </a:p>
          <a:p>
            <a:pPr marL="12700" marR="43815">
              <a:lnSpc>
                <a:spcPct val="136400"/>
              </a:lnSpc>
              <a:spcBef>
                <a:spcPts val="944"/>
              </a:spcBef>
            </a:pPr>
            <a:r>
              <a:rPr sz="1650" spc="125" dirty="0">
                <a:solidFill>
                  <a:srgbClr val="CFCABE"/>
                </a:solidFill>
                <a:latin typeface="Trebuchet MS"/>
                <a:cs typeface="Trebuchet MS"/>
              </a:rPr>
              <a:t>Apps</a:t>
            </a:r>
            <a:r>
              <a:rPr sz="16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CFCABE"/>
                </a:solidFill>
                <a:latin typeface="Trebuchet MS"/>
                <a:cs typeface="Trebuchet MS"/>
              </a:rPr>
              <a:t>like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CFCABE"/>
                </a:solidFill>
                <a:latin typeface="Trebuchet MS"/>
                <a:cs typeface="Trebuchet MS"/>
              </a:rPr>
              <a:t>Google</a:t>
            </a:r>
            <a:r>
              <a:rPr sz="16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35" dirty="0">
                <a:solidFill>
                  <a:srgbClr val="CFCABE"/>
                </a:solidFill>
                <a:latin typeface="Trebuchet MS"/>
                <a:cs typeface="Trebuchet MS"/>
              </a:rPr>
              <a:t>Expeditions</a:t>
            </a:r>
            <a:r>
              <a:rPr sz="1650" spc="-1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CFCABE"/>
                </a:solidFill>
                <a:latin typeface="Trebuchet MS"/>
                <a:cs typeface="Trebuchet MS"/>
              </a:rPr>
              <a:t>or</a:t>
            </a:r>
            <a:r>
              <a:rPr sz="16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10" dirty="0">
                <a:solidFill>
                  <a:srgbClr val="CFCABE"/>
                </a:solidFill>
                <a:latin typeface="Trebuchet MS"/>
                <a:cs typeface="Trebuchet MS"/>
              </a:rPr>
              <a:t>Merge</a:t>
            </a:r>
            <a:r>
              <a:rPr sz="1650"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CFCABE"/>
                </a:solidFill>
                <a:latin typeface="Trebuchet MS"/>
                <a:cs typeface="Trebuchet MS"/>
              </a:rPr>
              <a:t>Cube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CFCABE"/>
                </a:solidFill>
                <a:latin typeface="Trebuchet MS"/>
                <a:cs typeface="Trebuchet MS"/>
              </a:rPr>
              <a:t>help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CFCABE"/>
                </a:solidFill>
                <a:latin typeface="Trebuchet MS"/>
                <a:cs typeface="Trebuchet MS"/>
              </a:rPr>
              <a:t>students </a:t>
            </a:r>
            <a:r>
              <a:rPr sz="1650" spc="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5" dirty="0">
                <a:solidFill>
                  <a:srgbClr val="CFCABE"/>
                </a:solidFill>
                <a:latin typeface="Trebuchet MS"/>
                <a:cs typeface="Trebuchet MS"/>
              </a:rPr>
              <a:t>visualize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650" spc="-9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15" dirty="0">
                <a:solidFill>
                  <a:srgbClr val="CFCABE"/>
                </a:solidFill>
                <a:latin typeface="Trebuchet MS"/>
                <a:cs typeface="Trebuchet MS"/>
              </a:rPr>
              <a:t>interact</a:t>
            </a:r>
            <a:r>
              <a:rPr sz="1650" spc="-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CFCABE"/>
                </a:solidFill>
                <a:latin typeface="Trebuchet MS"/>
                <a:cs typeface="Trebuchet MS"/>
              </a:rPr>
              <a:t>with</a:t>
            </a:r>
            <a:r>
              <a:rPr sz="165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35" dirty="0">
                <a:solidFill>
                  <a:srgbClr val="CFCABE"/>
                </a:solidFill>
                <a:latin typeface="Trebuchet MS"/>
                <a:cs typeface="Trebuchet MS"/>
              </a:rPr>
              <a:t>subjects</a:t>
            </a:r>
            <a:r>
              <a:rPr sz="1650" spc="-1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CFCABE"/>
                </a:solidFill>
                <a:latin typeface="Trebuchet MS"/>
                <a:cs typeface="Trebuchet MS"/>
              </a:rPr>
              <a:t>like</a:t>
            </a:r>
            <a:r>
              <a:rPr sz="1650"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10" dirty="0">
                <a:solidFill>
                  <a:srgbClr val="CFCABE"/>
                </a:solidFill>
                <a:latin typeface="Trebuchet MS"/>
                <a:cs typeface="Trebuchet MS"/>
              </a:rPr>
              <a:t>anatomy,</a:t>
            </a:r>
            <a:r>
              <a:rPr sz="165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CFCABE"/>
                </a:solidFill>
                <a:latin typeface="Trebuchet MS"/>
                <a:cs typeface="Trebuchet MS"/>
              </a:rPr>
              <a:t>history,</a:t>
            </a:r>
            <a:r>
              <a:rPr sz="165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CFCABE"/>
                </a:solidFill>
                <a:latin typeface="Trebuchet MS"/>
                <a:cs typeface="Trebuchet MS"/>
              </a:rPr>
              <a:t>and </a:t>
            </a:r>
            <a:r>
              <a:rPr sz="1650" spc="-48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CFCABE"/>
                </a:solidFill>
                <a:latin typeface="Trebuchet MS"/>
                <a:cs typeface="Trebuchet MS"/>
              </a:rPr>
              <a:t>physics.</a:t>
            </a:r>
            <a:endParaRPr sz="1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176" y="7751062"/>
              <a:ext cx="1725168" cy="411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1408" y="1286196"/>
            <a:ext cx="710882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dirty="0">
                <a:latin typeface="Palatino Linotype"/>
                <a:cs typeface="Palatino Linotype"/>
              </a:rPr>
              <a:t>AR</a:t>
            </a:r>
            <a:r>
              <a:rPr spc="-60" dirty="0">
                <a:latin typeface="Palatino Linotype"/>
                <a:cs typeface="Palatino Linotype"/>
              </a:rPr>
              <a:t> </a:t>
            </a:r>
            <a:r>
              <a:rPr spc="120" dirty="0">
                <a:latin typeface="Palatino Linotype"/>
                <a:cs typeface="Palatino Linotype"/>
              </a:rPr>
              <a:t>in</a:t>
            </a:r>
            <a:r>
              <a:rPr spc="-75" dirty="0">
                <a:latin typeface="Palatino Linotype"/>
                <a:cs typeface="Palatino Linotype"/>
              </a:rPr>
              <a:t> </a:t>
            </a:r>
            <a:r>
              <a:rPr spc="240" dirty="0">
                <a:latin typeface="Palatino Linotype"/>
                <a:cs typeface="Palatino Linotype"/>
              </a:rPr>
              <a:t>the</a:t>
            </a:r>
            <a:r>
              <a:rPr spc="-55" dirty="0">
                <a:latin typeface="Palatino Linotype"/>
                <a:cs typeface="Palatino Linotype"/>
              </a:rPr>
              <a:t> </a:t>
            </a:r>
            <a:r>
              <a:rPr spc="235" dirty="0">
                <a:latin typeface="Palatino Linotype"/>
                <a:cs typeface="Palatino Linotype"/>
              </a:rPr>
              <a:t>Factory:</a:t>
            </a:r>
            <a:r>
              <a:rPr spc="-75" dirty="0">
                <a:latin typeface="Palatino Linotype"/>
                <a:cs typeface="Palatino Linotype"/>
              </a:rPr>
              <a:t> </a:t>
            </a:r>
            <a:r>
              <a:rPr spc="345" dirty="0">
                <a:latin typeface="Palatino Linotype"/>
                <a:cs typeface="Palatino Linotype"/>
              </a:rPr>
              <a:t>From </a:t>
            </a:r>
            <a:r>
              <a:rPr spc="-1195" dirty="0">
                <a:latin typeface="Palatino Linotype"/>
                <a:cs typeface="Palatino Linotype"/>
              </a:rPr>
              <a:t> </a:t>
            </a:r>
            <a:r>
              <a:rPr spc="215" dirty="0">
                <a:latin typeface="Palatino Linotype"/>
                <a:cs typeface="Palatino Linotype"/>
              </a:rPr>
              <a:t>Blueprints</a:t>
            </a:r>
            <a:r>
              <a:rPr spc="-35" dirty="0">
                <a:latin typeface="Palatino Linotype"/>
                <a:cs typeface="Palatino Linotype"/>
              </a:rPr>
              <a:t> </a:t>
            </a:r>
            <a:r>
              <a:rPr spc="190" dirty="0">
                <a:latin typeface="Palatino Linotype"/>
                <a:cs typeface="Palatino Linotype"/>
              </a:rPr>
              <a:t>to</a:t>
            </a:r>
            <a:r>
              <a:rPr spc="-65" dirty="0">
                <a:latin typeface="Palatino Linotype"/>
                <a:cs typeface="Palatino Linotype"/>
              </a:rPr>
              <a:t> </a:t>
            </a:r>
            <a:r>
              <a:rPr spc="145" dirty="0">
                <a:latin typeface="Palatino Linotype"/>
                <a:cs typeface="Palatino Linotype"/>
              </a:rPr>
              <a:t>Assembly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25726"/>
              </p:ext>
            </p:extLst>
          </p:nvPr>
        </p:nvGraphicFramePr>
        <p:xfrm>
          <a:off x="851066" y="3281068"/>
          <a:ext cx="7403465" cy="367599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3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732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900" spc="30" dirty="0">
                          <a:solidFill>
                            <a:srgbClr val="CFCABE"/>
                          </a:solidFill>
                        </a:rPr>
                        <a:t>Function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26060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900" spc="5" dirty="0">
                          <a:solidFill>
                            <a:srgbClr val="CFCABE"/>
                          </a:solidFill>
                        </a:rPr>
                        <a:t>Benefit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260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900" spc="25" dirty="0">
                          <a:solidFill>
                            <a:srgbClr val="CFCABE"/>
                          </a:solidFill>
                        </a:rPr>
                        <a:t>Real-time</a:t>
                      </a:r>
                      <a:r>
                        <a:rPr sz="1900" spc="-60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10" dirty="0">
                          <a:solidFill>
                            <a:srgbClr val="CFCABE"/>
                          </a:solidFill>
                        </a:rPr>
                        <a:t>Instructions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2090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900" spc="95" dirty="0">
                          <a:solidFill>
                            <a:srgbClr val="CFCABE"/>
                          </a:solidFill>
                        </a:rPr>
                        <a:t>Reduced</a:t>
                      </a:r>
                      <a:r>
                        <a:rPr sz="1900" spc="-75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25" dirty="0">
                          <a:solidFill>
                            <a:srgbClr val="CFCABE"/>
                          </a:solidFill>
                        </a:rPr>
                        <a:t>Errors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20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900" spc="35" dirty="0">
                          <a:solidFill>
                            <a:srgbClr val="CFCABE"/>
                          </a:solidFill>
                        </a:rPr>
                        <a:t>Safety</a:t>
                      </a:r>
                      <a:r>
                        <a:rPr sz="1900" spc="-114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95" dirty="0">
                          <a:solidFill>
                            <a:srgbClr val="CFCABE"/>
                          </a:solidFill>
                        </a:rPr>
                        <a:t>Checks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2090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900" spc="65" dirty="0">
                          <a:solidFill>
                            <a:srgbClr val="CFCABE"/>
                          </a:solidFill>
                        </a:rPr>
                        <a:t>Imp</a:t>
                      </a:r>
                      <a:r>
                        <a:rPr lang="en-IN" sz="1900" spc="65" dirty="0">
                          <a:solidFill>
                            <a:srgbClr val="CFCABE"/>
                          </a:solidFill>
                        </a:rPr>
                        <a:t>r</a:t>
                      </a:r>
                      <a:r>
                        <a:rPr sz="1900" spc="65" dirty="0">
                          <a:solidFill>
                            <a:srgbClr val="CFCABE"/>
                          </a:solidFill>
                        </a:rPr>
                        <a:t>oved</a:t>
                      </a:r>
                      <a:r>
                        <a:rPr sz="1900" spc="-120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75" dirty="0">
                          <a:solidFill>
                            <a:srgbClr val="CFCABE"/>
                          </a:solidFill>
                        </a:rPr>
                        <a:t>Workplace</a:t>
                      </a:r>
                      <a:r>
                        <a:rPr sz="1900" spc="-95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35" dirty="0">
                          <a:solidFill>
                            <a:srgbClr val="CFCABE"/>
                          </a:solidFill>
                        </a:rPr>
                        <a:t>Safety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20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900" spc="55" dirty="0">
                          <a:solidFill>
                            <a:srgbClr val="CFCABE"/>
                          </a:solidFill>
                        </a:rPr>
                        <a:t>Guided</a:t>
                      </a:r>
                      <a:r>
                        <a:rPr sz="1900" spc="-114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40" dirty="0">
                          <a:solidFill>
                            <a:srgbClr val="CFCABE"/>
                          </a:solidFill>
                        </a:rPr>
                        <a:t>Repairs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1454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900" spc="25" dirty="0">
                          <a:solidFill>
                            <a:srgbClr val="CFCABE"/>
                          </a:solidFill>
                        </a:rPr>
                        <a:t>Faster</a:t>
                      </a:r>
                      <a:r>
                        <a:rPr sz="1900" spc="-105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10" dirty="0">
                          <a:solidFill>
                            <a:srgbClr val="CFCABE"/>
                          </a:solidFill>
                        </a:rPr>
                        <a:t>Training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145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900" spc="25" dirty="0">
                          <a:solidFill>
                            <a:srgbClr val="CFCABE"/>
                          </a:solidFill>
                        </a:rPr>
                        <a:t>Precision</a:t>
                      </a:r>
                      <a:r>
                        <a:rPr sz="1900" spc="-80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100" dirty="0">
                          <a:solidFill>
                            <a:srgbClr val="CFCABE"/>
                          </a:solidFill>
                        </a:rPr>
                        <a:t>Assembly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10820" marB="0"/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900" spc="50" dirty="0">
                          <a:solidFill>
                            <a:srgbClr val="CFCABE"/>
                          </a:solidFill>
                        </a:rPr>
                        <a:t>Increased</a:t>
                      </a:r>
                      <a:r>
                        <a:rPr sz="1900" spc="-85" dirty="0">
                          <a:solidFill>
                            <a:srgbClr val="CFCABE"/>
                          </a:solidFill>
                        </a:rPr>
                        <a:t> </a:t>
                      </a:r>
                      <a:r>
                        <a:rPr sz="1900" spc="5" dirty="0">
                          <a:solidFill>
                            <a:srgbClr val="CFCABE"/>
                          </a:solidFill>
                        </a:rPr>
                        <a:t>Productivity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2108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2936" y="5554500"/>
            <a:ext cx="1252601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195" dirty="0"/>
              <a:t>Education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282" y="6015506"/>
            <a:ext cx="2684145" cy="17167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85" dirty="0">
                <a:solidFill>
                  <a:srgbClr val="F1E782"/>
                </a:solidFill>
                <a:latin typeface="Georgia"/>
                <a:cs typeface="Georgia"/>
              </a:rPr>
              <a:t>AR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5900"/>
              </a:lnSpc>
              <a:spcBef>
                <a:spcPts val="1889"/>
              </a:spcBef>
            </a:pP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15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pc="13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pc="140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pc="114" dirty="0">
                <a:solidFill>
                  <a:srgbClr val="CFCABE"/>
                </a:solidFill>
                <a:latin typeface="Trebuchet MS"/>
                <a:cs typeface="Trebuchet MS"/>
              </a:rPr>
              <a:t>es</a:t>
            </a:r>
            <a:r>
              <a:rPr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pc="45" dirty="0">
                <a:solidFill>
                  <a:srgbClr val="CFCABE"/>
                </a:solidFill>
                <a:latin typeface="Trebuchet MS"/>
                <a:cs typeface="Trebuchet MS"/>
              </a:rPr>
              <a:t>den</a:t>
            </a:r>
            <a:r>
              <a:rPr spc="35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CFCABE"/>
                </a:solidFill>
                <a:latin typeface="Trebuchet MS"/>
                <a:cs typeface="Trebuchet MS"/>
              </a:rPr>
              <a:t>w</a:t>
            </a:r>
            <a:r>
              <a:rPr spc="1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50" dirty="0">
                <a:solidFill>
                  <a:srgbClr val="CFCABE"/>
                </a:solidFill>
                <a:latin typeface="Trebuchet MS"/>
                <a:cs typeface="Trebuchet MS"/>
              </a:rPr>
              <a:t>h  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-2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10" dirty="0">
                <a:solidFill>
                  <a:srgbClr val="CFCABE"/>
                </a:solidFill>
                <a:latin typeface="Trebuchet MS"/>
                <a:cs typeface="Trebuchet MS"/>
              </a:rPr>
              <a:t>ract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pc="8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-1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CFCABE"/>
                </a:solidFill>
                <a:latin typeface="Trebuchet MS"/>
                <a:cs typeface="Trebuchet MS"/>
              </a:rPr>
              <a:t>3</a:t>
            </a:r>
            <a:r>
              <a:rPr spc="195"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65" dirty="0">
                <a:solidFill>
                  <a:srgbClr val="CFCABE"/>
                </a:solidFill>
                <a:latin typeface="Trebuchet MS"/>
                <a:cs typeface="Trebuchet MS"/>
              </a:rPr>
              <a:t>de</a:t>
            </a:r>
            <a:r>
              <a:rPr spc="1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2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-95" dirty="0">
                <a:solidFill>
                  <a:srgbClr val="CFCABE"/>
                </a:solidFill>
                <a:latin typeface="Trebuchet MS"/>
                <a:cs typeface="Trebuchet MS"/>
              </a:rPr>
              <a:t>f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-7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30" dirty="0">
                <a:solidFill>
                  <a:srgbClr val="CFCABE"/>
                </a:solidFill>
                <a:latin typeface="Trebuchet MS"/>
                <a:cs typeface="Trebuchet MS"/>
              </a:rPr>
              <a:t>ea</a:t>
            </a:r>
            <a:r>
              <a:rPr spc="20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-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-1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20" dirty="0">
                <a:solidFill>
                  <a:srgbClr val="CFCABE"/>
                </a:solidFill>
                <a:latin typeface="Trebuchet MS"/>
                <a:cs typeface="Trebuchet MS"/>
              </a:rPr>
              <a:t>ear</a:t>
            </a:r>
            <a:r>
              <a:rPr spc="-3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5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5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145" dirty="0">
                <a:solidFill>
                  <a:srgbClr val="CFCABE"/>
                </a:solidFill>
                <a:latin typeface="Trebuchet MS"/>
                <a:cs typeface="Trebuchet MS"/>
              </a:rPr>
              <a:t>g</a:t>
            </a:r>
            <a:r>
              <a:rPr spc="-34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8935" y="6015506"/>
            <a:ext cx="2610485" cy="17167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35" dirty="0">
                <a:solidFill>
                  <a:srgbClr val="F1E782"/>
                </a:solidFill>
                <a:latin typeface="Georgia"/>
                <a:cs typeface="Georgia"/>
              </a:rPr>
              <a:t>AI</a:t>
            </a:r>
            <a:endParaRPr sz="2000" dirty="0">
              <a:latin typeface="Georgia"/>
              <a:cs typeface="Georgia"/>
            </a:endParaRPr>
          </a:p>
          <a:p>
            <a:pPr marL="12700" marR="5080">
              <a:lnSpc>
                <a:spcPct val="135800"/>
              </a:lnSpc>
              <a:spcBef>
                <a:spcPts val="1895"/>
              </a:spcBef>
            </a:pPr>
            <a:r>
              <a:rPr spc="50" dirty="0">
                <a:solidFill>
                  <a:srgbClr val="CFCABE"/>
                </a:solidFill>
                <a:latin typeface="Trebuchet MS"/>
                <a:cs typeface="Trebuchet MS"/>
              </a:rPr>
              <a:t>Pe</a:t>
            </a:r>
            <a:r>
              <a:rPr spc="4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5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60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pc="-6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55" dirty="0">
                <a:solidFill>
                  <a:srgbClr val="CFCABE"/>
                </a:solidFill>
                <a:latin typeface="Trebuchet MS"/>
                <a:cs typeface="Trebuchet MS"/>
              </a:rPr>
              <a:t>z</a:t>
            </a:r>
            <a:r>
              <a:rPr spc="5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2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00" dirty="0">
                <a:solidFill>
                  <a:srgbClr val="CFCABE"/>
                </a:solidFill>
                <a:latin typeface="Trebuchet MS"/>
                <a:cs typeface="Trebuchet MS"/>
              </a:rPr>
              <a:t>ed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pc="10" dirty="0">
                <a:solidFill>
                  <a:srgbClr val="CFCABE"/>
                </a:solidFill>
                <a:latin typeface="Trebuchet MS"/>
                <a:cs typeface="Trebuchet MS"/>
              </a:rPr>
              <a:t>cat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50" dirty="0">
                <a:solidFill>
                  <a:srgbClr val="CFCABE"/>
                </a:solidFill>
                <a:latin typeface="Trebuchet MS"/>
                <a:cs typeface="Trebuchet MS"/>
              </a:rPr>
              <a:t>n  </a:t>
            </a:r>
            <a:r>
              <a:rPr spc="25" dirty="0">
                <a:solidFill>
                  <a:srgbClr val="CFCABE"/>
                </a:solidFill>
                <a:latin typeface="Trebuchet MS"/>
                <a:cs typeface="Trebuchet MS"/>
              </a:rPr>
              <a:t>but </a:t>
            </a:r>
            <a:r>
              <a:rPr spc="55" dirty="0">
                <a:solidFill>
                  <a:srgbClr val="CFCABE"/>
                </a:solidFill>
                <a:latin typeface="Trebuchet MS"/>
                <a:cs typeface="Trebuchet MS"/>
              </a:rPr>
              <a:t>lacks </a:t>
            </a:r>
            <a:r>
              <a:rPr spc="100" dirty="0">
                <a:solidFill>
                  <a:srgbClr val="CFCABE"/>
                </a:solidFill>
                <a:latin typeface="Trebuchet MS"/>
                <a:cs typeface="Trebuchet MS"/>
              </a:rPr>
              <a:t>hands-on </a:t>
            </a:r>
            <a:r>
              <a:rPr spc="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55" dirty="0">
                <a:solidFill>
                  <a:srgbClr val="CFCABE"/>
                </a:solidFill>
                <a:latin typeface="Trebuchet MS"/>
                <a:cs typeface="Trebuchet MS"/>
              </a:rPr>
              <a:t>engagement.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7579" y="6012610"/>
            <a:ext cx="2798445" cy="17167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00" dirty="0">
                <a:solidFill>
                  <a:srgbClr val="F1E782"/>
                </a:solidFill>
                <a:latin typeface="Georgia"/>
                <a:cs typeface="Georgia"/>
              </a:rPr>
              <a:t>IoT</a:t>
            </a:r>
            <a:endParaRPr sz="2000" dirty="0">
              <a:latin typeface="Georgia"/>
              <a:cs typeface="Georgia"/>
            </a:endParaRPr>
          </a:p>
          <a:p>
            <a:pPr marL="12700" marR="5080">
              <a:lnSpc>
                <a:spcPct val="135900"/>
              </a:lnSpc>
              <a:spcBef>
                <a:spcPts val="1889"/>
              </a:spcBef>
            </a:pPr>
            <a:r>
              <a:rPr spc="15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7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8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-20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-114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00" dirty="0">
                <a:solidFill>
                  <a:srgbClr val="CFCABE"/>
                </a:solidFill>
                <a:latin typeface="Trebuchet MS"/>
                <a:cs typeface="Trebuchet MS"/>
              </a:rPr>
              <a:t>de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9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s  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7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4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10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2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20" dirty="0">
                <a:solidFill>
                  <a:srgbClr val="CFCABE"/>
                </a:solidFill>
                <a:latin typeface="Trebuchet MS"/>
                <a:cs typeface="Trebuchet MS"/>
              </a:rPr>
              <a:t>b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pc="-100" dirty="0">
                <a:solidFill>
                  <a:srgbClr val="CFCABE"/>
                </a:solidFill>
                <a:latin typeface="Trebuchet MS"/>
                <a:cs typeface="Trebuchet MS"/>
              </a:rPr>
              <a:t>t  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13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105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25" dirty="0">
                <a:solidFill>
                  <a:srgbClr val="CFCABE"/>
                </a:solidFill>
                <a:latin typeface="Trebuchet MS"/>
                <a:cs typeface="Trebuchet MS"/>
              </a:rPr>
              <a:t>n’t</a:t>
            </a:r>
            <a:r>
              <a:rPr spc="-1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enhance</a:t>
            </a:r>
            <a:r>
              <a:rPr spc="-1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12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-2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15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80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3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100" dirty="0">
                <a:solidFill>
                  <a:srgbClr val="CFCABE"/>
                </a:solidFill>
                <a:latin typeface="Trebuchet MS"/>
                <a:cs typeface="Trebuchet MS"/>
              </a:rPr>
              <a:t>t  </a:t>
            </a:r>
            <a:r>
              <a:rPr spc="-15" dirty="0">
                <a:solidFill>
                  <a:srgbClr val="CFCABE"/>
                </a:solidFill>
                <a:latin typeface="Trebuchet MS"/>
                <a:cs typeface="Trebuchet MS"/>
              </a:rPr>
              <a:t>delivery.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6600" y="6012610"/>
            <a:ext cx="2702560" cy="171675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15" dirty="0">
                <a:solidFill>
                  <a:srgbClr val="F1E782"/>
                </a:solidFill>
                <a:latin typeface="Georgia"/>
                <a:cs typeface="Georgia"/>
              </a:rPr>
              <a:t>5G</a:t>
            </a:r>
            <a:endParaRPr sz="2000" dirty="0">
              <a:latin typeface="Georgia"/>
              <a:cs typeface="Georgia"/>
            </a:endParaRPr>
          </a:p>
          <a:p>
            <a:pPr marL="12700" marR="5080">
              <a:lnSpc>
                <a:spcPct val="135800"/>
              </a:lnSpc>
              <a:spcBef>
                <a:spcPts val="1895"/>
              </a:spcBef>
            </a:pPr>
            <a:r>
              <a:rPr spc="229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pc="120" dirty="0">
                <a:solidFill>
                  <a:srgbClr val="CFCABE"/>
                </a:solidFill>
                <a:latin typeface="Trebuchet MS"/>
                <a:cs typeface="Trebuchet MS"/>
              </a:rPr>
              <a:t>pp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15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6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-60" dirty="0">
                <a:solidFill>
                  <a:srgbClr val="CFCABE"/>
                </a:solidFill>
                <a:latin typeface="Trebuchet MS"/>
                <a:cs typeface="Trebuchet MS"/>
              </a:rPr>
              <a:t>r</a:t>
            </a:r>
            <a:r>
              <a:rPr spc="85" dirty="0">
                <a:solidFill>
                  <a:srgbClr val="CFCABE"/>
                </a:solidFill>
                <a:latin typeface="Trebuchet MS"/>
                <a:cs typeface="Trebuchet MS"/>
              </a:rPr>
              <a:t>ea</a:t>
            </a:r>
            <a:r>
              <a:rPr spc="135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45" dirty="0">
                <a:solidFill>
                  <a:srgbClr val="CFCABE"/>
                </a:solidFill>
                <a:latin typeface="Trebuchet MS"/>
                <a:cs typeface="Trebuchet MS"/>
              </a:rPr>
              <a:t>ng</a:t>
            </a:r>
            <a:r>
              <a:rPr spc="-20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55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pc="6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85" dirty="0">
                <a:solidFill>
                  <a:srgbClr val="CFCABE"/>
                </a:solidFill>
                <a:latin typeface="Trebuchet MS"/>
                <a:cs typeface="Trebuchet MS"/>
              </a:rPr>
              <a:t>d  </a:t>
            </a:r>
            <a:r>
              <a:rPr spc="105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7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80" dirty="0">
                <a:solidFill>
                  <a:srgbClr val="CFCABE"/>
                </a:solidFill>
                <a:latin typeface="Trebuchet MS"/>
                <a:cs typeface="Trebuchet MS"/>
              </a:rPr>
              <a:t>c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-110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95" dirty="0">
                <a:solidFill>
                  <a:srgbClr val="CFCABE"/>
                </a:solidFill>
                <a:latin typeface="Trebuchet MS"/>
                <a:cs typeface="Trebuchet MS"/>
              </a:rPr>
              <a:t>y</a:t>
            </a:r>
            <a:r>
              <a:rPr spc="-204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120" dirty="0">
                <a:solidFill>
                  <a:srgbClr val="CFCABE"/>
                </a:solidFill>
                <a:latin typeface="Trebuchet MS"/>
                <a:cs typeface="Trebuchet MS"/>
              </a:rPr>
              <a:t>b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u</a:t>
            </a:r>
            <a:r>
              <a:rPr spc="-114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CFCABE"/>
                </a:solidFill>
                <a:latin typeface="Trebuchet MS"/>
                <a:cs typeface="Trebuchet MS"/>
              </a:rPr>
              <a:t>l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acks  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-25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-15" dirty="0">
                <a:solidFill>
                  <a:srgbClr val="CFCABE"/>
                </a:solidFill>
                <a:latin typeface="Trebuchet MS"/>
                <a:cs typeface="Trebuchet MS"/>
              </a:rPr>
              <a:t>t</a:t>
            </a:r>
            <a:r>
              <a:rPr spc="10" dirty="0">
                <a:solidFill>
                  <a:srgbClr val="CFCABE"/>
                </a:solidFill>
                <a:latin typeface="Trebuchet MS"/>
                <a:cs typeface="Trebuchet MS"/>
              </a:rPr>
              <a:t>eract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75" dirty="0">
                <a:solidFill>
                  <a:srgbClr val="CFCABE"/>
                </a:solidFill>
                <a:latin typeface="Trebuchet MS"/>
                <a:cs typeface="Trebuchet MS"/>
              </a:rPr>
              <a:t>v</a:t>
            </a:r>
            <a:r>
              <a:rPr spc="85" dirty="0">
                <a:solidFill>
                  <a:srgbClr val="CFCABE"/>
                </a:solidFill>
                <a:latin typeface="Trebuchet MS"/>
                <a:cs typeface="Trebuchet MS"/>
              </a:rPr>
              <a:t>e</a:t>
            </a:r>
            <a:r>
              <a:rPr spc="-1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CFCABE"/>
                </a:solidFill>
                <a:latin typeface="Trebuchet MS"/>
                <a:cs typeface="Trebuchet MS"/>
              </a:rPr>
              <a:t>d</a:t>
            </a:r>
            <a:r>
              <a:rPr spc="1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80" dirty="0">
                <a:solidFill>
                  <a:srgbClr val="CFCABE"/>
                </a:solidFill>
                <a:latin typeface="Trebuchet MS"/>
                <a:cs typeface="Trebuchet MS"/>
              </a:rPr>
              <a:t>m</a:t>
            </a:r>
            <a:r>
              <a:rPr spc="110" dirty="0">
                <a:solidFill>
                  <a:srgbClr val="CFCABE"/>
                </a:solidFill>
                <a:latin typeface="Trebuchet MS"/>
                <a:cs typeface="Trebuchet MS"/>
              </a:rPr>
              <a:t>en</a:t>
            </a:r>
            <a:r>
              <a:rPr spc="9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120" dirty="0">
                <a:solidFill>
                  <a:srgbClr val="CFCABE"/>
                </a:solidFill>
                <a:latin typeface="Trebuchet MS"/>
                <a:cs typeface="Trebuchet MS"/>
              </a:rPr>
              <a:t>i</a:t>
            </a:r>
            <a:r>
              <a:rPr spc="125" dirty="0">
                <a:solidFill>
                  <a:srgbClr val="CFCABE"/>
                </a:solidFill>
                <a:latin typeface="Trebuchet MS"/>
                <a:cs typeface="Trebuchet MS"/>
              </a:rPr>
              <a:t>o</a:t>
            </a:r>
            <a:r>
              <a:rPr spc="130" dirty="0">
                <a:solidFill>
                  <a:srgbClr val="CFCABE"/>
                </a:solidFill>
                <a:latin typeface="Trebuchet MS"/>
                <a:cs typeface="Trebuchet MS"/>
              </a:rPr>
              <a:t>n</a:t>
            </a:r>
            <a:r>
              <a:rPr spc="70" dirty="0">
                <a:solidFill>
                  <a:srgbClr val="CFCABE"/>
                </a:solidFill>
                <a:latin typeface="Trebuchet MS"/>
                <a:cs typeface="Trebuchet MS"/>
              </a:rPr>
              <a:t>s</a:t>
            </a:r>
            <a:r>
              <a:rPr spc="-340" dirty="0">
                <a:solidFill>
                  <a:srgbClr val="CFCABE"/>
                </a:solidFill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DEB17-7563-66DC-822C-5FEA16D3DF59}"/>
              </a:ext>
            </a:extLst>
          </p:cNvPr>
          <p:cNvSpPr txBox="1"/>
          <p:nvPr/>
        </p:nvSpPr>
        <p:spPr>
          <a:xfrm>
            <a:off x="857764" y="3742262"/>
            <a:ext cx="4419600" cy="163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AR</a:t>
            </a:r>
            <a:endParaRPr lang="en-IN" sz="2000" dirty="0">
              <a:latin typeface="Georgia"/>
              <a:cs typeface="Georgia"/>
            </a:endParaRPr>
          </a:p>
          <a:p>
            <a:pPr marL="12700" marR="5080">
              <a:lnSpc>
                <a:spcPct val="133800"/>
              </a:lnSpc>
              <a:spcBef>
                <a:spcPts val="755"/>
              </a:spcBef>
            </a:pPr>
            <a:r>
              <a:rPr lang="en-US" sz="1800" spc="45" dirty="0">
                <a:solidFill>
                  <a:srgbClr val="CFCABE"/>
                </a:solidFill>
                <a:latin typeface="Trebuchet MS"/>
                <a:cs typeface="Trebuchet MS"/>
              </a:rPr>
              <a:t>Enables</a:t>
            </a:r>
            <a:r>
              <a:rPr lang="en-US" sz="18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rgbClr val="CFCABE"/>
                </a:solidFill>
                <a:latin typeface="Trebuchet MS"/>
                <a:cs typeface="Trebuchet MS"/>
              </a:rPr>
              <a:t>virtual</a:t>
            </a:r>
            <a:r>
              <a:rPr lang="en-US" sz="180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rgbClr val="CFCABE"/>
                </a:solidFill>
                <a:latin typeface="Trebuchet MS"/>
                <a:cs typeface="Trebuchet MS"/>
              </a:rPr>
              <a:t>try-ons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lang="en-US" sz="180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0" dirty="0">
                <a:solidFill>
                  <a:srgbClr val="CFCABE"/>
                </a:solidFill>
                <a:latin typeface="Trebuchet MS"/>
                <a:cs typeface="Trebuchet MS"/>
              </a:rPr>
              <a:t>product</a:t>
            </a:r>
            <a:r>
              <a:rPr lang="en-US" sz="18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visualizations, </a:t>
            </a:r>
            <a:r>
              <a:rPr lang="en-US" sz="1800" spc="-3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rgbClr val="CFCABE"/>
                </a:solidFill>
                <a:latin typeface="Trebuchet MS"/>
                <a:cs typeface="Trebuchet MS"/>
              </a:rPr>
              <a:t>enhancing</a:t>
            </a:r>
            <a:r>
              <a:rPr lang="en-US" sz="1800" spc="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customer</a:t>
            </a:r>
            <a:r>
              <a:rPr lang="en-US" sz="18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rgbClr val="CFCABE"/>
                </a:solidFill>
                <a:latin typeface="Trebuchet MS"/>
                <a:cs typeface="Trebuchet MS"/>
              </a:rPr>
              <a:t>engagement.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FCBF8-E0DF-0A87-03BB-3BB4444066FB}"/>
              </a:ext>
            </a:extLst>
          </p:cNvPr>
          <p:cNvSpPr txBox="1"/>
          <p:nvPr/>
        </p:nvSpPr>
        <p:spPr>
          <a:xfrm>
            <a:off x="5187778" y="3773830"/>
            <a:ext cx="4419600" cy="163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AI</a:t>
            </a:r>
            <a:endParaRPr lang="en-US" sz="20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33800"/>
              </a:lnSpc>
              <a:spcBef>
                <a:spcPts val="755"/>
              </a:spcBef>
            </a:pP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Offers</a:t>
            </a:r>
            <a:r>
              <a:rPr lang="en-US" sz="18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rgbClr val="CFCABE"/>
                </a:solidFill>
                <a:latin typeface="Trebuchet MS"/>
                <a:cs typeface="Trebuchet MS"/>
              </a:rPr>
              <a:t>personalized</a:t>
            </a:r>
            <a:r>
              <a:rPr lang="en-US" sz="180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recommendations</a:t>
            </a:r>
            <a:r>
              <a:rPr lang="en-US" sz="180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rgbClr val="CFCABE"/>
                </a:solidFill>
                <a:latin typeface="Trebuchet MS"/>
                <a:cs typeface="Trebuchet MS"/>
              </a:rPr>
              <a:t>but</a:t>
            </a:r>
            <a:r>
              <a:rPr lang="en-US" sz="18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rgbClr val="CFCABE"/>
                </a:solidFill>
                <a:latin typeface="Trebuchet MS"/>
                <a:cs typeface="Trebuchet MS"/>
              </a:rPr>
              <a:t>lacks </a:t>
            </a:r>
            <a:r>
              <a:rPr lang="en-US" sz="1800" spc="-3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interactive</a:t>
            </a:r>
            <a:r>
              <a:rPr lang="en-US" sz="18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0" dirty="0">
                <a:solidFill>
                  <a:srgbClr val="CFCABE"/>
                </a:solidFill>
                <a:latin typeface="Trebuchet MS"/>
                <a:cs typeface="Trebuchet MS"/>
              </a:rPr>
              <a:t>product</a:t>
            </a:r>
            <a:r>
              <a:rPr lang="en-US" sz="18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rgbClr val="CFCABE"/>
                </a:solidFill>
                <a:latin typeface="Trebuchet MS"/>
                <a:cs typeface="Trebuchet MS"/>
              </a:rPr>
              <a:t>experiences.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7A13D-B3C0-EB05-506F-6843B97032AD}"/>
              </a:ext>
            </a:extLst>
          </p:cNvPr>
          <p:cNvSpPr txBox="1"/>
          <p:nvPr/>
        </p:nvSpPr>
        <p:spPr>
          <a:xfrm>
            <a:off x="9681159" y="3742262"/>
            <a:ext cx="4876800" cy="120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IoT</a:t>
            </a:r>
            <a:endParaRPr lang="en-IN" sz="2000" dirty="0">
              <a:latin typeface="Georgia"/>
              <a:cs typeface="Georgia"/>
            </a:endParaRPr>
          </a:p>
          <a:p>
            <a:pPr marL="12700" marR="5080">
              <a:lnSpc>
                <a:spcPct val="133800"/>
              </a:lnSpc>
              <a:spcBef>
                <a:spcPts val="755"/>
              </a:spcBef>
            </a:pPr>
            <a:r>
              <a:rPr lang="en-US" sz="1800" spc="20" dirty="0">
                <a:solidFill>
                  <a:srgbClr val="CFCABE"/>
                </a:solidFill>
                <a:latin typeface="Trebuchet MS"/>
                <a:cs typeface="Trebuchet MS"/>
              </a:rPr>
              <a:t>Optimizes</a:t>
            </a:r>
            <a:r>
              <a:rPr lang="en-US" sz="18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rgbClr val="CFCABE"/>
                </a:solidFill>
                <a:latin typeface="Trebuchet MS"/>
                <a:cs typeface="Trebuchet MS"/>
              </a:rPr>
              <a:t>inventory</a:t>
            </a:r>
            <a:r>
              <a:rPr lang="en-US" sz="18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lang="en-US" sz="180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50" dirty="0">
                <a:solidFill>
                  <a:srgbClr val="CFCABE"/>
                </a:solidFill>
                <a:latin typeface="Trebuchet MS"/>
                <a:cs typeface="Trebuchet MS"/>
              </a:rPr>
              <a:t>supply</a:t>
            </a:r>
            <a:r>
              <a:rPr lang="en-US" sz="1800" spc="-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rgbClr val="CFCABE"/>
                </a:solidFill>
                <a:latin typeface="Trebuchet MS"/>
                <a:cs typeface="Trebuchet MS"/>
              </a:rPr>
              <a:t>chain</a:t>
            </a:r>
            <a:r>
              <a:rPr lang="en-US" sz="180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CFCABE"/>
                </a:solidFill>
                <a:latin typeface="Trebuchet MS"/>
                <a:cs typeface="Trebuchet MS"/>
              </a:rPr>
              <a:t>without direct </a:t>
            </a:r>
            <a:r>
              <a:rPr lang="en-US" sz="1800" spc="-3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customer</a:t>
            </a:r>
            <a:r>
              <a:rPr lang="en-US" sz="18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rgbClr val="CFCABE"/>
                </a:solidFill>
                <a:latin typeface="Trebuchet MS"/>
                <a:cs typeface="Trebuchet MS"/>
              </a:rPr>
              <a:t>engagement.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A5589-4B8A-704D-8983-31F63117A4B3}"/>
              </a:ext>
            </a:extLst>
          </p:cNvPr>
          <p:cNvSpPr txBox="1"/>
          <p:nvPr/>
        </p:nvSpPr>
        <p:spPr>
          <a:xfrm>
            <a:off x="857764" y="3269686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400" b="1" spc="35" dirty="0">
                <a:solidFill>
                  <a:srgbClr val="F1E782"/>
                </a:solidFill>
                <a:latin typeface="Georgia"/>
                <a:cs typeface="Georgia"/>
              </a:rPr>
              <a:t>Retail</a:t>
            </a:r>
            <a:endParaRPr lang="en-IN" sz="2400" b="1" dirty="0">
              <a:latin typeface="Georgia"/>
              <a:cs typeface="Georgi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D97F1-373C-EB56-1684-6923DCCA2B48}"/>
              </a:ext>
            </a:extLst>
          </p:cNvPr>
          <p:cNvSpPr txBox="1"/>
          <p:nvPr/>
        </p:nvSpPr>
        <p:spPr>
          <a:xfrm>
            <a:off x="847467" y="449949"/>
            <a:ext cx="106680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300" b="0" i="0" u="none" strike="noStrike" kern="0" cap="none" spc="85" normalizeH="0" baseline="0" noProof="0" dirty="0">
                <a:ln>
                  <a:noFill/>
                </a:ln>
                <a:solidFill>
                  <a:srgbClr val="F1E782"/>
                </a:solidFill>
                <a:effectLst/>
                <a:uLnTx/>
                <a:uFillTx/>
                <a:latin typeface="Palatino Linotype"/>
                <a:ea typeface="+mj-ea"/>
                <a:cs typeface="Palatino Linotype"/>
              </a:rPr>
              <a:t>AR vs. Other Emerging Technologies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44C42-7DAF-F2C8-EAAC-C6206C592837}"/>
              </a:ext>
            </a:extLst>
          </p:cNvPr>
          <p:cNvSpPr txBox="1"/>
          <p:nvPr/>
        </p:nvSpPr>
        <p:spPr>
          <a:xfrm>
            <a:off x="910281" y="1359501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400" b="1" spc="35" dirty="0">
                <a:solidFill>
                  <a:srgbClr val="F1E782"/>
                </a:solidFill>
                <a:latin typeface="Georgia"/>
                <a:cs typeface="Georgia"/>
              </a:rPr>
              <a:t>Healthcare</a:t>
            </a:r>
            <a:endParaRPr lang="en-IN" sz="2400" b="1" dirty="0">
              <a:latin typeface="Georgia"/>
              <a:cs typeface="Georgi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511D7A-B0C7-F255-190F-CAD20F3A130B}"/>
              </a:ext>
            </a:extLst>
          </p:cNvPr>
          <p:cNvSpPr txBox="1"/>
          <p:nvPr/>
        </p:nvSpPr>
        <p:spPr>
          <a:xfrm>
            <a:off x="889687" y="2449194"/>
            <a:ext cx="4240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lang="en-US" sz="1800" spc="40" dirty="0">
                <a:solidFill>
                  <a:srgbClr val="CFCABE"/>
                </a:solidFill>
                <a:latin typeface="Trebuchet MS"/>
                <a:cs typeface="Trebuchet MS"/>
              </a:rPr>
              <a:t>Provides</a:t>
            </a:r>
            <a:r>
              <a:rPr lang="en-US" sz="18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rgbClr val="CFCABE"/>
                </a:solidFill>
                <a:latin typeface="Trebuchet MS"/>
                <a:cs typeface="Trebuchet MS"/>
              </a:rPr>
              <a:t>real-time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visual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5" dirty="0">
                <a:solidFill>
                  <a:srgbClr val="CFCABE"/>
                </a:solidFill>
                <a:latin typeface="Trebuchet MS"/>
                <a:cs typeface="Trebuchet MS"/>
              </a:rPr>
              <a:t>guidance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rgbClr val="CFCABE"/>
                </a:solidFill>
                <a:latin typeface="Trebuchet MS"/>
                <a:cs typeface="Trebuchet MS"/>
              </a:rPr>
              <a:t>enhancing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rgbClr val="CFCABE"/>
                </a:solidFill>
                <a:latin typeface="Trebuchet MS"/>
                <a:cs typeface="Trebuchet MS"/>
              </a:rPr>
              <a:t>precision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with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CFCABE"/>
                </a:solidFill>
                <a:latin typeface="Trebuchet MS"/>
                <a:cs typeface="Trebuchet MS"/>
              </a:rPr>
              <a:t>live</a:t>
            </a:r>
            <a:r>
              <a:rPr lang="en-US" sz="1800" spc="-8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45" dirty="0">
                <a:solidFill>
                  <a:srgbClr val="CFCABE"/>
                </a:solidFill>
                <a:latin typeface="Trebuchet MS"/>
                <a:cs typeface="Trebuchet MS"/>
              </a:rPr>
              <a:t>data.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8322B-EFC9-258A-9D44-A8D0561C6D2C}"/>
              </a:ext>
            </a:extLst>
          </p:cNvPr>
          <p:cNvSpPr txBox="1"/>
          <p:nvPr/>
        </p:nvSpPr>
        <p:spPr>
          <a:xfrm>
            <a:off x="932936" y="1892791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AR</a:t>
            </a:r>
            <a:endParaRPr lang="en-IN" sz="2000" dirty="0">
              <a:latin typeface="Georgia"/>
              <a:cs typeface="Georgi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0EED2-0793-7391-F30E-ED30AB5B6D5D}"/>
              </a:ext>
            </a:extLst>
          </p:cNvPr>
          <p:cNvSpPr txBox="1"/>
          <p:nvPr/>
        </p:nvSpPr>
        <p:spPr>
          <a:xfrm>
            <a:off x="5205534" y="1850312"/>
            <a:ext cx="4108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AI</a:t>
            </a:r>
            <a:endParaRPr lang="en-IN" sz="2000" dirty="0">
              <a:latin typeface="Georgia"/>
              <a:cs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9A1694-B1CF-F051-F765-DEE73B4A8564}"/>
              </a:ext>
            </a:extLst>
          </p:cNvPr>
          <p:cNvSpPr txBox="1"/>
          <p:nvPr/>
        </p:nvSpPr>
        <p:spPr>
          <a:xfrm>
            <a:off x="5130114" y="2449193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lang="en-US" sz="1800" spc="45" dirty="0">
                <a:solidFill>
                  <a:srgbClr val="CFCABE"/>
                </a:solidFill>
                <a:latin typeface="Trebuchet MS"/>
                <a:cs typeface="Trebuchet MS"/>
              </a:rPr>
              <a:t>Analyzes</a:t>
            </a:r>
            <a:r>
              <a:rPr lang="en-US" sz="18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rgbClr val="CFCABE"/>
                </a:solidFill>
                <a:latin typeface="Trebuchet MS"/>
                <a:cs typeface="Trebuchet MS"/>
              </a:rPr>
              <a:t>data</a:t>
            </a:r>
            <a:r>
              <a:rPr lang="en-US" sz="180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lang="en-US" sz="18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0" dirty="0">
                <a:solidFill>
                  <a:srgbClr val="CFCABE"/>
                </a:solidFill>
                <a:latin typeface="Trebuchet MS"/>
                <a:cs typeface="Trebuchet MS"/>
              </a:rPr>
              <a:t>diagnostic</a:t>
            </a:r>
            <a:r>
              <a:rPr lang="en-US" sz="18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predictions</a:t>
            </a:r>
            <a:r>
              <a:rPr lang="en-US" sz="18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0" dirty="0">
                <a:solidFill>
                  <a:srgbClr val="CFCABE"/>
                </a:solidFill>
                <a:latin typeface="Trebuchet MS"/>
                <a:cs typeface="Trebuchet MS"/>
              </a:rPr>
              <a:t>but</a:t>
            </a:r>
            <a:r>
              <a:rPr lang="en-US" sz="18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35" dirty="0">
                <a:solidFill>
                  <a:srgbClr val="CFCABE"/>
                </a:solidFill>
                <a:latin typeface="Trebuchet MS"/>
                <a:cs typeface="Trebuchet MS"/>
              </a:rPr>
              <a:t>lacks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interactive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visual</a:t>
            </a:r>
            <a:r>
              <a:rPr lang="en-US" sz="18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CFCABE"/>
                </a:solidFill>
                <a:latin typeface="Trebuchet MS"/>
                <a:cs typeface="Trebuchet MS"/>
              </a:rPr>
              <a:t>aids.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EDB36-F71B-CCBF-9875-0774B7D81DEB}"/>
              </a:ext>
            </a:extLst>
          </p:cNvPr>
          <p:cNvSpPr txBox="1"/>
          <p:nvPr/>
        </p:nvSpPr>
        <p:spPr>
          <a:xfrm>
            <a:off x="9674981" y="1741754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000" spc="35" dirty="0">
                <a:solidFill>
                  <a:srgbClr val="F1E782"/>
                </a:solidFill>
                <a:latin typeface="Georgia"/>
                <a:cs typeface="Georgia"/>
              </a:rPr>
              <a:t>IoT</a:t>
            </a:r>
            <a:endParaRPr lang="en-IN" sz="2000" dirty="0">
              <a:latin typeface="Georgia"/>
              <a:cs typeface="Georgi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CDFDEB-9B9B-BE38-6AEC-9E3EE4286518}"/>
              </a:ext>
            </a:extLst>
          </p:cNvPr>
          <p:cNvSpPr txBox="1"/>
          <p:nvPr/>
        </p:nvSpPr>
        <p:spPr>
          <a:xfrm>
            <a:off x="9630032" y="2398081"/>
            <a:ext cx="4075671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lang="en-US" sz="1800" spc="45" dirty="0">
                <a:solidFill>
                  <a:srgbClr val="CFCABE"/>
                </a:solidFill>
                <a:latin typeface="Trebuchet MS"/>
                <a:cs typeface="Trebuchet MS"/>
              </a:rPr>
              <a:t>Connects</a:t>
            </a:r>
            <a:r>
              <a:rPr lang="en-US" sz="1800" spc="-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45" dirty="0">
                <a:solidFill>
                  <a:srgbClr val="CFCABE"/>
                </a:solidFill>
                <a:latin typeface="Trebuchet MS"/>
                <a:cs typeface="Trebuchet MS"/>
              </a:rPr>
              <a:t>devices</a:t>
            </a:r>
            <a:r>
              <a:rPr lang="en-US" sz="1800" spc="-1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lang="en-US" sz="18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25" dirty="0">
                <a:solidFill>
                  <a:srgbClr val="CFCABE"/>
                </a:solidFill>
                <a:latin typeface="Trebuchet MS"/>
                <a:cs typeface="Trebuchet MS"/>
              </a:rPr>
              <a:t>remote</a:t>
            </a:r>
            <a:r>
              <a:rPr lang="en-US" sz="18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monitoring</a:t>
            </a:r>
            <a:r>
              <a:rPr lang="en-US" sz="180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-5" dirty="0">
                <a:solidFill>
                  <a:srgbClr val="CFCABE"/>
                </a:solidFill>
                <a:latin typeface="Trebuchet MS"/>
                <a:cs typeface="Trebuchet MS"/>
              </a:rPr>
              <a:t>without</a:t>
            </a:r>
            <a:r>
              <a:rPr lang="en-US" sz="180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real-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800" dirty="0">
                <a:solidFill>
                  <a:srgbClr val="CFCABE"/>
                </a:solidFill>
                <a:latin typeface="Trebuchet MS"/>
                <a:cs typeface="Trebuchet MS"/>
              </a:rPr>
              <a:t>time</a:t>
            </a:r>
            <a:r>
              <a:rPr lang="en-US" sz="18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15" dirty="0">
                <a:solidFill>
                  <a:srgbClr val="CFCABE"/>
                </a:solidFill>
                <a:latin typeface="Trebuchet MS"/>
                <a:cs typeface="Trebuchet MS"/>
              </a:rPr>
              <a:t>visual</a:t>
            </a:r>
            <a:r>
              <a:rPr lang="en-US" sz="18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1800" spc="5" dirty="0">
                <a:solidFill>
                  <a:srgbClr val="CFCABE"/>
                </a:solidFill>
                <a:latin typeface="Trebuchet MS"/>
                <a:cs typeface="Trebuchet MS"/>
              </a:rPr>
              <a:t>assistance.</a:t>
            </a:r>
            <a:endParaRPr lang="en-US"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806</Words>
  <Application>Microsoft Office PowerPoint</Application>
  <PresentationFormat>Custom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Georgia</vt:lpstr>
      <vt:lpstr>Palatino Linotype</vt:lpstr>
      <vt:lpstr>Trebuchet MS</vt:lpstr>
      <vt:lpstr>Office Theme</vt:lpstr>
      <vt:lpstr>Augmented  Reality: Shaping a New Digital Frontier</vt:lpstr>
      <vt:lpstr>What is Augmented Reality?</vt:lpstr>
      <vt:lpstr>A Peek Under the Hood of  Augmented Reality</vt:lpstr>
      <vt:lpstr>Why AR is Transformative in Multiple  Industries</vt:lpstr>
      <vt:lpstr>From Window Shopping to  Immersive Product Try-Ons</vt:lpstr>
      <vt:lpstr>AR as the New Scalpel in the  Operating Room</vt:lpstr>
      <vt:lpstr>Interactive Learning with  Augmented Reality</vt:lpstr>
      <vt:lpstr>AR in the Factory: From  Blueprints to Assembly</vt:lpstr>
      <vt:lpstr>Education</vt:lpstr>
      <vt:lpstr>The Future of AR: From  Smartphones to Smart Glasses</vt:lpstr>
      <vt:lpstr>AR's Competitive Edge: Leading the  Innovation Wave</vt:lpstr>
      <vt:lpstr>PowerPoint Presentation</vt:lpstr>
      <vt:lpstr>Overcoming Hurdles: Challenges in AR  Development</vt:lpstr>
      <vt:lpstr>Conclusion: The Bridge to  Our Digital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nityan.0511@gmail.com</cp:lastModifiedBy>
  <cp:revision>2</cp:revision>
  <dcterms:created xsi:type="dcterms:W3CDTF">2024-10-20T07:31:05Z</dcterms:created>
  <dcterms:modified xsi:type="dcterms:W3CDTF">2024-10-20T08:47:20Z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2024-10-20T00:00:00Z</vt:filetime>
  </property>
</Properties>
</file>