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660"/>
  </p:normalViewPr>
  <p:slideViewPr>
    <p:cSldViewPr snapToGrid="0">
      <p:cViewPr varScale="1">
        <p:scale>
          <a:sx n="78" d="100"/>
          <a:sy n="78" d="100"/>
        </p:scale>
        <p:origin x="9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CD4D-691C-8D21-5711-7946D1F9A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86B436-F661-8D88-2D4F-CAD8ECAC0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00F864-D8C8-6DF0-50C5-857F8DE7830E}"/>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5" name="Footer Placeholder 4">
            <a:extLst>
              <a:ext uri="{FF2B5EF4-FFF2-40B4-BE49-F238E27FC236}">
                <a16:creationId xmlns:a16="http://schemas.microsoft.com/office/drawing/2014/main" id="{2663BC44-93F2-3805-8389-5A0C186C9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D6919-20AC-5920-C117-D3783EAC3014}"/>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137483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24C2-B6A1-56DD-653F-5F9CAC2A7E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1E39C5-E7F9-234E-D537-F7C87E8E7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8965C-2D9C-B7E2-7DD6-50C9FE4C368E}"/>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5" name="Footer Placeholder 4">
            <a:extLst>
              <a:ext uri="{FF2B5EF4-FFF2-40B4-BE49-F238E27FC236}">
                <a16:creationId xmlns:a16="http://schemas.microsoft.com/office/drawing/2014/main" id="{D957D72A-086E-9433-561D-2DE6860A6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A90D8-79F9-4D01-E924-81C840681995}"/>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317969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141F6B-685E-0A0E-DD16-E0CC11626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DFBBBB-B9E0-FDAB-3660-0D64884A7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7FFC7-FE8D-A7EB-48A4-5DA74C910C1D}"/>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5" name="Footer Placeholder 4">
            <a:extLst>
              <a:ext uri="{FF2B5EF4-FFF2-40B4-BE49-F238E27FC236}">
                <a16:creationId xmlns:a16="http://schemas.microsoft.com/office/drawing/2014/main" id="{53289870-FFCE-3BF9-6124-F5B265EB3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6C604-8544-4C76-0663-7446D615E3A1}"/>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216618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EC42-4CA7-45FE-2493-EA488FCA6A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FFB093-104A-994A-5A03-162C14DC6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5027F-30F0-5FEC-B667-889DE6767B25}"/>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5" name="Footer Placeholder 4">
            <a:extLst>
              <a:ext uri="{FF2B5EF4-FFF2-40B4-BE49-F238E27FC236}">
                <a16:creationId xmlns:a16="http://schemas.microsoft.com/office/drawing/2014/main" id="{B73BA31E-3B38-533D-6D2D-FCA78289A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DCEE3-9C08-EE87-04D3-86FC258ABE3C}"/>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300036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40A6-9153-E97B-9B0B-D25FEF22A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66B1F4-6C0A-5295-87E5-EC1DE178D1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9BEF5-EEC1-D470-40A9-931B9669FBBB}"/>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5" name="Footer Placeholder 4">
            <a:extLst>
              <a:ext uri="{FF2B5EF4-FFF2-40B4-BE49-F238E27FC236}">
                <a16:creationId xmlns:a16="http://schemas.microsoft.com/office/drawing/2014/main" id="{F8C1D279-7D46-4523-7E93-AE90F09CC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A37DA-81BD-6CD7-50EB-6D4C122EEA9B}"/>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188348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9637-9C31-EE44-1D01-B055EB6C8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49AA88-B397-66CC-23D3-D4B0A56F82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B06A39-7A6E-3720-2BB7-467CBF4A6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8A74E8-805E-FBDB-8010-62BD517DE199}"/>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6" name="Footer Placeholder 5">
            <a:extLst>
              <a:ext uri="{FF2B5EF4-FFF2-40B4-BE49-F238E27FC236}">
                <a16:creationId xmlns:a16="http://schemas.microsoft.com/office/drawing/2014/main" id="{F39985CD-7D53-DAC4-FC76-AA0AD4EB0F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DAAF2-5249-AC57-FBE4-5C745BEAA97C}"/>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92628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74BC-ACC3-EA04-A31A-8697411AEF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91582-D5FA-F59D-6DC8-8F0631F62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C3A31-662B-4D76-14BB-C4705595E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49F60F-ADBD-861C-986B-3B7EDBE53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97FDC-66DF-9789-85C9-11E6E9BEC0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FA5484-551F-D6F4-8932-85965B4F227C}"/>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8" name="Footer Placeholder 7">
            <a:extLst>
              <a:ext uri="{FF2B5EF4-FFF2-40B4-BE49-F238E27FC236}">
                <a16:creationId xmlns:a16="http://schemas.microsoft.com/office/drawing/2014/main" id="{708E7D11-1CAD-852C-1D60-A4E2C63DF5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413B59-4319-7940-A48E-79BE7BC37524}"/>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420213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2BB-138C-D0BA-1ED1-DD49113404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2695E9-7AFD-B0D0-0F70-59B747D8081B}"/>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4" name="Footer Placeholder 3">
            <a:extLst>
              <a:ext uri="{FF2B5EF4-FFF2-40B4-BE49-F238E27FC236}">
                <a16:creationId xmlns:a16="http://schemas.microsoft.com/office/drawing/2014/main" id="{0F1C0ECA-AD7C-7B9E-3B28-76EA173656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F04E9D-DB0B-ECCC-E069-DDBE120665FD}"/>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77395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56EA7-C474-E3C7-555F-090A21AD8296}"/>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3" name="Footer Placeholder 2">
            <a:extLst>
              <a:ext uri="{FF2B5EF4-FFF2-40B4-BE49-F238E27FC236}">
                <a16:creationId xmlns:a16="http://schemas.microsoft.com/office/drawing/2014/main" id="{6DEBAFE9-1767-6688-CA3E-4AA085858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6A0B18-6127-CC8E-9A63-C5BE4B1CB96E}"/>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35769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D53F-35AD-E252-4DAE-174668175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029B51-0667-43AB-C329-A8FE78555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4F3103-20EC-6815-4CD1-CB4D14AD1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B3380-35EA-F870-53CA-B6F3A17684E5}"/>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6" name="Footer Placeholder 5">
            <a:extLst>
              <a:ext uri="{FF2B5EF4-FFF2-40B4-BE49-F238E27FC236}">
                <a16:creationId xmlns:a16="http://schemas.microsoft.com/office/drawing/2014/main" id="{70964022-4B18-0150-135C-338B9883FD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F6B3C-9918-4742-6994-800FF73BF0D7}"/>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367238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933-7025-1EE4-5C07-A2115B0C3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B5AC1A-EF37-031C-7C92-639EA9953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1E537D-63AF-3BED-CE43-10E783417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8B9E2-B74C-21BA-32D9-BBFDBF13EF04}"/>
              </a:ext>
            </a:extLst>
          </p:cNvPr>
          <p:cNvSpPr>
            <a:spLocks noGrp="1"/>
          </p:cNvSpPr>
          <p:nvPr>
            <p:ph type="dt" sz="half" idx="10"/>
          </p:nvPr>
        </p:nvSpPr>
        <p:spPr/>
        <p:txBody>
          <a:bodyPr/>
          <a:lstStyle/>
          <a:p>
            <a:fld id="{2543851C-B998-48C4-A434-616E088122E1}" type="datetimeFigureOut">
              <a:rPr lang="en-IN" smtClean="0"/>
              <a:t>18-04-2025</a:t>
            </a:fld>
            <a:endParaRPr lang="en-IN"/>
          </a:p>
        </p:txBody>
      </p:sp>
      <p:sp>
        <p:nvSpPr>
          <p:cNvPr id="6" name="Footer Placeholder 5">
            <a:extLst>
              <a:ext uri="{FF2B5EF4-FFF2-40B4-BE49-F238E27FC236}">
                <a16:creationId xmlns:a16="http://schemas.microsoft.com/office/drawing/2014/main" id="{D108B036-D898-90FF-AF6C-797914C8A3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7D973-1D78-1801-ED39-0A964EE7D395}"/>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80377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97737-1A97-56A1-4CA0-E9664AAE1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503FB8-2E6A-3D1E-A5F2-13EC78DAD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798A8-441D-488E-D722-E86E3D965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3851C-B998-48C4-A434-616E088122E1}" type="datetimeFigureOut">
              <a:rPr lang="en-IN" smtClean="0"/>
              <a:t>18-04-2025</a:t>
            </a:fld>
            <a:endParaRPr lang="en-IN"/>
          </a:p>
        </p:txBody>
      </p:sp>
      <p:sp>
        <p:nvSpPr>
          <p:cNvPr id="5" name="Footer Placeholder 4">
            <a:extLst>
              <a:ext uri="{FF2B5EF4-FFF2-40B4-BE49-F238E27FC236}">
                <a16:creationId xmlns:a16="http://schemas.microsoft.com/office/drawing/2014/main" id="{71747EF3-C55B-E0A3-791D-74471C1FE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F7C0B9-1DBC-71AD-535A-512A015C8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ECCBA-B13E-4FBC-A77A-D5E2AAA2559F}" type="slidenum">
              <a:rPr lang="en-IN" smtClean="0"/>
              <a:t>‹#›</a:t>
            </a:fld>
            <a:endParaRPr lang="en-IN"/>
          </a:p>
        </p:txBody>
      </p:sp>
    </p:spTree>
    <p:extLst>
      <p:ext uri="{BB962C8B-B14F-4D97-AF65-F5344CB8AC3E}">
        <p14:creationId xmlns:p14="http://schemas.microsoft.com/office/powerpoint/2010/main" val="416404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C2DC-F953-998D-FCF5-D3547845F5F4}"/>
              </a:ext>
            </a:extLst>
          </p:cNvPr>
          <p:cNvSpPr>
            <a:spLocks noGrp="1"/>
          </p:cNvSpPr>
          <p:nvPr>
            <p:ph type="ctrTitle"/>
          </p:nvPr>
        </p:nvSpPr>
        <p:spPr/>
        <p:txBody>
          <a:bodyPr/>
          <a:lstStyle/>
          <a:p>
            <a:r>
              <a:rPr lang="en-IN" b="1" dirty="0">
                <a:latin typeface="+mn-lt"/>
              </a:rPr>
              <a:t>Power BI Dashboard Summary</a:t>
            </a:r>
          </a:p>
        </p:txBody>
      </p:sp>
      <p:sp>
        <p:nvSpPr>
          <p:cNvPr id="3" name="Subtitle 2">
            <a:extLst>
              <a:ext uri="{FF2B5EF4-FFF2-40B4-BE49-F238E27FC236}">
                <a16:creationId xmlns:a16="http://schemas.microsoft.com/office/drawing/2014/main" id="{A278C050-32DE-B6BF-9CDA-99B9B24AA6FF}"/>
              </a:ext>
            </a:extLst>
          </p:cNvPr>
          <p:cNvSpPr>
            <a:spLocks noGrp="1"/>
          </p:cNvSpPr>
          <p:nvPr>
            <p:ph type="subTitle" idx="1"/>
          </p:nvPr>
        </p:nvSpPr>
        <p:spPr/>
        <p:txBody>
          <a:bodyPr/>
          <a:lstStyle/>
          <a:p>
            <a:r>
              <a:rPr lang="en-US" b="1" dirty="0"/>
              <a:t>Name</a:t>
            </a:r>
            <a:r>
              <a:rPr lang="en-US" dirty="0"/>
              <a:t>: Nitya Patel</a:t>
            </a:r>
            <a:br>
              <a:rPr lang="en-US" dirty="0"/>
            </a:br>
            <a:r>
              <a:rPr lang="en-US" b="1" dirty="0"/>
              <a:t>Date</a:t>
            </a:r>
            <a:r>
              <a:rPr lang="en-US" dirty="0"/>
              <a:t>: </a:t>
            </a:r>
            <a:r>
              <a:rPr lang="en-US"/>
              <a:t>April 18, </a:t>
            </a:r>
            <a:r>
              <a:rPr lang="en-US" dirty="0"/>
              <a:t>2025</a:t>
            </a:r>
            <a:endParaRPr lang="en-IN" dirty="0"/>
          </a:p>
        </p:txBody>
      </p:sp>
    </p:spTree>
    <p:extLst>
      <p:ext uri="{BB962C8B-B14F-4D97-AF65-F5344CB8AC3E}">
        <p14:creationId xmlns:p14="http://schemas.microsoft.com/office/powerpoint/2010/main" val="85573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5F5E-FC93-EEA4-1581-398AD01CE095}"/>
              </a:ext>
            </a:extLst>
          </p:cNvPr>
          <p:cNvSpPr>
            <a:spLocks noGrp="1"/>
          </p:cNvSpPr>
          <p:nvPr>
            <p:ph type="title"/>
          </p:nvPr>
        </p:nvSpPr>
        <p:spPr>
          <a:xfrm>
            <a:off x="0" y="457200"/>
            <a:ext cx="3716594" cy="1600200"/>
          </a:xfrm>
        </p:spPr>
        <p:txBody>
          <a:bodyPr>
            <a:normAutofit/>
          </a:bodyPr>
          <a:lstStyle/>
          <a:p>
            <a:r>
              <a:rPr lang="en-US" b="1" dirty="0">
                <a:latin typeface="+mn-lt"/>
              </a:rPr>
              <a:t>Title: Central Region Sales Overview</a:t>
            </a:r>
            <a:endParaRPr lang="en-IN" b="1" dirty="0">
              <a:latin typeface="+mn-lt"/>
            </a:endParaRPr>
          </a:p>
        </p:txBody>
      </p:sp>
      <p:pic>
        <p:nvPicPr>
          <p:cNvPr id="10" name="Picture Placeholder 9">
            <a:extLst>
              <a:ext uri="{FF2B5EF4-FFF2-40B4-BE49-F238E27FC236}">
                <a16:creationId xmlns:a16="http://schemas.microsoft.com/office/drawing/2014/main" id="{7C34BE5D-C350-9DCC-BE1D-E0A7A674F8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68" r="468"/>
          <a:stretch>
            <a:fillRect/>
          </a:stretch>
        </p:blipFill>
        <p:spPr>
          <a:xfrm>
            <a:off x="3716594" y="0"/>
            <a:ext cx="8475406" cy="6858000"/>
          </a:xfrm>
        </p:spPr>
      </p:pic>
      <p:sp>
        <p:nvSpPr>
          <p:cNvPr id="4" name="Text Placeholder 3">
            <a:extLst>
              <a:ext uri="{FF2B5EF4-FFF2-40B4-BE49-F238E27FC236}">
                <a16:creationId xmlns:a16="http://schemas.microsoft.com/office/drawing/2014/main" id="{27982C90-00A5-791B-916D-EF20CF5F52C8}"/>
              </a:ext>
            </a:extLst>
          </p:cNvPr>
          <p:cNvSpPr>
            <a:spLocks noGrp="1"/>
          </p:cNvSpPr>
          <p:nvPr>
            <p:ph type="body" sz="half" idx="2"/>
          </p:nvPr>
        </p:nvSpPr>
        <p:spPr>
          <a:xfrm>
            <a:off x="1" y="2069690"/>
            <a:ext cx="3529782" cy="3811588"/>
          </a:xfrm>
        </p:spPr>
        <p:txBody>
          <a:bodyPr>
            <a:normAutofit/>
          </a:bodyPr>
          <a:lstStyle/>
          <a:p>
            <a:pPr algn="just">
              <a:lnSpc>
                <a:spcPct val="150000"/>
              </a:lnSpc>
            </a:pPr>
            <a:r>
              <a:rPr lang="en-US" dirty="0">
                <a:latin typeface="Cambria Math" panose="02040503050406030204" pitchFamily="18" charset="0"/>
                <a:ea typeface="Cambria Math" panose="02040503050406030204" pitchFamily="18" charset="0"/>
              </a:rPr>
              <a:t>This chart highlights the sales distribution in the Central region. The visual shows that while the region has moderate performance, sales can be further improved in specific states with lower contributions. Focus areas can include increased marketing or better supply chain optimization</a:t>
            </a:r>
            <a:r>
              <a:rPr lang="en-US" dirty="0">
                <a:latin typeface="Baskerville Old Face" panose="02020602080505020303" pitchFamily="18" charset="0"/>
              </a:rPr>
              <a:t>.</a:t>
            </a:r>
          </a:p>
          <a:p>
            <a:pPr>
              <a:lnSpc>
                <a:spcPct val="200000"/>
              </a:lnSpc>
            </a:pPr>
            <a:endParaRPr lang="en-IN" dirty="0">
              <a:latin typeface="Algerian" panose="04020705040A02060702" pitchFamily="82" charset="0"/>
            </a:endParaRPr>
          </a:p>
        </p:txBody>
      </p:sp>
    </p:spTree>
    <p:extLst>
      <p:ext uri="{BB962C8B-B14F-4D97-AF65-F5344CB8AC3E}">
        <p14:creationId xmlns:p14="http://schemas.microsoft.com/office/powerpoint/2010/main" val="41044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AA10-F70E-7ABE-D247-8D0D2195ACB3}"/>
              </a:ext>
            </a:extLst>
          </p:cNvPr>
          <p:cNvSpPr>
            <a:spLocks noGrp="1"/>
          </p:cNvSpPr>
          <p:nvPr>
            <p:ph type="title"/>
          </p:nvPr>
        </p:nvSpPr>
        <p:spPr>
          <a:xfrm>
            <a:off x="0" y="457200"/>
            <a:ext cx="3647767" cy="1600200"/>
          </a:xfrm>
        </p:spPr>
        <p:txBody>
          <a:bodyPr/>
          <a:lstStyle/>
          <a:p>
            <a:r>
              <a:rPr lang="en-IN" b="1" dirty="0">
                <a:latin typeface="+mn-lt"/>
              </a:rPr>
              <a:t>South Region Sales Overview</a:t>
            </a:r>
          </a:p>
        </p:txBody>
      </p:sp>
      <p:pic>
        <p:nvPicPr>
          <p:cNvPr id="8" name="Picture Placeholder 7">
            <a:extLst>
              <a:ext uri="{FF2B5EF4-FFF2-40B4-BE49-F238E27FC236}">
                <a16:creationId xmlns:a16="http://schemas.microsoft.com/office/drawing/2014/main" id="{324ECBDE-FE31-A8D8-0EC7-B4F31A92602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22" r="622"/>
          <a:stretch>
            <a:fillRect/>
          </a:stretch>
        </p:blipFill>
        <p:spPr>
          <a:xfrm>
            <a:off x="3647767" y="0"/>
            <a:ext cx="8367251" cy="6858000"/>
          </a:xfrm>
        </p:spPr>
      </p:pic>
      <p:sp>
        <p:nvSpPr>
          <p:cNvPr id="4" name="Text Placeholder 3">
            <a:extLst>
              <a:ext uri="{FF2B5EF4-FFF2-40B4-BE49-F238E27FC236}">
                <a16:creationId xmlns:a16="http://schemas.microsoft.com/office/drawing/2014/main" id="{FB49D27D-856C-DE06-9056-225D8841D599}"/>
              </a:ext>
            </a:extLst>
          </p:cNvPr>
          <p:cNvSpPr>
            <a:spLocks noGrp="1"/>
          </p:cNvSpPr>
          <p:nvPr>
            <p:ph type="body" sz="half" idx="2"/>
          </p:nvPr>
        </p:nvSpPr>
        <p:spPr>
          <a:xfrm>
            <a:off x="0" y="2057399"/>
            <a:ext cx="3647767" cy="4235245"/>
          </a:xfrm>
        </p:spPr>
        <p:txBody>
          <a:bodyPr/>
          <a:lstStyle/>
          <a:p>
            <a:pPr>
              <a:lnSpc>
                <a:spcPct val="150000"/>
              </a:lnSpc>
            </a:pPr>
            <a:r>
              <a:rPr lang="en-US" dirty="0">
                <a:latin typeface="Cambria Math" panose="02040503050406030204" pitchFamily="18" charset="0"/>
                <a:ea typeface="Cambria Math" panose="02040503050406030204" pitchFamily="18" charset="0"/>
              </a:rPr>
              <a:t>The South region exhibits mixed sales results. A few states perform very well, while others show relatively lower engagement. The data suggests an opportunity to leverage high-performing areas to uplift the rest.</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978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8C9B-26A6-FE94-5184-033052375332}"/>
              </a:ext>
            </a:extLst>
          </p:cNvPr>
          <p:cNvSpPr>
            <a:spLocks noGrp="1"/>
          </p:cNvSpPr>
          <p:nvPr>
            <p:ph type="title"/>
          </p:nvPr>
        </p:nvSpPr>
        <p:spPr>
          <a:xfrm>
            <a:off x="1" y="457200"/>
            <a:ext cx="3411794" cy="1600200"/>
          </a:xfrm>
        </p:spPr>
        <p:txBody>
          <a:bodyPr/>
          <a:lstStyle/>
          <a:p>
            <a:r>
              <a:rPr lang="en-US" b="1" dirty="0">
                <a:latin typeface="+mn-lt"/>
              </a:rPr>
              <a:t>Title: East Region Sales Overview</a:t>
            </a:r>
            <a:endParaRPr lang="en-IN" b="1" dirty="0">
              <a:latin typeface="+mn-lt"/>
            </a:endParaRPr>
          </a:p>
        </p:txBody>
      </p:sp>
      <p:pic>
        <p:nvPicPr>
          <p:cNvPr id="10" name="Picture Placeholder 9">
            <a:extLst>
              <a:ext uri="{FF2B5EF4-FFF2-40B4-BE49-F238E27FC236}">
                <a16:creationId xmlns:a16="http://schemas.microsoft.com/office/drawing/2014/main" id="{0E8B46E9-8BE8-1C4A-6299-A726F0E92A4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48" b="848"/>
          <a:stretch>
            <a:fillRect/>
          </a:stretch>
        </p:blipFill>
        <p:spPr>
          <a:xfrm>
            <a:off x="3411794" y="0"/>
            <a:ext cx="8780206" cy="6858000"/>
          </a:xfrm>
        </p:spPr>
      </p:pic>
      <p:sp>
        <p:nvSpPr>
          <p:cNvPr id="4" name="Text Placeholder 3">
            <a:extLst>
              <a:ext uri="{FF2B5EF4-FFF2-40B4-BE49-F238E27FC236}">
                <a16:creationId xmlns:a16="http://schemas.microsoft.com/office/drawing/2014/main" id="{7363647B-6A53-93E6-CC58-B29A60656355}"/>
              </a:ext>
            </a:extLst>
          </p:cNvPr>
          <p:cNvSpPr>
            <a:spLocks noGrp="1"/>
          </p:cNvSpPr>
          <p:nvPr>
            <p:ph type="body" sz="half" idx="2"/>
          </p:nvPr>
        </p:nvSpPr>
        <p:spPr>
          <a:xfrm>
            <a:off x="1" y="2057400"/>
            <a:ext cx="3411794" cy="3811588"/>
          </a:xfrm>
        </p:spPr>
        <p:txBody>
          <a:bodyPr/>
          <a:lstStyle/>
          <a:p>
            <a:pPr>
              <a:lnSpc>
                <a:spcPct val="150000"/>
              </a:lnSpc>
            </a:pPr>
            <a:r>
              <a:rPr lang="en-US" dirty="0"/>
              <a:t>East region shows strong and consistent performance. Most states contribute significantly to overall sales, indicating good product-market fit and effective regional strategies.</a:t>
            </a:r>
            <a:endParaRPr lang="en-IN" dirty="0"/>
          </a:p>
        </p:txBody>
      </p:sp>
    </p:spTree>
    <p:extLst>
      <p:ext uri="{BB962C8B-B14F-4D97-AF65-F5344CB8AC3E}">
        <p14:creationId xmlns:p14="http://schemas.microsoft.com/office/powerpoint/2010/main" val="40317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7EA3-6C27-26F4-34C7-C98EA6207270}"/>
              </a:ext>
            </a:extLst>
          </p:cNvPr>
          <p:cNvSpPr>
            <a:spLocks noGrp="1"/>
          </p:cNvSpPr>
          <p:nvPr>
            <p:ph type="title"/>
          </p:nvPr>
        </p:nvSpPr>
        <p:spPr>
          <a:xfrm>
            <a:off x="0" y="570270"/>
            <a:ext cx="3401960" cy="1487127"/>
          </a:xfrm>
        </p:spPr>
        <p:txBody>
          <a:bodyPr>
            <a:normAutofit/>
          </a:bodyPr>
          <a:lstStyle/>
          <a:p>
            <a:r>
              <a:rPr lang="en-US" b="1" dirty="0">
                <a:latin typeface="+mn-lt"/>
              </a:rPr>
              <a:t>Title: West Region Sales Overview</a:t>
            </a:r>
            <a:endParaRPr lang="en-IN" b="1" dirty="0">
              <a:latin typeface="+mn-lt"/>
            </a:endParaRPr>
          </a:p>
        </p:txBody>
      </p:sp>
      <p:pic>
        <p:nvPicPr>
          <p:cNvPr id="6" name="Picture Placeholder 5">
            <a:extLst>
              <a:ext uri="{FF2B5EF4-FFF2-40B4-BE49-F238E27FC236}">
                <a16:creationId xmlns:a16="http://schemas.microsoft.com/office/drawing/2014/main" id="{C8D53881-5D5A-A31C-19B1-98B45C7DE74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136" b="5136"/>
          <a:stretch>
            <a:fillRect/>
          </a:stretch>
        </p:blipFill>
        <p:spPr>
          <a:xfrm>
            <a:off x="3401960" y="0"/>
            <a:ext cx="8790039" cy="6858000"/>
          </a:xfrm>
        </p:spPr>
      </p:pic>
      <p:sp>
        <p:nvSpPr>
          <p:cNvPr id="4" name="Text Placeholder 3">
            <a:extLst>
              <a:ext uri="{FF2B5EF4-FFF2-40B4-BE49-F238E27FC236}">
                <a16:creationId xmlns:a16="http://schemas.microsoft.com/office/drawing/2014/main" id="{5BE8A784-5734-0786-1628-9B090B051D4F}"/>
              </a:ext>
            </a:extLst>
          </p:cNvPr>
          <p:cNvSpPr>
            <a:spLocks noGrp="1"/>
          </p:cNvSpPr>
          <p:nvPr>
            <p:ph type="body" sz="half" idx="2"/>
          </p:nvPr>
        </p:nvSpPr>
        <p:spPr>
          <a:xfrm>
            <a:off x="0" y="2057399"/>
            <a:ext cx="3401960" cy="3998913"/>
          </a:xfrm>
        </p:spPr>
        <p:txBody>
          <a:bodyPr/>
          <a:lstStyle/>
          <a:p>
            <a:pPr>
              <a:lnSpc>
                <a:spcPct val="150000"/>
              </a:lnSpc>
            </a:pPr>
            <a:r>
              <a:rPr lang="en-US" dirty="0"/>
              <a:t>The West region stands out with some of the highest sales figures. However, a few states lag behind. The dashboard helps identify these outliers for targeted interventions.</a:t>
            </a:r>
            <a:endParaRPr lang="en-IN" dirty="0"/>
          </a:p>
        </p:txBody>
      </p:sp>
    </p:spTree>
    <p:extLst>
      <p:ext uri="{BB962C8B-B14F-4D97-AF65-F5344CB8AC3E}">
        <p14:creationId xmlns:p14="http://schemas.microsoft.com/office/powerpoint/2010/main" val="204215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A0D-8370-2115-15AF-3AED3DD172D8}"/>
              </a:ext>
            </a:extLst>
          </p:cNvPr>
          <p:cNvSpPr>
            <a:spLocks noGrp="1"/>
          </p:cNvSpPr>
          <p:nvPr>
            <p:ph type="title"/>
          </p:nvPr>
        </p:nvSpPr>
        <p:spPr>
          <a:xfrm>
            <a:off x="0" y="457200"/>
            <a:ext cx="3460595" cy="1600200"/>
          </a:xfrm>
        </p:spPr>
        <p:txBody>
          <a:bodyPr/>
          <a:lstStyle/>
          <a:p>
            <a:r>
              <a:rPr lang="en-IN" b="1" dirty="0">
                <a:latin typeface="+mn-lt"/>
              </a:rPr>
              <a:t>Title: Furniture Sales Overview</a:t>
            </a:r>
          </a:p>
        </p:txBody>
      </p:sp>
      <p:pic>
        <p:nvPicPr>
          <p:cNvPr id="6" name="Picture Placeholder 5">
            <a:extLst>
              <a:ext uri="{FF2B5EF4-FFF2-40B4-BE49-F238E27FC236}">
                <a16:creationId xmlns:a16="http://schemas.microsoft.com/office/drawing/2014/main" id="{07DED61A-FD68-DC29-4248-25758DB5133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287" b="3287"/>
          <a:stretch>
            <a:fillRect/>
          </a:stretch>
        </p:blipFill>
        <p:spPr>
          <a:xfrm>
            <a:off x="3460596" y="0"/>
            <a:ext cx="8731404" cy="6858000"/>
          </a:xfrm>
        </p:spPr>
      </p:pic>
      <p:sp>
        <p:nvSpPr>
          <p:cNvPr id="4" name="Text Placeholder 3">
            <a:extLst>
              <a:ext uri="{FF2B5EF4-FFF2-40B4-BE49-F238E27FC236}">
                <a16:creationId xmlns:a16="http://schemas.microsoft.com/office/drawing/2014/main" id="{67004DB7-C4C7-455B-317D-A39A6DB37C5D}"/>
              </a:ext>
            </a:extLst>
          </p:cNvPr>
          <p:cNvSpPr>
            <a:spLocks noGrp="1"/>
          </p:cNvSpPr>
          <p:nvPr>
            <p:ph type="body" sz="half" idx="2"/>
          </p:nvPr>
        </p:nvSpPr>
        <p:spPr>
          <a:xfrm>
            <a:off x="0" y="2057400"/>
            <a:ext cx="3460595" cy="3811588"/>
          </a:xfrm>
        </p:spPr>
        <p:txBody>
          <a:bodyPr/>
          <a:lstStyle/>
          <a:p>
            <a:pPr>
              <a:lnSpc>
                <a:spcPct val="150000"/>
              </a:lnSpc>
            </a:pPr>
            <a:r>
              <a:rPr lang="en-US" dirty="0"/>
              <a:t>Furniture category has steady sales but slightly lower profitability. This insight can lead to revisiting pricing strategies or cost optimization to improve profit margins while maintaining volume.</a:t>
            </a:r>
            <a:endParaRPr lang="en-IN" dirty="0"/>
          </a:p>
        </p:txBody>
      </p:sp>
    </p:spTree>
    <p:extLst>
      <p:ext uri="{BB962C8B-B14F-4D97-AF65-F5344CB8AC3E}">
        <p14:creationId xmlns:p14="http://schemas.microsoft.com/office/powerpoint/2010/main" val="287168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2FAA-76F0-E5B3-09BA-D8D2983173B4}"/>
              </a:ext>
            </a:extLst>
          </p:cNvPr>
          <p:cNvSpPr>
            <a:spLocks noGrp="1"/>
          </p:cNvSpPr>
          <p:nvPr>
            <p:ph type="title"/>
          </p:nvPr>
        </p:nvSpPr>
        <p:spPr>
          <a:xfrm>
            <a:off x="-1" y="752168"/>
            <a:ext cx="3293805" cy="1135626"/>
          </a:xfrm>
        </p:spPr>
        <p:txBody>
          <a:bodyPr>
            <a:normAutofit fontScale="90000"/>
          </a:bodyPr>
          <a:lstStyle/>
          <a:p>
            <a:r>
              <a:rPr lang="en-US" b="1" dirty="0">
                <a:latin typeface="+mn-lt"/>
              </a:rPr>
              <a:t>Title: Office Supplies Sales Overview</a:t>
            </a:r>
            <a:endParaRPr lang="en-IN" b="1" dirty="0">
              <a:latin typeface="+mn-lt"/>
            </a:endParaRPr>
          </a:p>
        </p:txBody>
      </p:sp>
      <p:pic>
        <p:nvPicPr>
          <p:cNvPr id="6" name="Picture Placeholder 5">
            <a:extLst>
              <a:ext uri="{FF2B5EF4-FFF2-40B4-BE49-F238E27FC236}">
                <a16:creationId xmlns:a16="http://schemas.microsoft.com/office/drawing/2014/main" id="{5E67E341-F71A-FAD6-AF02-DE1DC6D4D76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47" b="2647"/>
          <a:stretch>
            <a:fillRect/>
          </a:stretch>
        </p:blipFill>
        <p:spPr>
          <a:xfrm>
            <a:off x="3293806" y="0"/>
            <a:ext cx="8898194" cy="6858000"/>
          </a:xfrm>
        </p:spPr>
      </p:pic>
      <p:sp>
        <p:nvSpPr>
          <p:cNvPr id="4" name="Text Placeholder 3">
            <a:extLst>
              <a:ext uri="{FF2B5EF4-FFF2-40B4-BE49-F238E27FC236}">
                <a16:creationId xmlns:a16="http://schemas.microsoft.com/office/drawing/2014/main" id="{75F8B144-A82B-6BFC-C21A-4E090E030214}"/>
              </a:ext>
            </a:extLst>
          </p:cNvPr>
          <p:cNvSpPr>
            <a:spLocks noGrp="1"/>
          </p:cNvSpPr>
          <p:nvPr>
            <p:ph type="body" sz="half" idx="2"/>
          </p:nvPr>
        </p:nvSpPr>
        <p:spPr>
          <a:xfrm>
            <a:off x="-1" y="1887794"/>
            <a:ext cx="3293806" cy="4970206"/>
          </a:xfrm>
        </p:spPr>
        <p:txBody>
          <a:bodyPr/>
          <a:lstStyle/>
          <a:p>
            <a:pPr>
              <a:lnSpc>
                <a:spcPct val="150000"/>
              </a:lnSpc>
            </a:pPr>
            <a:r>
              <a:rPr lang="en-US" dirty="0"/>
              <a:t>Office supplies show balanced sales and profit ratios. This segment has consistent demand and presents a reliable revenue stream with limited volatility.</a:t>
            </a:r>
            <a:endParaRPr lang="en-IN" dirty="0"/>
          </a:p>
        </p:txBody>
      </p:sp>
    </p:spTree>
    <p:extLst>
      <p:ext uri="{BB962C8B-B14F-4D97-AF65-F5344CB8AC3E}">
        <p14:creationId xmlns:p14="http://schemas.microsoft.com/office/powerpoint/2010/main" val="185441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5EA2-C373-4383-1176-82D0A5B70EA4}"/>
              </a:ext>
            </a:extLst>
          </p:cNvPr>
          <p:cNvSpPr>
            <a:spLocks noGrp="1"/>
          </p:cNvSpPr>
          <p:nvPr>
            <p:ph type="title"/>
          </p:nvPr>
        </p:nvSpPr>
        <p:spPr>
          <a:xfrm flipH="1">
            <a:off x="0" y="388375"/>
            <a:ext cx="3175818" cy="1600200"/>
          </a:xfrm>
        </p:spPr>
        <p:txBody>
          <a:bodyPr/>
          <a:lstStyle/>
          <a:p>
            <a:r>
              <a:rPr lang="en-IN" b="1" dirty="0">
                <a:latin typeface="+mn-lt"/>
              </a:rPr>
              <a:t>Title: Technology Sales Overview</a:t>
            </a:r>
          </a:p>
        </p:txBody>
      </p:sp>
      <p:pic>
        <p:nvPicPr>
          <p:cNvPr id="10" name="Picture Placeholder 9">
            <a:extLst>
              <a:ext uri="{FF2B5EF4-FFF2-40B4-BE49-F238E27FC236}">
                <a16:creationId xmlns:a16="http://schemas.microsoft.com/office/drawing/2014/main" id="{AD437946-3958-46A1-A24E-444637A9F67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57" r="357"/>
          <a:stretch>
            <a:fillRect/>
          </a:stretch>
        </p:blipFill>
        <p:spPr>
          <a:xfrm>
            <a:off x="3274142" y="0"/>
            <a:ext cx="8917858" cy="6858000"/>
          </a:xfrm>
        </p:spPr>
      </p:pic>
      <p:sp>
        <p:nvSpPr>
          <p:cNvPr id="4" name="Text Placeholder 3">
            <a:extLst>
              <a:ext uri="{FF2B5EF4-FFF2-40B4-BE49-F238E27FC236}">
                <a16:creationId xmlns:a16="http://schemas.microsoft.com/office/drawing/2014/main" id="{8F5FBF5D-BBB4-619F-46F5-A74EE4411546}"/>
              </a:ext>
            </a:extLst>
          </p:cNvPr>
          <p:cNvSpPr>
            <a:spLocks noGrp="1"/>
          </p:cNvSpPr>
          <p:nvPr>
            <p:ph type="body" sz="half" idx="2"/>
          </p:nvPr>
        </p:nvSpPr>
        <p:spPr>
          <a:xfrm>
            <a:off x="-1" y="2058424"/>
            <a:ext cx="3175819" cy="3811588"/>
          </a:xfrm>
        </p:spPr>
        <p:txBody>
          <a:bodyPr/>
          <a:lstStyle/>
          <a:p>
            <a:pPr>
              <a:lnSpc>
                <a:spcPct val="150000"/>
              </a:lnSpc>
            </a:pPr>
            <a:r>
              <a:rPr lang="en-US" dirty="0">
                <a:latin typeface="Cambria Math" panose="02040503050406030204" pitchFamily="18" charset="0"/>
                <a:ea typeface="Cambria Math" panose="02040503050406030204" pitchFamily="18" charset="0"/>
              </a:rPr>
              <a:t>Technology category leads in both sales and profit. This high-performing category is crucial for business growth. Efforts should be made to sustain this trend through innovation and customer targeting</a:t>
            </a:r>
            <a:r>
              <a:rPr lang="en-US" dirty="0"/>
              <a:t>.</a:t>
            </a:r>
          </a:p>
          <a:p>
            <a:endParaRPr lang="en-IN" dirty="0"/>
          </a:p>
        </p:txBody>
      </p:sp>
    </p:spTree>
    <p:extLst>
      <p:ext uri="{BB962C8B-B14F-4D97-AF65-F5344CB8AC3E}">
        <p14:creationId xmlns:p14="http://schemas.microsoft.com/office/powerpoint/2010/main" val="53318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276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Baskerville Old Face</vt:lpstr>
      <vt:lpstr>Calibri</vt:lpstr>
      <vt:lpstr>Calibri Light</vt:lpstr>
      <vt:lpstr>Cambria Math</vt:lpstr>
      <vt:lpstr>Office Theme</vt:lpstr>
      <vt:lpstr>Power BI Dashboard Summary</vt:lpstr>
      <vt:lpstr>Title: Central Region Sales Overview</vt:lpstr>
      <vt:lpstr>South Region Sales Overview</vt:lpstr>
      <vt:lpstr>Title: East Region Sales Overview</vt:lpstr>
      <vt:lpstr>Title: West Region Sales Overview</vt:lpstr>
      <vt:lpstr>Title: Furniture Sales Overview</vt:lpstr>
      <vt:lpstr>Title: Office Supplies Sales Overview</vt:lpstr>
      <vt:lpstr>Title: Technology Sales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nitya patel</dc:creator>
  <cp:lastModifiedBy>nitya patel</cp:lastModifiedBy>
  <cp:revision>2</cp:revision>
  <dcterms:created xsi:type="dcterms:W3CDTF">2025-04-08T12:03:00Z</dcterms:created>
  <dcterms:modified xsi:type="dcterms:W3CDTF">2025-04-18T16:00:57Z</dcterms:modified>
</cp:coreProperties>
</file>