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EE190-DB19-497B-4827-493BA40282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999A0F0-1358-AD0B-7151-87A660919B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0FF5F1-D5CC-650A-219B-3EF47A47D34F}"/>
              </a:ext>
            </a:extLst>
          </p:cNvPr>
          <p:cNvSpPr>
            <a:spLocks noGrp="1"/>
          </p:cNvSpPr>
          <p:nvPr>
            <p:ph type="dt" sz="half" idx="10"/>
          </p:nvPr>
        </p:nvSpPr>
        <p:spPr/>
        <p:txBody>
          <a:bodyPr/>
          <a:lstStyle/>
          <a:p>
            <a:fld id="{ABE87B52-592F-45D6-BEE4-E5027DDB7F23}" type="datetimeFigureOut">
              <a:rPr lang="en-IN" smtClean="0"/>
              <a:t>24-04-2025</a:t>
            </a:fld>
            <a:endParaRPr lang="en-IN"/>
          </a:p>
        </p:txBody>
      </p:sp>
      <p:sp>
        <p:nvSpPr>
          <p:cNvPr id="5" name="Footer Placeholder 4">
            <a:extLst>
              <a:ext uri="{FF2B5EF4-FFF2-40B4-BE49-F238E27FC236}">
                <a16:creationId xmlns:a16="http://schemas.microsoft.com/office/drawing/2014/main" id="{41AA9D4D-710C-28C8-D61A-00803FB5D5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C1F777-0A91-1029-1045-D1DDB94594C1}"/>
              </a:ext>
            </a:extLst>
          </p:cNvPr>
          <p:cNvSpPr>
            <a:spLocks noGrp="1"/>
          </p:cNvSpPr>
          <p:nvPr>
            <p:ph type="sldNum" sz="quarter" idx="12"/>
          </p:nvPr>
        </p:nvSpPr>
        <p:spPr/>
        <p:txBody>
          <a:bodyPr/>
          <a:lstStyle/>
          <a:p>
            <a:fld id="{AFB5B930-458C-4A2D-A95E-BB342D581A2E}" type="slidenum">
              <a:rPr lang="en-IN" smtClean="0"/>
              <a:t>‹#›</a:t>
            </a:fld>
            <a:endParaRPr lang="en-IN"/>
          </a:p>
        </p:txBody>
      </p:sp>
    </p:spTree>
    <p:extLst>
      <p:ext uri="{BB962C8B-B14F-4D97-AF65-F5344CB8AC3E}">
        <p14:creationId xmlns:p14="http://schemas.microsoft.com/office/powerpoint/2010/main" val="2445614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01E0F-3FDE-25CE-341D-97436843FAC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804A11-31F5-DDB4-FEAF-855F370CD8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F581C2-2375-C29A-EC00-243173AF635A}"/>
              </a:ext>
            </a:extLst>
          </p:cNvPr>
          <p:cNvSpPr>
            <a:spLocks noGrp="1"/>
          </p:cNvSpPr>
          <p:nvPr>
            <p:ph type="dt" sz="half" idx="10"/>
          </p:nvPr>
        </p:nvSpPr>
        <p:spPr/>
        <p:txBody>
          <a:bodyPr/>
          <a:lstStyle/>
          <a:p>
            <a:fld id="{ABE87B52-592F-45D6-BEE4-E5027DDB7F23}" type="datetimeFigureOut">
              <a:rPr lang="en-IN" smtClean="0"/>
              <a:t>24-04-2025</a:t>
            </a:fld>
            <a:endParaRPr lang="en-IN"/>
          </a:p>
        </p:txBody>
      </p:sp>
      <p:sp>
        <p:nvSpPr>
          <p:cNvPr id="5" name="Footer Placeholder 4">
            <a:extLst>
              <a:ext uri="{FF2B5EF4-FFF2-40B4-BE49-F238E27FC236}">
                <a16:creationId xmlns:a16="http://schemas.microsoft.com/office/drawing/2014/main" id="{73E96899-13D6-96CE-0A5E-77401C02DB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725BA9-348A-499A-915D-9D70B024EC86}"/>
              </a:ext>
            </a:extLst>
          </p:cNvPr>
          <p:cNvSpPr>
            <a:spLocks noGrp="1"/>
          </p:cNvSpPr>
          <p:nvPr>
            <p:ph type="sldNum" sz="quarter" idx="12"/>
          </p:nvPr>
        </p:nvSpPr>
        <p:spPr/>
        <p:txBody>
          <a:bodyPr/>
          <a:lstStyle/>
          <a:p>
            <a:fld id="{AFB5B930-458C-4A2D-A95E-BB342D581A2E}" type="slidenum">
              <a:rPr lang="en-IN" smtClean="0"/>
              <a:t>‹#›</a:t>
            </a:fld>
            <a:endParaRPr lang="en-IN"/>
          </a:p>
        </p:txBody>
      </p:sp>
    </p:spTree>
    <p:extLst>
      <p:ext uri="{BB962C8B-B14F-4D97-AF65-F5344CB8AC3E}">
        <p14:creationId xmlns:p14="http://schemas.microsoft.com/office/powerpoint/2010/main" val="2961354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95F372-AB55-1BD0-2817-DCAA9ECA5E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9FDDC8-AD13-8175-5640-DA379C6C9E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87673A-0CA0-5364-AF78-BD5C9C5B9F78}"/>
              </a:ext>
            </a:extLst>
          </p:cNvPr>
          <p:cNvSpPr>
            <a:spLocks noGrp="1"/>
          </p:cNvSpPr>
          <p:nvPr>
            <p:ph type="dt" sz="half" idx="10"/>
          </p:nvPr>
        </p:nvSpPr>
        <p:spPr/>
        <p:txBody>
          <a:bodyPr/>
          <a:lstStyle/>
          <a:p>
            <a:fld id="{ABE87B52-592F-45D6-BEE4-E5027DDB7F23}" type="datetimeFigureOut">
              <a:rPr lang="en-IN" smtClean="0"/>
              <a:t>24-04-2025</a:t>
            </a:fld>
            <a:endParaRPr lang="en-IN"/>
          </a:p>
        </p:txBody>
      </p:sp>
      <p:sp>
        <p:nvSpPr>
          <p:cNvPr id="5" name="Footer Placeholder 4">
            <a:extLst>
              <a:ext uri="{FF2B5EF4-FFF2-40B4-BE49-F238E27FC236}">
                <a16:creationId xmlns:a16="http://schemas.microsoft.com/office/drawing/2014/main" id="{406DF771-2D0E-FAE4-0FE1-1C939845AC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E66793-7FB1-0887-A911-D99F6941EC1B}"/>
              </a:ext>
            </a:extLst>
          </p:cNvPr>
          <p:cNvSpPr>
            <a:spLocks noGrp="1"/>
          </p:cNvSpPr>
          <p:nvPr>
            <p:ph type="sldNum" sz="quarter" idx="12"/>
          </p:nvPr>
        </p:nvSpPr>
        <p:spPr/>
        <p:txBody>
          <a:bodyPr/>
          <a:lstStyle/>
          <a:p>
            <a:fld id="{AFB5B930-458C-4A2D-A95E-BB342D581A2E}" type="slidenum">
              <a:rPr lang="en-IN" smtClean="0"/>
              <a:t>‹#›</a:t>
            </a:fld>
            <a:endParaRPr lang="en-IN"/>
          </a:p>
        </p:txBody>
      </p:sp>
    </p:spTree>
    <p:extLst>
      <p:ext uri="{BB962C8B-B14F-4D97-AF65-F5344CB8AC3E}">
        <p14:creationId xmlns:p14="http://schemas.microsoft.com/office/powerpoint/2010/main" val="543147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89835-69C1-4FF8-F9DA-15C5BF57B9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10E9A8-A669-F721-3410-048EE7C310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ADDC5D-4FE2-B8E2-0647-E1AD0FA3CA6A}"/>
              </a:ext>
            </a:extLst>
          </p:cNvPr>
          <p:cNvSpPr>
            <a:spLocks noGrp="1"/>
          </p:cNvSpPr>
          <p:nvPr>
            <p:ph type="dt" sz="half" idx="10"/>
          </p:nvPr>
        </p:nvSpPr>
        <p:spPr/>
        <p:txBody>
          <a:bodyPr/>
          <a:lstStyle/>
          <a:p>
            <a:fld id="{ABE87B52-592F-45D6-BEE4-E5027DDB7F23}" type="datetimeFigureOut">
              <a:rPr lang="en-IN" smtClean="0"/>
              <a:t>24-04-2025</a:t>
            </a:fld>
            <a:endParaRPr lang="en-IN"/>
          </a:p>
        </p:txBody>
      </p:sp>
      <p:sp>
        <p:nvSpPr>
          <p:cNvPr id="5" name="Footer Placeholder 4">
            <a:extLst>
              <a:ext uri="{FF2B5EF4-FFF2-40B4-BE49-F238E27FC236}">
                <a16:creationId xmlns:a16="http://schemas.microsoft.com/office/drawing/2014/main" id="{AEC719DC-A1FF-3022-7943-E9075A4F68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02A3BF-9AD1-E00E-2228-3FC118080D30}"/>
              </a:ext>
            </a:extLst>
          </p:cNvPr>
          <p:cNvSpPr>
            <a:spLocks noGrp="1"/>
          </p:cNvSpPr>
          <p:nvPr>
            <p:ph type="sldNum" sz="quarter" idx="12"/>
          </p:nvPr>
        </p:nvSpPr>
        <p:spPr/>
        <p:txBody>
          <a:bodyPr/>
          <a:lstStyle/>
          <a:p>
            <a:fld id="{AFB5B930-458C-4A2D-A95E-BB342D581A2E}" type="slidenum">
              <a:rPr lang="en-IN" smtClean="0"/>
              <a:t>‹#›</a:t>
            </a:fld>
            <a:endParaRPr lang="en-IN"/>
          </a:p>
        </p:txBody>
      </p:sp>
    </p:spTree>
    <p:extLst>
      <p:ext uri="{BB962C8B-B14F-4D97-AF65-F5344CB8AC3E}">
        <p14:creationId xmlns:p14="http://schemas.microsoft.com/office/powerpoint/2010/main" val="684250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AB906-E35D-7036-58BB-9EC9410ACD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2DBE70-010F-B7CB-7E7D-A61BD10214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36267D-E0D5-25D0-22B5-26899F5EC6C2}"/>
              </a:ext>
            </a:extLst>
          </p:cNvPr>
          <p:cNvSpPr>
            <a:spLocks noGrp="1"/>
          </p:cNvSpPr>
          <p:nvPr>
            <p:ph type="dt" sz="half" idx="10"/>
          </p:nvPr>
        </p:nvSpPr>
        <p:spPr/>
        <p:txBody>
          <a:bodyPr/>
          <a:lstStyle/>
          <a:p>
            <a:fld id="{ABE87B52-592F-45D6-BEE4-E5027DDB7F23}" type="datetimeFigureOut">
              <a:rPr lang="en-IN" smtClean="0"/>
              <a:t>24-04-2025</a:t>
            </a:fld>
            <a:endParaRPr lang="en-IN"/>
          </a:p>
        </p:txBody>
      </p:sp>
      <p:sp>
        <p:nvSpPr>
          <p:cNvPr id="5" name="Footer Placeholder 4">
            <a:extLst>
              <a:ext uri="{FF2B5EF4-FFF2-40B4-BE49-F238E27FC236}">
                <a16:creationId xmlns:a16="http://schemas.microsoft.com/office/drawing/2014/main" id="{491F3A00-D7C0-2FAA-2659-EFB733BD12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7D4446-86FF-72FB-57D4-223FA06EFF23}"/>
              </a:ext>
            </a:extLst>
          </p:cNvPr>
          <p:cNvSpPr>
            <a:spLocks noGrp="1"/>
          </p:cNvSpPr>
          <p:nvPr>
            <p:ph type="sldNum" sz="quarter" idx="12"/>
          </p:nvPr>
        </p:nvSpPr>
        <p:spPr/>
        <p:txBody>
          <a:bodyPr/>
          <a:lstStyle/>
          <a:p>
            <a:fld id="{AFB5B930-458C-4A2D-A95E-BB342D581A2E}" type="slidenum">
              <a:rPr lang="en-IN" smtClean="0"/>
              <a:t>‹#›</a:t>
            </a:fld>
            <a:endParaRPr lang="en-IN"/>
          </a:p>
        </p:txBody>
      </p:sp>
    </p:spTree>
    <p:extLst>
      <p:ext uri="{BB962C8B-B14F-4D97-AF65-F5344CB8AC3E}">
        <p14:creationId xmlns:p14="http://schemas.microsoft.com/office/powerpoint/2010/main" val="3644131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4E379-E258-9D70-DF2B-A24FA072E6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B9DED9-EE93-88F9-E23F-A2FF0E93E3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0C21FBE-8572-5520-913D-D9981E0496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CDADAD4-8982-AE04-8568-356DE684684C}"/>
              </a:ext>
            </a:extLst>
          </p:cNvPr>
          <p:cNvSpPr>
            <a:spLocks noGrp="1"/>
          </p:cNvSpPr>
          <p:nvPr>
            <p:ph type="dt" sz="half" idx="10"/>
          </p:nvPr>
        </p:nvSpPr>
        <p:spPr/>
        <p:txBody>
          <a:bodyPr/>
          <a:lstStyle/>
          <a:p>
            <a:fld id="{ABE87B52-592F-45D6-BEE4-E5027DDB7F23}" type="datetimeFigureOut">
              <a:rPr lang="en-IN" smtClean="0"/>
              <a:t>24-04-2025</a:t>
            </a:fld>
            <a:endParaRPr lang="en-IN"/>
          </a:p>
        </p:txBody>
      </p:sp>
      <p:sp>
        <p:nvSpPr>
          <p:cNvPr id="6" name="Footer Placeholder 5">
            <a:extLst>
              <a:ext uri="{FF2B5EF4-FFF2-40B4-BE49-F238E27FC236}">
                <a16:creationId xmlns:a16="http://schemas.microsoft.com/office/drawing/2014/main" id="{92CD9D8D-D16B-EF68-CD23-2A99199B26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B5B42C-C6AD-0A1F-CFD8-558D2AE0200B}"/>
              </a:ext>
            </a:extLst>
          </p:cNvPr>
          <p:cNvSpPr>
            <a:spLocks noGrp="1"/>
          </p:cNvSpPr>
          <p:nvPr>
            <p:ph type="sldNum" sz="quarter" idx="12"/>
          </p:nvPr>
        </p:nvSpPr>
        <p:spPr/>
        <p:txBody>
          <a:bodyPr/>
          <a:lstStyle/>
          <a:p>
            <a:fld id="{AFB5B930-458C-4A2D-A95E-BB342D581A2E}" type="slidenum">
              <a:rPr lang="en-IN" smtClean="0"/>
              <a:t>‹#›</a:t>
            </a:fld>
            <a:endParaRPr lang="en-IN"/>
          </a:p>
        </p:txBody>
      </p:sp>
    </p:spTree>
    <p:extLst>
      <p:ext uri="{BB962C8B-B14F-4D97-AF65-F5344CB8AC3E}">
        <p14:creationId xmlns:p14="http://schemas.microsoft.com/office/powerpoint/2010/main" val="319662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4432F-6D21-8846-2B1B-E323DB7FEB2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8AD82D-034D-CF26-45EE-07A1B23D8B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3D9718-DE97-92E5-66B6-A611D0AE18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5E79B8-898B-E1AB-A6B2-AB2C56233D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F8B78D-32BE-3DDB-0F13-C3C89ADE37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9D9A239-4FED-CB3F-69F4-E4AAA4634BF7}"/>
              </a:ext>
            </a:extLst>
          </p:cNvPr>
          <p:cNvSpPr>
            <a:spLocks noGrp="1"/>
          </p:cNvSpPr>
          <p:nvPr>
            <p:ph type="dt" sz="half" idx="10"/>
          </p:nvPr>
        </p:nvSpPr>
        <p:spPr/>
        <p:txBody>
          <a:bodyPr/>
          <a:lstStyle/>
          <a:p>
            <a:fld id="{ABE87B52-592F-45D6-BEE4-E5027DDB7F23}" type="datetimeFigureOut">
              <a:rPr lang="en-IN" smtClean="0"/>
              <a:t>24-04-2025</a:t>
            </a:fld>
            <a:endParaRPr lang="en-IN"/>
          </a:p>
        </p:txBody>
      </p:sp>
      <p:sp>
        <p:nvSpPr>
          <p:cNvPr id="8" name="Footer Placeholder 7">
            <a:extLst>
              <a:ext uri="{FF2B5EF4-FFF2-40B4-BE49-F238E27FC236}">
                <a16:creationId xmlns:a16="http://schemas.microsoft.com/office/drawing/2014/main" id="{E9937FD9-95D2-14F8-1FA6-7E7D33075DA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BF646C8-E378-B892-97C9-04E1C18D5A63}"/>
              </a:ext>
            </a:extLst>
          </p:cNvPr>
          <p:cNvSpPr>
            <a:spLocks noGrp="1"/>
          </p:cNvSpPr>
          <p:nvPr>
            <p:ph type="sldNum" sz="quarter" idx="12"/>
          </p:nvPr>
        </p:nvSpPr>
        <p:spPr/>
        <p:txBody>
          <a:bodyPr/>
          <a:lstStyle/>
          <a:p>
            <a:fld id="{AFB5B930-458C-4A2D-A95E-BB342D581A2E}" type="slidenum">
              <a:rPr lang="en-IN" smtClean="0"/>
              <a:t>‹#›</a:t>
            </a:fld>
            <a:endParaRPr lang="en-IN"/>
          </a:p>
        </p:txBody>
      </p:sp>
    </p:spTree>
    <p:extLst>
      <p:ext uri="{BB962C8B-B14F-4D97-AF65-F5344CB8AC3E}">
        <p14:creationId xmlns:p14="http://schemas.microsoft.com/office/powerpoint/2010/main" val="3934834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EB998-038C-CEF9-F258-A31099727F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F73D5A-B5FE-595E-6BBD-2F76D9EA9F07}"/>
              </a:ext>
            </a:extLst>
          </p:cNvPr>
          <p:cNvSpPr>
            <a:spLocks noGrp="1"/>
          </p:cNvSpPr>
          <p:nvPr>
            <p:ph type="dt" sz="half" idx="10"/>
          </p:nvPr>
        </p:nvSpPr>
        <p:spPr/>
        <p:txBody>
          <a:bodyPr/>
          <a:lstStyle/>
          <a:p>
            <a:fld id="{ABE87B52-592F-45D6-BEE4-E5027DDB7F23}" type="datetimeFigureOut">
              <a:rPr lang="en-IN" smtClean="0"/>
              <a:t>24-04-2025</a:t>
            </a:fld>
            <a:endParaRPr lang="en-IN"/>
          </a:p>
        </p:txBody>
      </p:sp>
      <p:sp>
        <p:nvSpPr>
          <p:cNvPr id="4" name="Footer Placeholder 3">
            <a:extLst>
              <a:ext uri="{FF2B5EF4-FFF2-40B4-BE49-F238E27FC236}">
                <a16:creationId xmlns:a16="http://schemas.microsoft.com/office/drawing/2014/main" id="{BFEECBE5-D290-05A6-307C-367423A4F06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4720774-744F-9380-A3DD-CD9B1E61F16A}"/>
              </a:ext>
            </a:extLst>
          </p:cNvPr>
          <p:cNvSpPr>
            <a:spLocks noGrp="1"/>
          </p:cNvSpPr>
          <p:nvPr>
            <p:ph type="sldNum" sz="quarter" idx="12"/>
          </p:nvPr>
        </p:nvSpPr>
        <p:spPr/>
        <p:txBody>
          <a:bodyPr/>
          <a:lstStyle/>
          <a:p>
            <a:fld id="{AFB5B930-458C-4A2D-A95E-BB342D581A2E}" type="slidenum">
              <a:rPr lang="en-IN" smtClean="0"/>
              <a:t>‹#›</a:t>
            </a:fld>
            <a:endParaRPr lang="en-IN"/>
          </a:p>
        </p:txBody>
      </p:sp>
    </p:spTree>
    <p:extLst>
      <p:ext uri="{BB962C8B-B14F-4D97-AF65-F5344CB8AC3E}">
        <p14:creationId xmlns:p14="http://schemas.microsoft.com/office/powerpoint/2010/main" val="2805284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18B707-1618-88E0-58DA-2DAA9AB16CDE}"/>
              </a:ext>
            </a:extLst>
          </p:cNvPr>
          <p:cNvSpPr>
            <a:spLocks noGrp="1"/>
          </p:cNvSpPr>
          <p:nvPr>
            <p:ph type="dt" sz="half" idx="10"/>
          </p:nvPr>
        </p:nvSpPr>
        <p:spPr/>
        <p:txBody>
          <a:bodyPr/>
          <a:lstStyle/>
          <a:p>
            <a:fld id="{ABE87B52-592F-45D6-BEE4-E5027DDB7F23}" type="datetimeFigureOut">
              <a:rPr lang="en-IN" smtClean="0"/>
              <a:t>24-04-2025</a:t>
            </a:fld>
            <a:endParaRPr lang="en-IN"/>
          </a:p>
        </p:txBody>
      </p:sp>
      <p:sp>
        <p:nvSpPr>
          <p:cNvPr id="3" name="Footer Placeholder 2">
            <a:extLst>
              <a:ext uri="{FF2B5EF4-FFF2-40B4-BE49-F238E27FC236}">
                <a16:creationId xmlns:a16="http://schemas.microsoft.com/office/drawing/2014/main" id="{B02EB7AA-58B6-74B5-1264-C50F9AB7923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6551D5E-0864-5322-2616-AFB84D1105CE}"/>
              </a:ext>
            </a:extLst>
          </p:cNvPr>
          <p:cNvSpPr>
            <a:spLocks noGrp="1"/>
          </p:cNvSpPr>
          <p:nvPr>
            <p:ph type="sldNum" sz="quarter" idx="12"/>
          </p:nvPr>
        </p:nvSpPr>
        <p:spPr/>
        <p:txBody>
          <a:bodyPr/>
          <a:lstStyle/>
          <a:p>
            <a:fld id="{AFB5B930-458C-4A2D-A95E-BB342D581A2E}" type="slidenum">
              <a:rPr lang="en-IN" smtClean="0"/>
              <a:t>‹#›</a:t>
            </a:fld>
            <a:endParaRPr lang="en-IN"/>
          </a:p>
        </p:txBody>
      </p:sp>
    </p:spTree>
    <p:extLst>
      <p:ext uri="{BB962C8B-B14F-4D97-AF65-F5344CB8AC3E}">
        <p14:creationId xmlns:p14="http://schemas.microsoft.com/office/powerpoint/2010/main" val="2836940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22AA9-83C7-3F42-3FBB-5F485ED6BA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18E6A06-868E-29A5-76A4-097D4C4D22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E7C8342-F5D5-8AF5-94F0-F8CF1BADE5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F81CC2-7141-5675-54DB-C318D022E1B9}"/>
              </a:ext>
            </a:extLst>
          </p:cNvPr>
          <p:cNvSpPr>
            <a:spLocks noGrp="1"/>
          </p:cNvSpPr>
          <p:nvPr>
            <p:ph type="dt" sz="half" idx="10"/>
          </p:nvPr>
        </p:nvSpPr>
        <p:spPr/>
        <p:txBody>
          <a:bodyPr/>
          <a:lstStyle/>
          <a:p>
            <a:fld id="{ABE87B52-592F-45D6-BEE4-E5027DDB7F23}" type="datetimeFigureOut">
              <a:rPr lang="en-IN" smtClean="0"/>
              <a:t>24-04-2025</a:t>
            </a:fld>
            <a:endParaRPr lang="en-IN"/>
          </a:p>
        </p:txBody>
      </p:sp>
      <p:sp>
        <p:nvSpPr>
          <p:cNvPr id="6" name="Footer Placeholder 5">
            <a:extLst>
              <a:ext uri="{FF2B5EF4-FFF2-40B4-BE49-F238E27FC236}">
                <a16:creationId xmlns:a16="http://schemas.microsoft.com/office/drawing/2014/main" id="{B93C91A9-3322-DE05-36CE-6FD6EE90D5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400B27-65AF-7A8D-DC08-C33936B698A0}"/>
              </a:ext>
            </a:extLst>
          </p:cNvPr>
          <p:cNvSpPr>
            <a:spLocks noGrp="1"/>
          </p:cNvSpPr>
          <p:nvPr>
            <p:ph type="sldNum" sz="quarter" idx="12"/>
          </p:nvPr>
        </p:nvSpPr>
        <p:spPr/>
        <p:txBody>
          <a:bodyPr/>
          <a:lstStyle/>
          <a:p>
            <a:fld id="{AFB5B930-458C-4A2D-A95E-BB342D581A2E}" type="slidenum">
              <a:rPr lang="en-IN" smtClean="0"/>
              <a:t>‹#›</a:t>
            </a:fld>
            <a:endParaRPr lang="en-IN"/>
          </a:p>
        </p:txBody>
      </p:sp>
    </p:spTree>
    <p:extLst>
      <p:ext uri="{BB962C8B-B14F-4D97-AF65-F5344CB8AC3E}">
        <p14:creationId xmlns:p14="http://schemas.microsoft.com/office/powerpoint/2010/main" val="1978390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D3F13-03E6-5802-FB3D-D1E5897E80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D8FA881-4DE4-28BD-73E0-070A812F69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D1A5F9-4A6C-7CFA-DA54-72489533F0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A15D4-5DCA-3380-BB6A-0B96816DFD42}"/>
              </a:ext>
            </a:extLst>
          </p:cNvPr>
          <p:cNvSpPr>
            <a:spLocks noGrp="1"/>
          </p:cNvSpPr>
          <p:nvPr>
            <p:ph type="dt" sz="half" idx="10"/>
          </p:nvPr>
        </p:nvSpPr>
        <p:spPr/>
        <p:txBody>
          <a:bodyPr/>
          <a:lstStyle/>
          <a:p>
            <a:fld id="{ABE87B52-592F-45D6-BEE4-E5027DDB7F23}" type="datetimeFigureOut">
              <a:rPr lang="en-IN" smtClean="0"/>
              <a:t>24-04-2025</a:t>
            </a:fld>
            <a:endParaRPr lang="en-IN"/>
          </a:p>
        </p:txBody>
      </p:sp>
      <p:sp>
        <p:nvSpPr>
          <p:cNvPr id="6" name="Footer Placeholder 5">
            <a:extLst>
              <a:ext uri="{FF2B5EF4-FFF2-40B4-BE49-F238E27FC236}">
                <a16:creationId xmlns:a16="http://schemas.microsoft.com/office/drawing/2014/main" id="{A4C71966-424E-D77C-496D-9A6B6D5C04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523616-68D4-F215-172F-F2D96E5DCFFB}"/>
              </a:ext>
            </a:extLst>
          </p:cNvPr>
          <p:cNvSpPr>
            <a:spLocks noGrp="1"/>
          </p:cNvSpPr>
          <p:nvPr>
            <p:ph type="sldNum" sz="quarter" idx="12"/>
          </p:nvPr>
        </p:nvSpPr>
        <p:spPr/>
        <p:txBody>
          <a:bodyPr/>
          <a:lstStyle/>
          <a:p>
            <a:fld id="{AFB5B930-458C-4A2D-A95E-BB342D581A2E}" type="slidenum">
              <a:rPr lang="en-IN" smtClean="0"/>
              <a:t>‹#›</a:t>
            </a:fld>
            <a:endParaRPr lang="en-IN"/>
          </a:p>
        </p:txBody>
      </p:sp>
    </p:spTree>
    <p:extLst>
      <p:ext uri="{BB962C8B-B14F-4D97-AF65-F5344CB8AC3E}">
        <p14:creationId xmlns:p14="http://schemas.microsoft.com/office/powerpoint/2010/main" val="2415193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A6260-EC21-4D86-B2C2-FB0BBB287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BB2F91-5908-E284-3AB4-6DDF1CFAC2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47DC17-760E-DFF6-3F2D-4E0C12B797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E87B52-592F-45D6-BEE4-E5027DDB7F23}" type="datetimeFigureOut">
              <a:rPr lang="en-IN" smtClean="0"/>
              <a:t>24-04-2025</a:t>
            </a:fld>
            <a:endParaRPr lang="en-IN"/>
          </a:p>
        </p:txBody>
      </p:sp>
      <p:sp>
        <p:nvSpPr>
          <p:cNvPr id="5" name="Footer Placeholder 4">
            <a:extLst>
              <a:ext uri="{FF2B5EF4-FFF2-40B4-BE49-F238E27FC236}">
                <a16:creationId xmlns:a16="http://schemas.microsoft.com/office/drawing/2014/main" id="{F488A700-52E8-1595-F223-94E11B9DE4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B53A23A-E73F-70D8-D649-B8026E04D3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B5B930-458C-4A2D-A95E-BB342D581A2E}" type="slidenum">
              <a:rPr lang="en-IN" smtClean="0"/>
              <a:t>‹#›</a:t>
            </a:fld>
            <a:endParaRPr lang="en-IN"/>
          </a:p>
        </p:txBody>
      </p:sp>
    </p:spTree>
    <p:extLst>
      <p:ext uri="{BB962C8B-B14F-4D97-AF65-F5344CB8AC3E}">
        <p14:creationId xmlns:p14="http://schemas.microsoft.com/office/powerpoint/2010/main" val="2353871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AD2F7-C71F-C115-C91C-244729331FC1}"/>
              </a:ext>
            </a:extLst>
          </p:cNvPr>
          <p:cNvSpPr>
            <a:spLocks noGrp="1"/>
          </p:cNvSpPr>
          <p:nvPr>
            <p:ph type="ctrTitle"/>
          </p:nvPr>
        </p:nvSpPr>
        <p:spPr/>
        <p:txBody>
          <a:bodyPr>
            <a:normAutofit/>
          </a:bodyPr>
          <a:lstStyle/>
          <a:p>
            <a:r>
              <a:rPr lang="en-US" sz="4400" b="1" dirty="0">
                <a:latin typeface="Times New Roman" panose="02020603050405020304" pitchFamily="18" charset="0"/>
                <a:cs typeface="Times New Roman" panose="02020603050405020304" pitchFamily="18" charset="0"/>
              </a:rPr>
              <a:t>Customer Lifetime Value to Customer Acquisition Cost (LTV:CAC) Analysis</a:t>
            </a:r>
            <a:endParaRPr lang="en-IN"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85266DB-C277-4327-F1D5-3098DF8130BA}"/>
              </a:ext>
            </a:extLst>
          </p:cNvPr>
          <p:cNvSpPr>
            <a:spLocks noGrp="1"/>
          </p:cNvSpPr>
          <p:nvPr>
            <p:ph type="subTitle" idx="1"/>
          </p:nvPr>
        </p:nvSpPr>
        <p:spPr>
          <a:xfrm>
            <a:off x="1524000" y="3602037"/>
            <a:ext cx="9144000" cy="2133599"/>
          </a:xfrm>
        </p:spPr>
        <p:txBody>
          <a:bodyPr>
            <a:normAutofit/>
          </a:bodyPr>
          <a:lstStyle/>
          <a:p>
            <a:r>
              <a:rPr lang="en-US" sz="2800" b="1" dirty="0">
                <a:latin typeface="Times New Roman" panose="02020603050405020304" pitchFamily="18" charset="0"/>
                <a:cs typeface="Times New Roman" panose="02020603050405020304" pitchFamily="18" charset="0"/>
              </a:rPr>
              <a:t>Insights for Strategic Decision Making</a:t>
            </a:r>
          </a:p>
          <a:p>
            <a:r>
              <a:rPr lang="en-IN" b="1" dirty="0">
                <a:latin typeface="Times New Roman" panose="02020603050405020304" pitchFamily="18" charset="0"/>
                <a:cs typeface="Times New Roman" panose="02020603050405020304" pitchFamily="18" charset="0"/>
              </a:rPr>
              <a:t>Prepared For: Management Team</a:t>
            </a:r>
          </a:p>
          <a:p>
            <a:r>
              <a:rPr lang="en-IN" b="1" dirty="0">
                <a:latin typeface="Times New Roman" panose="02020603050405020304" pitchFamily="18" charset="0"/>
                <a:cs typeface="Times New Roman" panose="02020603050405020304" pitchFamily="18" charset="0"/>
              </a:rPr>
              <a:t>Prepared By: Nitya Patel</a:t>
            </a:r>
          </a:p>
          <a:p>
            <a:r>
              <a:rPr lang="en-IN" b="1" dirty="0">
                <a:latin typeface="Times New Roman" panose="02020603050405020304" pitchFamily="18" charset="0"/>
                <a:cs typeface="Times New Roman" panose="02020603050405020304" pitchFamily="18" charset="0"/>
              </a:rPr>
              <a:t>Date: 24/04/2025</a:t>
            </a:r>
          </a:p>
          <a:p>
            <a:endParaRPr lang="en-IN"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5110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181735-F90F-C5BD-8129-8D794E59F12C}"/>
              </a:ext>
            </a:extLst>
          </p:cNvPr>
          <p:cNvSpPr txBox="1"/>
          <p:nvPr/>
        </p:nvSpPr>
        <p:spPr>
          <a:xfrm>
            <a:off x="216310" y="255639"/>
            <a:ext cx="11670890" cy="5909310"/>
          </a:xfrm>
          <a:prstGeom prst="rect">
            <a:avLst/>
          </a:prstGeom>
          <a:noFill/>
        </p:spPr>
        <p:txBody>
          <a:bodyPr wrap="square" rtlCol="0">
            <a:spAutoFit/>
          </a:bodyPr>
          <a:lstStyle/>
          <a:p>
            <a:pPr>
              <a:buNone/>
            </a:pPr>
            <a:r>
              <a:rPr lang="en-US" b="1" dirty="0">
                <a:latin typeface="Times New Roman" panose="02020603050405020304" pitchFamily="18" charset="0"/>
                <a:cs typeface="Times New Roman" panose="02020603050405020304" pitchFamily="18" charset="0"/>
              </a:rPr>
              <a:t>Executive Summary</a:t>
            </a:r>
          </a:p>
          <a:p>
            <a:pPr>
              <a:buNone/>
            </a:pPr>
            <a:r>
              <a:rPr lang="en-US" dirty="0"/>
              <a:t>This report presents an analysis of the Customer Lifetime Value (LTV) in relation to the Customer Acquisition Cost (CAC) to provide strategic insights for management. Our analysis reveals a significantly positive overall </a:t>
            </a:r>
            <a:r>
              <a:rPr lang="en-US" b="1" dirty="0"/>
              <a:t>average LTV:CAC ratio of 393.01</a:t>
            </a:r>
            <a:r>
              <a:rPr lang="en-US" dirty="0"/>
              <a:t>, indicating a highly efficient customer acquisition strategy where the long-term value generated by customers substantially outweighs the cost of acquiring them. The average </a:t>
            </a:r>
            <a:r>
              <a:rPr lang="en-US" b="1" dirty="0"/>
              <a:t>burn rate of -272.51K</a:t>
            </a:r>
            <a:r>
              <a:rPr lang="en-US" dirty="0"/>
              <a:t> suggests strong overall financial health with revenues exceeding expenses on average.</a:t>
            </a:r>
          </a:p>
          <a:p>
            <a:pPr>
              <a:buNone/>
            </a:pPr>
            <a:endParaRPr lang="en-US" dirty="0"/>
          </a:p>
          <a:p>
            <a:pPr>
              <a:buNone/>
            </a:pPr>
            <a:r>
              <a:rPr lang="en-US" dirty="0"/>
              <a:t>A key finding is the substantial difference in the </a:t>
            </a:r>
            <a:r>
              <a:rPr lang="en-US" i="1" dirty="0"/>
              <a:t>sum</a:t>
            </a:r>
            <a:r>
              <a:rPr lang="en-US" dirty="0"/>
              <a:t> of the LTV:CAC across industries, with </a:t>
            </a:r>
            <a:r>
              <a:rPr lang="en-US" b="1" dirty="0"/>
              <a:t>Business Intelligence...</a:t>
            </a:r>
            <a:r>
              <a:rPr lang="en-US" dirty="0"/>
              <a:t> significantly outperforming all other sectors. The North America (NAMERICA) and Asia (ASIA) regions are the primary drivers of Annual Recurring Revenue (ARR), indicating strong market presence and customer base in these geographies. While the Business Intelligence industry shows the highest aggregate LTV:CAC, further analysis is needed to understand the </a:t>
            </a:r>
            <a:r>
              <a:rPr lang="en-US" i="1" dirty="0"/>
              <a:t>ratio</a:t>
            </a:r>
            <a:r>
              <a:rPr lang="en-US" dirty="0"/>
              <a:t> at an industry level. Analysis of the relationship between customer acquisition cost and annual recurring revenue, as well as lifetime value and annual recurring revenue, does not show a strong immediate linear correlation at an aggregate level, suggesting other factors may significantly influence these relationships.</a:t>
            </a:r>
          </a:p>
          <a:p>
            <a:pPr>
              <a:buNone/>
            </a:pPr>
            <a:endParaRPr lang="en-US" dirty="0"/>
          </a:p>
          <a:p>
            <a:r>
              <a:rPr lang="en-US" dirty="0"/>
              <a:t>Based on these initial insights, we recommend that management </a:t>
            </a:r>
            <a:r>
              <a:rPr lang="en-US" b="1" dirty="0"/>
              <a:t>focus on sustaining the strong overall LTV:CAC ratio while strategically investing in and understanding the drivers behind the high aggregate LTV:CAC in the Business Intelligence industry. Further investigation into the LTV:CAC </a:t>
            </a:r>
            <a:r>
              <a:rPr lang="en-US" b="1" i="1" dirty="0"/>
              <a:t>ratio</a:t>
            </a:r>
            <a:r>
              <a:rPr lang="en-US" b="1" dirty="0"/>
              <a:t> at an industry level, alongside the strong ARR performance in North America and Asia, will be crucial for optimizing customer acquisition and retention efforts.</a:t>
            </a:r>
            <a:r>
              <a:rPr lang="en-US" dirty="0"/>
              <a:t> A more detailed analysis within this report will explore these findings further and provide specific recommendations.</a:t>
            </a:r>
          </a:p>
          <a:p>
            <a:pPr>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2545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1FEA7A-E5CB-0ADA-17DF-180CAF42F338}"/>
              </a:ext>
            </a:extLst>
          </p:cNvPr>
          <p:cNvSpPr txBox="1"/>
          <p:nvPr/>
        </p:nvSpPr>
        <p:spPr>
          <a:xfrm>
            <a:off x="324465" y="255639"/>
            <a:ext cx="11582400" cy="5632311"/>
          </a:xfrm>
          <a:prstGeom prst="rect">
            <a:avLst/>
          </a:prstGeom>
          <a:noFill/>
        </p:spPr>
        <p:txBody>
          <a:bodyPr wrap="square" rtlCol="0">
            <a:spAutoFit/>
          </a:bodyPr>
          <a:lstStyle/>
          <a:p>
            <a:pPr>
              <a:buNone/>
            </a:pPr>
            <a:r>
              <a:rPr lang="en-US" b="1" dirty="0"/>
              <a:t>1. Introduction</a:t>
            </a:r>
            <a:endParaRPr lang="en-US" dirty="0"/>
          </a:p>
          <a:p>
            <a:r>
              <a:rPr lang="en-US" dirty="0"/>
              <a:t>The Customer Lifetime Value to Customer Acquisition Cost (LTV:CAC) ratio is a critical metric for evaluating the efficiency and profitability of a company's customer acquisition efforts. A healthy LTV:CAC ratio indicates that the long-term value generated by customers exceeds the cost of acquiring them, which is essential for sustainable growth. This report analyzes the LTV:CAC based on available transactional and customer data to provide management with actionable insights for strategic decision-making, particularly in optimizing marketing spend, customer acquisition strategies, and identifying profitable customer segments. This analysis incorporates overall KPI trends, regional revenue performance, and the aggregate LTV:CAC across different industry sectors.</a:t>
            </a:r>
          </a:p>
          <a:p>
            <a:endParaRPr lang="en-IN" dirty="0"/>
          </a:p>
          <a:p>
            <a:pPr>
              <a:buNone/>
            </a:pPr>
            <a:r>
              <a:rPr lang="en-US" b="1" dirty="0"/>
              <a:t>2. Methodology</a:t>
            </a:r>
            <a:endParaRPr lang="en-US" dirty="0"/>
          </a:p>
          <a:p>
            <a:pPr>
              <a:buNone/>
            </a:pPr>
            <a:r>
              <a:rPr lang="en-US" dirty="0"/>
              <a:t>This analysis utilizes [</a:t>
            </a:r>
            <a:r>
              <a:rPr lang="en-US" dirty="0" err="1"/>
              <a:t>Latka_web_data</a:t>
            </a:r>
            <a:r>
              <a:rPr lang="en-US" dirty="0"/>
              <a:t>]. </a:t>
            </a:r>
          </a:p>
          <a:p>
            <a:pPr>
              <a:buNone/>
            </a:pPr>
            <a:r>
              <a:rPr lang="en-US" dirty="0"/>
              <a:t>Key metrics analyzed include:</a:t>
            </a:r>
          </a:p>
          <a:p>
            <a:pPr>
              <a:buFont typeface="Arial" panose="020B0604020202020204" pitchFamily="34" charset="0"/>
              <a:buChar char="•"/>
            </a:pPr>
            <a:r>
              <a:rPr lang="en-US" b="1" dirty="0"/>
              <a:t>Customer Lifetime Value (LTV):</a:t>
            </a:r>
            <a:r>
              <a:rPr lang="en-US" dirty="0"/>
              <a:t> The total revenue a business expects from a single customer over their entire relationship.</a:t>
            </a:r>
          </a:p>
          <a:p>
            <a:pPr>
              <a:buFont typeface="Arial" panose="020B0604020202020204" pitchFamily="34" charset="0"/>
              <a:buChar char="•"/>
            </a:pPr>
            <a:r>
              <a:rPr lang="en-US" b="1" dirty="0"/>
              <a:t>Customer Acquisition Cost (CAC):</a:t>
            </a:r>
            <a:r>
              <a:rPr lang="en-US" dirty="0"/>
              <a:t> The total cost to acquire one new customer.</a:t>
            </a:r>
          </a:p>
          <a:p>
            <a:pPr>
              <a:buFont typeface="Arial" panose="020B0604020202020204" pitchFamily="34" charset="0"/>
              <a:buChar char="•"/>
            </a:pPr>
            <a:r>
              <a:rPr lang="en-US" b="1" dirty="0"/>
              <a:t>LTV:CAC Ratio:</a:t>
            </a:r>
            <a:r>
              <a:rPr lang="en-US" dirty="0"/>
              <a:t> Calculated by dividing the Customer Lifetime Value by the Customer Acquisition Cost.</a:t>
            </a:r>
          </a:p>
          <a:p>
            <a:pPr>
              <a:buFont typeface="Arial" panose="020B0604020202020204" pitchFamily="34" charset="0"/>
              <a:buChar char="•"/>
            </a:pPr>
            <a:r>
              <a:rPr lang="en-US" b="1" dirty="0"/>
              <a:t>Annual Recurring Revenue (ARR):</a:t>
            </a:r>
            <a:r>
              <a:rPr lang="en-US" dirty="0"/>
              <a:t> The annualized value of recurring revenue streams.</a:t>
            </a:r>
          </a:p>
          <a:p>
            <a:pPr>
              <a:buFont typeface="Arial" panose="020B0604020202020204" pitchFamily="34" charset="0"/>
              <a:buChar char="•"/>
            </a:pPr>
            <a:r>
              <a:rPr lang="en-US" b="1" dirty="0"/>
              <a:t>Burn Rate:</a:t>
            </a:r>
            <a:r>
              <a:rPr lang="en-US" dirty="0"/>
              <a:t> The rate at which a company is spending its cash reserve.</a:t>
            </a:r>
          </a:p>
          <a:p>
            <a:r>
              <a:rPr lang="en-US" dirty="0"/>
              <a:t>Data was analyzed using [Microsoft Excel and Power BI]. Pivot tables and visualizations were employed to identify trends, segment performance, and key relationships within the data.</a:t>
            </a:r>
          </a:p>
          <a:p>
            <a:endParaRPr lang="en-IN" dirty="0"/>
          </a:p>
        </p:txBody>
      </p:sp>
    </p:spTree>
    <p:extLst>
      <p:ext uri="{BB962C8B-B14F-4D97-AF65-F5344CB8AC3E}">
        <p14:creationId xmlns:p14="http://schemas.microsoft.com/office/powerpoint/2010/main" val="2722519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06BF41-BE5A-3505-9C65-9151C8AED587}"/>
              </a:ext>
            </a:extLst>
          </p:cNvPr>
          <p:cNvSpPr txBox="1"/>
          <p:nvPr/>
        </p:nvSpPr>
        <p:spPr>
          <a:xfrm>
            <a:off x="265471" y="196645"/>
            <a:ext cx="11700387" cy="5909310"/>
          </a:xfrm>
          <a:prstGeom prst="rect">
            <a:avLst/>
          </a:prstGeom>
          <a:noFill/>
        </p:spPr>
        <p:txBody>
          <a:bodyPr wrap="square" rtlCol="0">
            <a:spAutoFit/>
          </a:bodyPr>
          <a:lstStyle/>
          <a:p>
            <a:pPr>
              <a:buNone/>
            </a:pPr>
            <a:r>
              <a:rPr lang="en-US" b="1" dirty="0"/>
              <a:t>3. Key Findings</a:t>
            </a:r>
          </a:p>
          <a:p>
            <a:pPr>
              <a:buNone/>
            </a:pPr>
            <a:endParaRPr lang="en-US" dirty="0"/>
          </a:p>
          <a:p>
            <a:pPr>
              <a:buFont typeface="Arial" panose="020B0604020202020204" pitchFamily="34" charset="0"/>
              <a:buChar char="•"/>
            </a:pPr>
            <a:r>
              <a:rPr lang="en-US" b="1" dirty="0"/>
              <a:t>Overall LTV:CAC Ratio:</a:t>
            </a:r>
            <a:r>
              <a:rPr lang="en-US" dirty="0"/>
              <a:t> The overall average LTV:CAC ratio is </a:t>
            </a:r>
            <a:r>
              <a:rPr lang="en-US" b="1" dirty="0"/>
              <a:t>393.01</a:t>
            </a:r>
            <a:r>
              <a:rPr lang="en-US" dirty="0"/>
              <a:t>, indicating that, on average, the lifetime value of a customer is significantly higher than the cost to acquire them. This suggests a strong underlying profitability in customer acquisition efforts.</a:t>
            </a:r>
          </a:p>
          <a:p>
            <a:endParaRPr lang="en-US" dirty="0"/>
          </a:p>
          <a:p>
            <a:pPr>
              <a:buFont typeface="Arial" panose="020B0604020202020204" pitchFamily="34" charset="0"/>
              <a:buChar char="•"/>
            </a:pPr>
            <a:r>
              <a:rPr lang="en-US" b="1" dirty="0"/>
              <a:t>Burn Rate:</a:t>
            </a:r>
            <a:r>
              <a:rPr lang="en-US" dirty="0"/>
              <a:t> The average burn rate is </a:t>
            </a:r>
            <a:r>
              <a:rPr lang="en-US" b="1" dirty="0"/>
              <a:t>-272.51K</a:t>
            </a:r>
            <a:r>
              <a:rPr lang="en-US" dirty="0"/>
              <a:t>, which is a positive indicator, suggesting that the company's revenue generation exceeds its expenses on average.</a:t>
            </a:r>
          </a:p>
          <a:p>
            <a:endParaRPr lang="en-US" dirty="0"/>
          </a:p>
          <a:p>
            <a:pPr>
              <a:buFont typeface="Arial" panose="020B0604020202020204" pitchFamily="34" charset="0"/>
              <a:buChar char="•"/>
            </a:pPr>
            <a:r>
              <a:rPr lang="en-US" b="1" dirty="0"/>
              <a:t>Annual Recurring Revenue by Location:</a:t>
            </a:r>
            <a:r>
              <a:rPr lang="en-US" dirty="0"/>
              <a:t> The </a:t>
            </a:r>
            <a:r>
              <a:rPr lang="en-US" b="1" dirty="0"/>
              <a:t>North America (NAMERICA) and Asia (ASIA) regions</a:t>
            </a:r>
            <a:r>
              <a:rPr lang="en-US" dirty="0"/>
              <a:t> are the primary contributors to Annual Recurring Revenue, highlighting the strength of the customer base in these geographical areas.</a:t>
            </a:r>
          </a:p>
          <a:p>
            <a:endParaRPr lang="en-US" dirty="0"/>
          </a:p>
          <a:p>
            <a:pPr>
              <a:buFont typeface="Arial" panose="020B0604020202020204" pitchFamily="34" charset="0"/>
              <a:buChar char="•"/>
            </a:pPr>
            <a:r>
              <a:rPr lang="en-US" b="1" dirty="0"/>
              <a:t>Aggregate LTV:CAC by Industry:</a:t>
            </a:r>
            <a:r>
              <a:rPr lang="en-US" dirty="0"/>
              <a:t> The </a:t>
            </a:r>
            <a:r>
              <a:rPr lang="en-US" b="1" dirty="0"/>
              <a:t>Business Intelligence...</a:t>
            </a:r>
            <a:r>
              <a:rPr lang="en-US" dirty="0"/>
              <a:t> industry shows a significantly higher </a:t>
            </a:r>
            <a:r>
              <a:rPr lang="en-US" i="1" dirty="0"/>
              <a:t>sum</a:t>
            </a:r>
            <a:r>
              <a:rPr lang="en-US" dirty="0"/>
              <a:t> of LTV:CAC compared to other industries (as seen in the provided bar chart). This indicates a large overall value generated within this sector, but it does not directly reflect the </a:t>
            </a:r>
            <a:r>
              <a:rPr lang="en-US" i="1" dirty="0"/>
              <a:t>ratio</a:t>
            </a:r>
            <a:r>
              <a:rPr lang="en-US" dirty="0"/>
              <a:t> at an individual customer level within each industry. Further analysis is needed to determine the LTV:CAC </a:t>
            </a:r>
            <a:r>
              <a:rPr lang="en-US" i="1" dirty="0"/>
              <a:t>ratio</a:t>
            </a:r>
            <a:r>
              <a:rPr lang="en-US" dirty="0"/>
              <a:t> for each industry to understand acquisition efficiency at a more granular level.</a:t>
            </a:r>
          </a:p>
          <a:p>
            <a:endParaRPr lang="en-US" dirty="0"/>
          </a:p>
          <a:p>
            <a:pPr>
              <a:buFont typeface="Arial" panose="020B0604020202020204" pitchFamily="34" charset="0"/>
              <a:buChar char="•"/>
            </a:pPr>
            <a:r>
              <a:rPr lang="en-US" b="1" dirty="0"/>
              <a:t>CAC vs. ARR and LTV vs. ARR:</a:t>
            </a:r>
            <a:r>
              <a:rPr lang="en-US" dirty="0"/>
              <a:t> Aggregate scatter plots do not reveal a strong linear correlation between CAC and ARR, or LTV and ARR. This suggests that other factors, such as customer engagement, retention strategies, or the specific nature of customer acquisition in different segments, may play a more significant role in these relationships.</a:t>
            </a:r>
          </a:p>
          <a:p>
            <a:endParaRPr lang="en-IN" dirty="0"/>
          </a:p>
        </p:txBody>
      </p:sp>
    </p:spTree>
    <p:extLst>
      <p:ext uri="{BB962C8B-B14F-4D97-AF65-F5344CB8AC3E}">
        <p14:creationId xmlns:p14="http://schemas.microsoft.com/office/powerpoint/2010/main" val="3386924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25F467-0F79-5A93-83A0-1EEE7A6FC7DB}"/>
              </a:ext>
            </a:extLst>
          </p:cNvPr>
          <p:cNvSpPr txBox="1"/>
          <p:nvPr/>
        </p:nvSpPr>
        <p:spPr>
          <a:xfrm>
            <a:off x="157316" y="206477"/>
            <a:ext cx="11867536" cy="6186309"/>
          </a:xfrm>
          <a:prstGeom prst="rect">
            <a:avLst/>
          </a:prstGeom>
          <a:noFill/>
        </p:spPr>
        <p:txBody>
          <a:bodyPr wrap="square" rtlCol="0">
            <a:spAutoFit/>
          </a:bodyPr>
          <a:lstStyle/>
          <a:p>
            <a:pPr>
              <a:buNone/>
            </a:pPr>
            <a:r>
              <a:rPr lang="en-US" b="1" dirty="0"/>
              <a:t>4. Recommendations</a:t>
            </a:r>
          </a:p>
          <a:p>
            <a:pPr>
              <a:buNone/>
            </a:pPr>
            <a:endParaRPr lang="en-US" dirty="0"/>
          </a:p>
          <a:p>
            <a:pPr>
              <a:buNone/>
            </a:pPr>
            <a:r>
              <a:rPr lang="en-US" dirty="0"/>
              <a:t>Based on the key findings:</a:t>
            </a:r>
          </a:p>
          <a:p>
            <a:pPr>
              <a:buFont typeface="Arial" panose="020B0604020202020204" pitchFamily="34" charset="0"/>
              <a:buChar char="•"/>
            </a:pPr>
            <a:r>
              <a:rPr lang="en-US" b="1" dirty="0"/>
              <a:t>Sustain and Optimize Overall LTV:CAC:</a:t>
            </a:r>
            <a:r>
              <a:rPr lang="en-US" dirty="0"/>
              <a:t> Maintain the current strong overall LTV:CAC ratio. Continuously monitor both LTV and CAC to identify opportunities for further optimization and efficiency gains across all acquisition channels.</a:t>
            </a:r>
          </a:p>
          <a:p>
            <a:endParaRPr lang="en-US" dirty="0"/>
          </a:p>
          <a:p>
            <a:pPr>
              <a:buFont typeface="Arial" panose="020B0604020202020204" pitchFamily="34" charset="0"/>
              <a:buChar char="•"/>
            </a:pPr>
            <a:r>
              <a:rPr lang="en-US" b="1" dirty="0"/>
              <a:t>Investigate the Success of the Business Intelligence Industry:</a:t>
            </a:r>
            <a:r>
              <a:rPr lang="en-US" dirty="0"/>
              <a:t> Conduct a deeper analysis of the Business Intelligence... industry to understand the factors contributing to its high aggregate LTV:CAC. This could involve examining customer acquisition strategies, retention rates, and average customer lifetime within this sector to potentially replicate successful approaches in other areas.</a:t>
            </a:r>
          </a:p>
          <a:p>
            <a:endParaRPr lang="en-US" dirty="0"/>
          </a:p>
          <a:p>
            <a:pPr>
              <a:buFont typeface="Arial" panose="020B0604020202020204" pitchFamily="34" charset="0"/>
              <a:buChar char="•"/>
            </a:pPr>
            <a:r>
              <a:rPr lang="en-US" b="1" dirty="0"/>
              <a:t>Analyze LTV:CAC Ratio by Industry:</a:t>
            </a:r>
            <a:r>
              <a:rPr lang="en-US" dirty="0"/>
              <a:t> Prioritize the creation of a visual and analysis focusing on the </a:t>
            </a:r>
            <a:r>
              <a:rPr lang="en-US" i="1" dirty="0"/>
              <a:t>LTV:CAC ratio</a:t>
            </a:r>
            <a:r>
              <a:rPr lang="en-US" dirty="0"/>
              <a:t> for each industry. This will provide a clearer understanding of the efficiency of customer acquisition within different sectors and inform targeted strategies.</a:t>
            </a:r>
          </a:p>
          <a:p>
            <a:endParaRPr lang="en-US" dirty="0"/>
          </a:p>
          <a:p>
            <a:pPr>
              <a:buFont typeface="Arial" panose="020B0604020202020204" pitchFamily="34" charset="0"/>
              <a:buChar char="•"/>
            </a:pPr>
            <a:r>
              <a:rPr lang="en-US" b="1" dirty="0"/>
              <a:t>Further Explore Regional Performance:</a:t>
            </a:r>
            <a:r>
              <a:rPr lang="en-US" dirty="0"/>
              <a:t> Leverage the strong ARR performance in North America and Asia. Investigate the customer acquisition and retention strategies employed in these regions to identify best practices that could be applied globally.</a:t>
            </a:r>
          </a:p>
          <a:p>
            <a:endParaRPr lang="en-US" dirty="0"/>
          </a:p>
          <a:p>
            <a:pPr>
              <a:buFont typeface="Arial" panose="020B0604020202020204" pitchFamily="34" charset="0"/>
              <a:buChar char="•"/>
            </a:pPr>
            <a:r>
              <a:rPr lang="en-US" b="1" dirty="0"/>
              <a:t>Investigate Drivers of ARR and LTV:</a:t>
            </a:r>
            <a:r>
              <a:rPr lang="en-US" dirty="0"/>
              <a:t> Conduct further analysis to understand the factors beyond just CAC that influence ARR and LTV. This could involve looking at customer demographics, engagement metrics, and product usage patterns.</a:t>
            </a:r>
          </a:p>
          <a:p>
            <a:endParaRPr lang="en-IN" dirty="0"/>
          </a:p>
        </p:txBody>
      </p:sp>
    </p:spTree>
    <p:extLst>
      <p:ext uri="{BB962C8B-B14F-4D97-AF65-F5344CB8AC3E}">
        <p14:creationId xmlns:p14="http://schemas.microsoft.com/office/powerpoint/2010/main" val="2460482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D165AC-EE0F-1ED0-BBB2-F81178D4399C}"/>
              </a:ext>
            </a:extLst>
          </p:cNvPr>
          <p:cNvSpPr txBox="1"/>
          <p:nvPr/>
        </p:nvSpPr>
        <p:spPr>
          <a:xfrm>
            <a:off x="285135" y="334297"/>
            <a:ext cx="11621730" cy="2031325"/>
          </a:xfrm>
          <a:prstGeom prst="rect">
            <a:avLst/>
          </a:prstGeom>
          <a:noFill/>
        </p:spPr>
        <p:txBody>
          <a:bodyPr wrap="square" rtlCol="0">
            <a:spAutoFit/>
          </a:bodyPr>
          <a:lstStyle/>
          <a:p>
            <a:pPr>
              <a:buNone/>
            </a:pPr>
            <a:r>
              <a:rPr lang="en-US" b="1" dirty="0"/>
              <a:t>5. Conclusion</a:t>
            </a:r>
            <a:endParaRPr lang="en-US" dirty="0"/>
          </a:p>
          <a:p>
            <a:r>
              <a:rPr lang="en-US" dirty="0"/>
              <a:t>The current overall LTV:CAC ratio indicates a healthy and efficient customer acquisition model. However, the significant difference in the aggregate LTV:CAC across industries highlights the need for a more granular understanding of the LTV:CAC </a:t>
            </a:r>
            <a:r>
              <a:rPr lang="en-US" i="1" dirty="0"/>
              <a:t>ratio</a:t>
            </a:r>
            <a:r>
              <a:rPr lang="en-US" dirty="0"/>
              <a:t> at the industry level. </a:t>
            </a:r>
            <a:r>
              <a:rPr lang="en-US"/>
              <a:t>By focusing on analyzing the LTV:CAC by industry, understanding the drivers of success in high-performing sectors like Business Intelligence, and leveraging the strong performance in key regions, management can further optimize customer acquisition and retention strategies to drive sustainable and profitable growth.</a:t>
            </a:r>
          </a:p>
          <a:p>
            <a:endParaRPr lang="en-IN" dirty="0"/>
          </a:p>
        </p:txBody>
      </p:sp>
    </p:spTree>
    <p:extLst>
      <p:ext uri="{BB962C8B-B14F-4D97-AF65-F5344CB8AC3E}">
        <p14:creationId xmlns:p14="http://schemas.microsoft.com/office/powerpoint/2010/main" val="681603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1201</Words>
  <Application>Microsoft Office PowerPoint</Application>
  <PresentationFormat>Widescreen</PresentationFormat>
  <Paragraphs>49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Customer Lifetime Value to Customer Acquisition Cost (LTV:CAC) Analysis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nitya patel</dc:creator>
  <cp:lastModifiedBy>nitya patel</cp:lastModifiedBy>
  <cp:revision>1</cp:revision>
  <dcterms:created xsi:type="dcterms:W3CDTF">2025-04-24T09:41:37Z</dcterms:created>
  <dcterms:modified xsi:type="dcterms:W3CDTF">2025-04-24T09:42:31Z</dcterms:modified>
</cp:coreProperties>
</file>