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icrosoft YaHei" panose="020B0503020204020204" pitchFamily="34" charset="-122"/>
      <p:regular r:id="rId12"/>
      <p:bold r:id="rId13"/>
    </p:embeddedFont>
    <p:embeddedFont>
      <p:font typeface="Prata" panose="020B0604020202020204" charset="0"/>
      <p:regular r:id="rId14"/>
    </p:embeddedFont>
    <p:embeddedFont>
      <p:font typeface="Segoe UI Emoji" panose="020B05020402040202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81096" y="-570616"/>
            <a:ext cx="3971834" cy="3971834"/>
          </a:xfrm>
          <a:custGeom>
            <a:avLst/>
            <a:gdLst/>
            <a:ahLst/>
            <a:cxnLst/>
            <a:rect l="l" t="t" r="r" b="b"/>
            <a:pathLst>
              <a:path w="3971834" h="3971834">
                <a:moveTo>
                  <a:pt x="0" y="0"/>
                </a:moveTo>
                <a:lnTo>
                  <a:pt x="3971834" y="0"/>
                </a:lnTo>
                <a:lnTo>
                  <a:pt x="3971834" y="3971834"/>
                </a:lnTo>
                <a:lnTo>
                  <a:pt x="0" y="397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7835" y="2706688"/>
            <a:ext cx="16702351" cy="1288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4985" dirty="0">
                <a:solidFill>
                  <a:srgbClr val="804F3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uce Bold" panose="00000800000000000000"/>
                <a:sym typeface="Open Sauce Bold" panose="00000800000000000000"/>
              </a:rPr>
              <a:t>PREDICTION OF RHEUMATOID ARTHRITIS SEVERITY USING BIOMARKERS AND BLOCKCHAIN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28200" y="7722235"/>
            <a:ext cx="6847840" cy="2061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0"/>
              </a:lnSpc>
            </a:pPr>
            <a:r>
              <a:rPr lang="en-US" sz="220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Team - 4 </a:t>
            </a:r>
          </a:p>
          <a:p>
            <a:pPr algn="l">
              <a:lnSpc>
                <a:spcPts val="2680"/>
              </a:lnSpc>
            </a:pP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K. Nitya                                          - CB.AI.U4AIM24123 </a:t>
            </a:r>
          </a:p>
          <a:p>
            <a:pPr algn="l">
              <a:lnSpc>
                <a:spcPts val="2680"/>
              </a:lnSpc>
            </a:pP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B. Pavani </a:t>
            </a:r>
            <a:r>
              <a:rPr lang="en-US" sz="2200" dirty="0" err="1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Shreeya</a:t>
            </a: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                       - CB.AI.U4AIM24106 </a:t>
            </a:r>
          </a:p>
          <a:p>
            <a:pPr algn="l">
              <a:lnSpc>
                <a:spcPts val="2680"/>
              </a:lnSpc>
            </a:pPr>
            <a:r>
              <a:rPr lang="en-US" sz="2200" dirty="0" err="1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Ardhra</a:t>
            </a: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Vinod                                 - CB.AI.U4AIM24105 </a:t>
            </a:r>
          </a:p>
          <a:p>
            <a:pPr algn="l">
              <a:lnSpc>
                <a:spcPts val="2680"/>
              </a:lnSpc>
            </a:pP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Harikrishna </a:t>
            </a:r>
            <a:r>
              <a:rPr lang="en-US" sz="2200" dirty="0" err="1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Sivanand</a:t>
            </a:r>
            <a:r>
              <a:rPr lang="en-US" sz="2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Iyer             - CB.AI.U4AIM24114</a:t>
            </a:r>
          </a:p>
          <a:p>
            <a:pPr algn="l">
              <a:lnSpc>
                <a:spcPts val="2680"/>
              </a:lnSpc>
            </a:pPr>
            <a:endParaRPr lang="en-US" sz="1915" dirty="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445" y="4533900"/>
            <a:ext cx="10928645" cy="102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970" b="1" dirty="0">
                <a:solidFill>
                  <a:srgbClr val="99655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24AIM112 Molecular biology and basic cellular physiology 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970" b="1" dirty="0">
                <a:solidFill>
                  <a:srgbClr val="99655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24AIM115 Ethics, innovative research, businesses &amp; IPR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" y="5911208"/>
            <a:ext cx="5328523" cy="40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Dr </a:t>
            </a:r>
            <a:r>
              <a:rPr lang="en-US" sz="2400" dirty="0" err="1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Neelesh</a:t>
            </a:r>
            <a:r>
              <a:rPr lang="en-US" sz="24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Ashok, Dr Reshma </a:t>
            </a:r>
            <a:r>
              <a:rPr lang="en-US" sz="2400" dirty="0" err="1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Sanal</a:t>
            </a:r>
            <a:endParaRPr lang="en-US" sz="24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341"/>
            <a:ext cx="14745813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REFERENCES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08188" y="2970132"/>
            <a:ext cx="13729335" cy="42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54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https://www.frontiersin.org/journals/medicine/articles/10.3389/fmed.2022.963540/full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8188" y="3819990"/>
            <a:ext cx="9884450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https://www.cell.com/heliyon/fulltext/S2405-8440(24)11542-3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8188" y="4669874"/>
            <a:ext cx="14191055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https://www.tandfonline.com/doi/abs/10.1080/1744666X.2022.2017773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4292" y="5560711"/>
            <a:ext cx="15248223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https://journals.lww.com/jehp/fulltext/2024/03280/securing_patient_data_in_the_healthcare_industry_.94.aspx?context=latestarticles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4292" y="6858270"/>
            <a:ext cx="12137708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https://www.sciencedirect.com/science/article/pii/S1570963914000028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4292" y="7706444"/>
            <a:ext cx="13784451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https://journals.plos.org/digitalhealth/article?id=10.1371/journal.pdig.0000519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10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342" y="920218"/>
            <a:ext cx="8986337" cy="795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0"/>
              </a:lnSpc>
            </a:pPr>
            <a:r>
              <a:rPr lang="en-US" sz="487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" y="2090829"/>
            <a:ext cx="14650414" cy="263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Autoimmune diseases, such as rheumatoid arthritis (RA) involve multiple </a:t>
            </a:r>
          </a:p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biomarkers like cytokines and immune cell markers. RA diagnosis and treatment </a:t>
            </a:r>
          </a:p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strategies often depend on subjective clinical evaluations which leads to delay in </a:t>
            </a:r>
          </a:p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treatment. So, there’s a need to develop a model to predict severity of RA and also </a:t>
            </a:r>
          </a:p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to recommend treatment strategies.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1561" y="6896100"/>
            <a:ext cx="14774276" cy="211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To develop a Graphical User Interface (GUI) which allows the users to input the </a:t>
            </a:r>
          </a:p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biomarker levels which can predict the severity of RA using Multi Layer Perceptron (MLP) and recommend treatments. Blockchain technology is integrated in our project for data privacy.</a:t>
            </a:r>
          </a:p>
          <a:p>
            <a:pPr algn="just">
              <a:lnSpc>
                <a:spcPts val="4335"/>
              </a:lnSpc>
            </a:pPr>
            <a:endParaRPr lang="en-US" sz="28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1561" y="5701828"/>
            <a:ext cx="8378541" cy="81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35"/>
              </a:lnSpc>
            </a:pPr>
            <a:r>
              <a:rPr lang="en-US" sz="5025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PROPOSED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9874" y="1030898"/>
            <a:ext cx="14126024" cy="80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30"/>
              </a:lnSpc>
              <a:spcBef>
                <a:spcPct val="0"/>
              </a:spcBef>
            </a:pPr>
            <a:r>
              <a:rPr lang="en-US" sz="4735" b="1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DATASETS AND PREPROCESSING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9234" y="2997332"/>
            <a:ext cx="17514392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These datasets are  being taken from the NCBI’s Gene Expression Omnibus(GEO) and hence      their respective accession IDs are given here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GSM1068616-IL-10</a:t>
            </a: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GSM993402-IL-17</a:t>
            </a: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GSM993406-TNF-Alpha </a:t>
            </a: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GSM258773-CD4+</a:t>
            </a: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GSM211514- IL-6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     link for GEO=https://www.ncbi.nlm.nih.gov/geo/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Preprocessing was done using </a:t>
            </a:r>
            <a:r>
              <a:rPr lang="en-US" sz="3000" dirty="0" err="1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MinMaxScaler</a:t>
            </a:r>
            <a:endParaRPr lang="en-US" sz="30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259300" y="9106535"/>
            <a:ext cx="74080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nva Sans" panose="020B0503030501040103"/>
                <a:sym typeface="Canva Sans" panose="020B0503030501040103"/>
              </a:rPr>
              <a:t>3</a:t>
            </a:r>
          </a:p>
          <a:p>
            <a:pPr algn="ctr">
              <a:lnSpc>
                <a:spcPts val="4760"/>
              </a:lnSpc>
            </a:pPr>
            <a:r>
              <a:rPr lang="en-US" sz="34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nva Sans" panose="020B0503030501040103"/>
                <a:sym typeface="Canva Sans" panose="020B0503030501040103"/>
              </a:rPr>
              <a:t>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19625"/>
              </p:ext>
            </p:extLst>
          </p:nvPr>
        </p:nvGraphicFramePr>
        <p:xfrm>
          <a:off x="598822" y="976071"/>
          <a:ext cx="15626637" cy="9310929"/>
        </p:xfrm>
        <a:graphic>
          <a:graphicData uri="http://schemas.openxmlformats.org/drawingml/2006/table">
            <a:tbl>
              <a:tblPr/>
              <a:tblGrid>
                <a:gridCol w="11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098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 Bold" panose="00000800000000000000"/>
                          <a:sym typeface="Open Sauce Bold" panose="00000800000000000000"/>
                        </a:rPr>
                        <a:t>S.No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 Bold" panose="00000800000000000000"/>
                          <a:sym typeface="Open Sauce Bold" panose="00000800000000000000"/>
                        </a:rPr>
                        <a:t>TITLE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 Bold" panose="00000800000000000000"/>
                          <a:sym typeface="Open Sauce Bold" panose="00000800000000000000"/>
                        </a:rPr>
                        <a:t>METHODOLOGY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 Bold" panose="00000800000000000000"/>
                          <a:sym typeface="Open Sauce Bold" panose="00000800000000000000"/>
                        </a:rPr>
                        <a:t>RESEARCH GAP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1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Prata" panose="00000500000000000000"/>
                          <a:sym typeface="Prata" panose="00000500000000000000"/>
                        </a:rPr>
                        <a:t>1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Identification of diagnostic biomarkers of rheumatoid arthritis based on machine learning-assisted comprehensive bioinformatics and its correlation with immune cells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Seven accurate diagnostic biomarkers were identified for rheumatoid arthritis.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Lacked detail clinical data, had a small validation dataset, focused solely on transcriptions, and lacked external validation and cross study comparisons.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53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Prata" panose="00000500000000000000"/>
                          <a:sym typeface="Prata" panose="00000500000000000000"/>
                        </a:rPr>
                        <a:t>2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Machine leaning approaches to improve patients with rheumatoid arthritis: review and future directions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RA research, demonstrating high accuracy in diagnosis, imaging, monitoring, and treatment response prediction.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Limited standardized datasets, data variability, model overfit, ethical concerns, and limited real world implementation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4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25931" y="80917"/>
            <a:ext cx="684880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LITERATURE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72134"/>
              </p:ext>
            </p:extLst>
          </p:nvPr>
        </p:nvGraphicFramePr>
        <p:xfrm>
          <a:off x="292631" y="1385224"/>
          <a:ext cx="16227622" cy="7468927"/>
        </p:xfrm>
        <a:graphic>
          <a:graphicData uri="http://schemas.openxmlformats.org/drawingml/2006/table">
            <a:tbl>
              <a:tblPr/>
              <a:tblGrid>
                <a:gridCol w="13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8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46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imo" panose="020B0604020202020204"/>
                          <a:sym typeface="Arimo" panose="020B0604020202020204"/>
                        </a:rPr>
                        <a:t>3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Securing patient data in the healthcare industry: A blockchain-driven protocol with advanced encryption.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A secure protocol using blockchain technology and advanced cryptography to protect patient data.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Challenges in legal compliance, scalability, and infrastructure highlight the need for standardized frameworks and enhanced blockchain optimization for healthcare systems.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46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imo" panose="020B0604020202020204"/>
                          <a:sym typeface="Arimo" panose="020B0604020202020204"/>
                        </a:rPr>
                        <a:t>4</a:t>
                      </a:r>
                      <a:endParaRPr lang="en-US" sz="110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Mapping the ethical landscape of digital biomarkers: A scoping review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A review on ethical concerns in digital biomarkers, data security informed consent with in-depth discussion.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7A503F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Open Sauce" panose="00000500000000000000"/>
                          <a:sym typeface="Open Sauce" panose="00000500000000000000"/>
                        </a:rPr>
                        <a:t>Limited domain and context specific guidelines for the use of digital biomarkers in various clinical settings.</a:t>
                      </a:r>
                      <a:endParaRPr lang="en-US" sz="11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127588" y="9201150"/>
            <a:ext cx="773608" cy="1133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5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0633" y="2873209"/>
            <a:ext cx="16400151" cy="7322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l">
              <a:lnSpc>
                <a:spcPts val="4340"/>
              </a:lnSpc>
            </a:pPr>
            <a:r>
              <a:rPr lang="en-US" sz="31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1.Objective : To investigate the serological status of RA patients by correlating two specific circulating protein biomarkers, ACPA and RF with the goal of improving patient stratification for personalized treatment strategies.</a:t>
            </a:r>
          </a:p>
          <a:p>
            <a:pPr algn="l">
              <a:lnSpc>
                <a:spcPts val="4340"/>
              </a:lnSpc>
            </a:pPr>
            <a:endParaRPr lang="en-US" sz="31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340"/>
              </a:lnSpc>
            </a:pPr>
            <a:r>
              <a:rPr lang="en-US" sz="31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2. Methods: To </a:t>
            </a:r>
            <a:r>
              <a:rPr lang="en-US" sz="3100" dirty="0" err="1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analyse</a:t>
            </a:r>
            <a:r>
              <a:rPr lang="en-US" sz="31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serum samples from RA patients, assessing the levels of the two targeted protein biomarkers and comparing them across different serological profiles.</a:t>
            </a:r>
          </a:p>
          <a:p>
            <a:pPr algn="l">
              <a:lnSpc>
                <a:spcPts val="4340"/>
              </a:lnSpc>
            </a:pPr>
            <a:endParaRPr lang="en-US" sz="31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340"/>
              </a:lnSpc>
            </a:pPr>
            <a:r>
              <a:rPr lang="en-US" sz="31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3. Findings: Identifying significant associations  between the serological status of RA patients and the levels of the two circulating protein </a:t>
            </a:r>
            <a:r>
              <a:rPr lang="en-US" sz="3100" dirty="0" err="1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biomarkers,verifying</a:t>
            </a:r>
            <a:r>
              <a:rPr lang="en-US" sz="31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and using various Multiple Reaction Monitoring(MRM) from 31 peptides bindings</a:t>
            </a:r>
          </a:p>
          <a:p>
            <a:pPr algn="l">
              <a:lnSpc>
                <a:spcPts val="3500"/>
              </a:lnSpc>
            </a:pPr>
            <a:endParaRPr lang="en-US" sz="31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3500"/>
              </a:lnSpc>
            </a:pPr>
            <a:endParaRPr lang="en-US" sz="31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2800"/>
              </a:lnSpc>
            </a:pPr>
            <a:endParaRPr lang="en-US" sz="31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717" y="962025"/>
            <a:ext cx="16587067" cy="164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0"/>
              </a:lnSpc>
              <a:spcBef>
                <a:spcPct val="0"/>
              </a:spcBef>
            </a:pPr>
            <a:r>
              <a:rPr lang="en-US" sz="315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ASSOCIATION OF THE SEROLOGICAL STATUS OF RHEUMATOID ARTHRITIS PATIENTS WITH TWO CIRCULATING PROTEIN BIOMARKERS: A USEFUL TOOL FOR PRECISION MEDICINE STRATEGIES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8718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6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060" y="1730375"/>
            <a:ext cx="16448939" cy="683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4. Implications for Precision Medicine: The results support the integration of these biomarkers into clinical practice to tailor treatment plans more effectively, aligning with the principles of precision medicine.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5. Ethical Considerations: Implementing biomarker-based stratification must ensure equitable access to testing and treatments, maintaining patient autonomy and informed consent. Additionally, the potential psychological impact of stratification on patients should be carefully managed.</a:t>
            </a:r>
          </a:p>
          <a:p>
            <a:pPr algn="just">
              <a:lnSpc>
                <a:spcPts val="4060"/>
              </a:lnSpc>
            </a:pPr>
            <a:endParaRPr lang="en-US" sz="30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060"/>
              </a:lnSpc>
            </a:pPr>
            <a:r>
              <a:rPr lang="en-US" sz="2900" dirty="0">
                <a:solidFill>
                  <a:srgbClr val="7A503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6. Future Directions: Further research to validate findings in larger cohorts and to explore the integration of these biomarkers into routine clinical workflows, ensuring that ethical considerations are addressed throughout the process.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en-US" sz="2900" dirty="0">
              <a:solidFill>
                <a:srgbClr val="7A503F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259300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7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8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7100" y="2210118"/>
            <a:ext cx="15783462" cy="683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Barriers to Transparency: We experienced extensive delays and challenges in obtaining documents and information for all the trials.</a:t>
            </a: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Roche initially refused, to share the ethical documents.</a:t>
            </a: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Use of Placebo in RA trials: Inadequate treatment can lead to irreversible structural damage, additional pain, and functional impairment.</a:t>
            </a: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Informed Consent: The main ethical concern with this study is the need for the control arm to receive placebo ocrelizumab infusions. However, the committee did not ensure that participants were told this.</a:t>
            </a: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The consent forms did not explicitly state the additional risks such as increased pain, impairment, and permanent structural damage.</a:t>
            </a: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The exclusion criteria was completely different from the ethics committee to that of research protocol.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934" y="575750"/>
            <a:ext cx="16205795" cy="118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PROBLEMS WITH ETHICAL APPROVAL AND HOW TO FIX THEM: </a:t>
            </a:r>
          </a:p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LESSONS FROM THREE TRIALS IN RHEUMATOID ARTHRITIS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Prata" panose="00000500000000000000"/>
                <a:sym typeface="Prata" panose="00000500000000000000"/>
              </a:rPr>
              <a:t>9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804F3B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Prata" panose="00000500000000000000"/>
              <a:sym typeface="Prata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8516" y="585198"/>
            <a:ext cx="16740784" cy="118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 b="1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 Bold" panose="00000800000000000000"/>
                <a:sym typeface="Open Sauce Bold" panose="00000800000000000000"/>
              </a:rPr>
              <a:t>AN OVERVIEW OF A RECENT COURT CHALLENGE TO THE PROTECTION OF BIOMARKERS AS INTELLECTUAL PROPERTY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5105" y="2461000"/>
            <a:ext cx="16130574" cy="695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Case provides guidance to inventors in the biomarker field who may be interested in obtaining intellectual property protection for their inventive work, as well as their patent counsel.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The company attempted to patent isolated DNA sequences and methods for detecting genetic mutations.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Anything man-made under the sun is probably patent eligible, if it is a practical application of science, operating in a physical realm.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To obtain a patent, the invention must be useful (utility), new (novel), and not obvious. 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Inventor must provide adequate written description of his invention, must set forth the elements (or steps) needed to practice the invention sufficiently.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Factors to be considered: The cost for patenting, market demand, timing, and the perceived value.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804F3B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Open Sauce" panose="00000500000000000000"/>
                <a:sym typeface="Open Sauce" panose="0000050000000000000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1114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Prata</vt:lpstr>
      <vt:lpstr>Open Sauce</vt:lpstr>
      <vt:lpstr>Arial</vt:lpstr>
      <vt:lpstr>Segoe UI Emoji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Presentation Template</dc:title>
  <dc:creator/>
  <cp:lastModifiedBy>KOTHAVARI NITYA - [CB.AI.U4AIM24123]</cp:lastModifiedBy>
  <cp:revision>5</cp:revision>
  <dcterms:created xsi:type="dcterms:W3CDTF">2006-08-16T00:00:00Z</dcterms:created>
  <dcterms:modified xsi:type="dcterms:W3CDTF">2025-03-08T06:05:21Z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2F924A639A5F496A9E1162974204E395_13</vt:lpwstr>
  </property>
  <property fmtid="{D5CDD505-2E9C-101B-9397-08002B2CF9AE}" pid="3" name="KSOProductBuildVer">
    <vt:lpwstr>1033-12.2.0.20326</vt:lpwstr>
  </property>
</Properties>
</file>