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Prata" panose="00000500000000000000"/>
      <p:regular r:id="rId16"/>
    </p:embeddedFont>
    <p:embeddedFont>
      <p:font typeface="Canva Sans" panose="020B0503030501040103"/>
      <p:regular r:id="rId17"/>
    </p:embeddedFont>
    <p:embeddedFont>
      <p:font typeface="Arimo" panose="020B0604020202020204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81096" y="-570616"/>
            <a:ext cx="3971834" cy="3971834"/>
          </a:xfrm>
          <a:custGeom>
            <a:avLst/>
            <a:gdLst/>
            <a:ahLst/>
            <a:cxnLst/>
            <a:rect l="l" t="t" r="r" b="b"/>
            <a:pathLst>
              <a:path w="3971834" h="3971834">
                <a:moveTo>
                  <a:pt x="0" y="0"/>
                </a:moveTo>
                <a:lnTo>
                  <a:pt x="3971834" y="0"/>
                </a:lnTo>
                <a:lnTo>
                  <a:pt x="3971834" y="3971834"/>
                </a:lnTo>
                <a:lnTo>
                  <a:pt x="0" y="39718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0125" y="3854769"/>
            <a:ext cx="16702351" cy="1288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4985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PREDICTION OF RHEUMATOID ARTHRITIS SEVERITY </a:t>
            </a:r>
            <a:r>
              <a:rPr lang="en-US" sz="4985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USING BIOMARKERS AND BLOCKCHAIN</a:t>
            </a:r>
            <a:endParaRPr lang="en-US" sz="4985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28200" y="7722235"/>
            <a:ext cx="6847840" cy="2061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0"/>
              </a:lnSpc>
            </a:pPr>
            <a:r>
              <a:rPr lang="en-US" sz="1915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Team - 4 </a:t>
            </a:r>
            <a:endParaRPr lang="en-US" sz="1915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  <a:p>
            <a:pPr algn="l">
              <a:lnSpc>
                <a:spcPts val="2680"/>
              </a:lnSpc>
            </a:pPr>
            <a:r>
              <a:rPr lang="en-US" sz="1915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K. Nitya                                          - CB.AI.U4AIM24123 </a:t>
            </a:r>
            <a:endParaRPr lang="en-US" sz="1915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2680"/>
              </a:lnSpc>
            </a:pPr>
            <a:r>
              <a:rPr lang="en-US" sz="1915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B. Pavani Shreeya                        - CB.AI.U4AIM24106 </a:t>
            </a:r>
            <a:endParaRPr lang="en-US" sz="1915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2680"/>
              </a:lnSpc>
            </a:pPr>
            <a:r>
              <a:rPr lang="en-US" sz="1915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Ardhra Vinod                                 - CB.AI.U4AIM24105 </a:t>
            </a:r>
            <a:endParaRPr lang="en-US" sz="1915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2680"/>
              </a:lnSpc>
            </a:pPr>
            <a:r>
              <a:rPr lang="en-US" sz="1915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Harikrishna Sivanand Iyer             - CB.AI.U4AIM24114</a:t>
            </a:r>
            <a:endParaRPr lang="en-US" sz="1915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26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00125" y="5368096"/>
            <a:ext cx="10928645" cy="102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970" b="1">
                <a:solidFill>
                  <a:srgbClr val="99655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24AIM112 Molecular biology and basic cellular physiology </a:t>
            </a:r>
            <a:endParaRPr lang="en-US" sz="2970" b="1">
              <a:solidFill>
                <a:srgbClr val="99655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970" b="1">
                <a:solidFill>
                  <a:srgbClr val="996550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24AIM115 Ethics, innovative research, businesses &amp; IPR</a:t>
            </a:r>
            <a:endParaRPr lang="en-US" sz="2970" b="1">
              <a:solidFill>
                <a:srgbClr val="996550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0125" y="6635615"/>
            <a:ext cx="5328523" cy="40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Dr Neelesh Ashok, Dr Reshma Sanal</a:t>
            </a:r>
            <a:endParaRPr lang="en-US" sz="24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341"/>
            <a:ext cx="14745813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REFERENCES</a:t>
            </a:r>
            <a:endParaRPr lang="en-US" sz="10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08188" y="2970132"/>
            <a:ext cx="13729335" cy="42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https://www.frontiersin.org/journals/medicine/articles/10.3389/fmed.2022.963540/full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8188" y="3819990"/>
            <a:ext cx="9884450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https://www.cell.com/heliyon/fulltext/S2405-8440(24)11542-3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08188" y="4669874"/>
            <a:ext cx="14191055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https://www.tandfonline.com/doi/abs/10.1080/1744666X.2022.2017773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4292" y="5560711"/>
            <a:ext cx="15248223" cy="86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https://journals.lww.com/jehp/fulltext/2024/03280/securing_patient_data_in_the_healthcare_industry_.94.aspx?context=latestarticles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4292" y="6858270"/>
            <a:ext cx="12137708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https://www.sciencedirect.com/science/article/pii/S1570963914000028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4292" y="7706444"/>
            <a:ext cx="13784451" cy="42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5"/>
              </a:lnSpc>
              <a:spcBef>
                <a:spcPct val="0"/>
              </a:spcBef>
            </a:pPr>
            <a:r>
              <a:rPr lang="en-US" sz="254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https://journals.plos.org/digitalhealth/article?id=10.1371/journal.pdig.0000519</a:t>
            </a:r>
            <a:endParaRPr lang="en-US" sz="254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10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663" y="933450"/>
            <a:ext cx="8986337" cy="82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0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PROBLEM STATEMENT</a:t>
            </a:r>
            <a:endParaRPr lang="en-US" sz="4870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139747"/>
            <a:ext cx="14650414" cy="259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Autoimmune diseases, such as rheumatoid arthritis (RA) involve multiple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biomarkers like cytokines and immune cell markers. RA diagnosis and treatment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strategies often depend on subjective clinical evaluations which leads to delay in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treatment. So, there’s a need to develop a model to predict severity of RA and also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to recommend treatment strategies.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882868"/>
            <a:ext cx="14774276" cy="2615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To develop a Graphical User Interface (GUI) which allows the users to input the 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200"/>
              </a:lnSpc>
            </a:pPr>
            <a:r>
              <a:rPr lang="en-US" sz="28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biomarker levels which can predict the severity of RA using Multi Layer Perceptron (MLP) and recommend treatments. Blockchain technology is integrated in our project for data privacy.</a:t>
            </a:r>
            <a:endParaRPr lang="en-US" sz="28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33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461561" y="5701828"/>
            <a:ext cx="8378541" cy="85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5"/>
              </a:lnSpc>
            </a:pPr>
            <a:r>
              <a:rPr lang="en-US" sz="5025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PROPOSED SOLUTION</a:t>
            </a:r>
            <a:endParaRPr lang="en-US" sz="5025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57996" y="1213095"/>
            <a:ext cx="14126024" cy="80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30"/>
              </a:lnSpc>
              <a:spcBef>
                <a:spcPct val="0"/>
              </a:spcBef>
            </a:pPr>
            <a:r>
              <a:rPr lang="en-US" sz="4735" b="1">
                <a:solidFill>
                  <a:srgbClr val="7A503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DATASETS AND PREPROCESSING METHODS</a:t>
            </a:r>
            <a:endParaRPr lang="en-US" sz="4735" b="1">
              <a:solidFill>
                <a:srgbClr val="7A503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9234" y="2997332"/>
            <a:ext cx="17514392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These datasets are  being taken from the NCBI’s Gene Expression Omnibus(GEO) and hence      their respective accession IDs are given here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GSM1068616-IL-10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GSM993402-IL-17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GSM993406-TNF-Alpha 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GSM258773-CD4+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GSM211514- IL-6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      link for GEO=https://www.ncbi.nlm.nih.gov/geo/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Preprocessing was done using MinMaxScaler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259300" y="9106535"/>
            <a:ext cx="74080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7A503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3</a:t>
            </a:r>
            <a:endParaRPr lang="en-US" sz="3400">
              <a:solidFill>
                <a:srgbClr val="7A503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7A503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    </a:t>
            </a:r>
            <a:endParaRPr lang="en-US" sz="3400">
              <a:solidFill>
                <a:srgbClr val="7A503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98822" y="976071"/>
          <a:ext cx="15626637" cy="9310929"/>
        </p:xfrm>
        <a:graphic>
          <a:graphicData uri="http://schemas.openxmlformats.org/drawingml/2006/table">
            <a:tbl>
              <a:tblPr/>
              <a:tblGrid>
                <a:gridCol w="1171504"/>
                <a:gridCol w="4466006"/>
                <a:gridCol w="4768391"/>
                <a:gridCol w="5220736"/>
              </a:tblGrid>
              <a:tr h="1180985">
                <a:tc>
                  <a:txBody>
                    <a:bodyPr rtlCol="0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7A503F"/>
                          </a:solidFill>
                          <a:latin typeface="Open Sauce Bold" panose="00000800000000000000"/>
                          <a:ea typeface="Open Sauce Bold" panose="00000800000000000000"/>
                          <a:cs typeface="Open Sauce Bold" panose="00000800000000000000"/>
                          <a:sym typeface="Open Sauce Bold" panose="00000800000000000000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7A503F"/>
                          </a:solidFill>
                          <a:latin typeface="Open Sauce Bold" panose="00000800000000000000"/>
                          <a:ea typeface="Open Sauce Bold" panose="00000800000000000000"/>
                          <a:cs typeface="Open Sauce Bold" panose="00000800000000000000"/>
                          <a:sym typeface="Open Sauce Bold" panose="00000800000000000000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7A503F"/>
                          </a:solidFill>
                          <a:latin typeface="Open Sauce Bold" panose="00000800000000000000"/>
                          <a:ea typeface="Open Sauce Bold" panose="00000800000000000000"/>
                          <a:cs typeface="Open Sauce Bold" panose="00000800000000000000"/>
                          <a:sym typeface="Open Sauce Bold" panose="00000800000000000000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7A503F"/>
                          </a:solidFill>
                          <a:latin typeface="Open Sauce Bold" panose="00000800000000000000"/>
                          <a:ea typeface="Open Sauce Bold" panose="00000800000000000000"/>
                          <a:cs typeface="Open Sauce Bold" panose="00000800000000000000"/>
                          <a:sym typeface="Open Sauce Bold" panose="00000800000000000000"/>
                        </a:rPr>
                        <a:t>RESEARCH GAP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</a:tr>
              <a:tr h="471741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Prata" panose="00000500000000000000"/>
                          <a:ea typeface="Prata" panose="00000500000000000000"/>
                          <a:cs typeface="Prata" panose="00000500000000000000"/>
                          <a:sym typeface="Prata" panose="00000500000000000000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Identification of diagnostic biomarkers of rheumatoid arthritis based on machine learning-assisted comprehensive bioinformatics and its correlation with immune cells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Seven accurate diagnostic biomarkers were identified for rheumatoid arthritis.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Lacked detail clinical data, had a small validation dataset, focused solely on transcriptions, and lacked external validation and cross study comparisons.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</a:tr>
              <a:tr h="3412534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Prata" panose="00000500000000000000"/>
                          <a:ea typeface="Prata" panose="00000500000000000000"/>
                          <a:cs typeface="Prata" panose="00000500000000000000"/>
                          <a:sym typeface="Prata" panose="00000500000000000000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Machine leaning approaches to improve patients with rheumatoid arthritis: review and future directions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RA research, demonstrating high accuracy in diagnosis, imaging, monitoring, and treatment response prediction.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Limited standardized datasets, data variability, model overfit, ethical concerns, and limited real world implementation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4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5325931" y="80917"/>
            <a:ext cx="684880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>
                <a:solidFill>
                  <a:srgbClr val="7A503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LITERATURE REVIEW</a:t>
            </a:r>
            <a:endParaRPr lang="en-US" sz="4800" b="1">
              <a:solidFill>
                <a:srgbClr val="7A503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92631" y="1385224"/>
          <a:ext cx="16227622" cy="7468927"/>
        </p:xfrm>
        <a:graphic>
          <a:graphicData uri="http://schemas.openxmlformats.org/drawingml/2006/table">
            <a:tbl>
              <a:tblPr/>
              <a:tblGrid>
                <a:gridCol w="1394400"/>
                <a:gridCol w="4713229"/>
                <a:gridCol w="4901531"/>
                <a:gridCol w="5218462"/>
              </a:tblGrid>
              <a:tr h="370446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Securing patient data in the healthcare industry: A blockchain-driven protocol with advanced encryption.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A secure protocol using blockchain technology and advanced cryptography to protect patient data.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Challenges in legal compliance, scalability, and infrastructure highlight the need for standardized frameworks and enhanced blockchain optimization for healthcare systems.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</a:tr>
              <a:tr h="3764467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7A503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Mapping the ethical landscape of digital biomarkers: A scoping review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A review on ethical concerns in digital biomarkers, data security informed consent with in-depth discussion.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A503F"/>
                          </a:solidFill>
                          <a:latin typeface="Open Sauce" panose="00000500000000000000"/>
                          <a:ea typeface="Open Sauce" panose="00000500000000000000"/>
                          <a:cs typeface="Open Sauce" panose="00000500000000000000"/>
                          <a:sym typeface="Open Sauce" panose="00000500000000000000"/>
                        </a:rPr>
                        <a:t>Limited domain and context specific guidelines for the use of digital biomarkers in various clinical settings.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5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0633" y="2873209"/>
            <a:ext cx="16400151" cy="7745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1.</a:t>
            </a: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Objective : To investigate the serological status of RA patients by correlating two specific circulating protein biomarkers, ACPA and RF with the goal of improving patient stratification for personalized treatment strategies.</a:t>
            </a:r>
            <a:endParaRPr lang="en-US" sz="31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2. </a:t>
            </a: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Methods: To analyse serum samples from RA patients, assessing the levels of the two targeted protein biomarkers and comparing them across different serological profiles.</a:t>
            </a:r>
            <a:endParaRPr lang="en-US" sz="31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3. </a:t>
            </a:r>
            <a:r>
              <a:rPr lang="en-US" sz="31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Findings: Identifying significant associations  between the serological status of RA patients and the levels of the two circulating protein biomarkers,verifying and using various Multiple Reaction Monitoring(MRM) from 31 peptides bindings</a:t>
            </a:r>
            <a:endParaRPr lang="en-US" sz="31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280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53717" y="962025"/>
            <a:ext cx="16587067" cy="164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0"/>
              </a:lnSpc>
              <a:spcBef>
                <a:spcPct val="0"/>
              </a:spcBef>
            </a:pPr>
            <a:r>
              <a:rPr lang="en-US" sz="3150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ASSOCIATION OF THE SEROLOGICAL STATUS OF RHEUMATOID ARTHRITIS PATIENTS WITH TWO CIRCULATING PROTEIN BIOMARKERS: A USEFUL TOOL FOR PRECISION MEDICINE STRATEGIES</a:t>
            </a:r>
            <a:endParaRPr lang="en-US" sz="3150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18718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6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060" y="1730375"/>
            <a:ext cx="16448939" cy="675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4. Implications for Precision Medicine: The results support the integration of these biomarkers into clinical practice to tailor treatment plans more effectively, aligning with the principles of precision medicine.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5. Ethical Considerations: Implementing biomarker-based stratification must ensure equitable access to testing and treatments, maintaining patient autonomy and informed consent. Additionally, the potential psychological impact of stratification on patients should be carefully managed.</a:t>
            </a:r>
            <a:endParaRPr lang="en-US" sz="30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4060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7A503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6. Future Directions: Further research to validate findings in larger cohorts and to explore the integration of these biomarkers into routine clinical workflows, ensuring that ethical considerations are addressed throughout the process.</a:t>
            </a:r>
            <a:endParaRPr lang="en-US" sz="2900">
              <a:solidFill>
                <a:srgbClr val="7A503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259300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7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8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77100" y="2210118"/>
            <a:ext cx="15783462" cy="683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Barriers to Transparency: </a:t>
            </a: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We experienced extensive delays and challenges in obtaining documents and information for all the trials.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Roche initially refused, to share the ethical documents.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Use of Placebo in RA trials: Inadequate treatment can lead to irreversible structural damage, additional pain, and functional impairment.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Informed Consent: The main ethical concern with this study is the need for the control arm to receive placebo ocrelizumab infusions. However, the committee did not ensure that participants were told this.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The consent forms did not explicitly state the additional risks such as increased pain, impairment, and permanent structural damage.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3000" spc="48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The exclusion criteria was completely different from the ethics committee to that of research protocol.</a:t>
            </a:r>
            <a:endParaRPr lang="en-US" sz="3000" spc="48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5934" y="575750"/>
            <a:ext cx="16205795" cy="118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PROBLEMS WITH ETHICAL APPROVAL AND HOW TO FIX THEM: </a:t>
            </a:r>
            <a:endParaRPr lang="en-US" sz="3400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LESSONS FROM THREE TRIALS IN RHEUMATOID ARTHRITIS</a:t>
            </a:r>
            <a:endParaRPr lang="en-US" sz="3400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127588" y="9201150"/>
            <a:ext cx="77360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9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algn="ctr">
              <a:lnSpc>
                <a:spcPts val="44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518516" y="585198"/>
            <a:ext cx="16740784" cy="118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 b="1">
                <a:solidFill>
                  <a:srgbClr val="804F3B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AN OVERVIEW OF A RECENT COURT CHALLENGE TO THE PROTECTION OF BIOMARKERS AS INTELLECTUAL PROPERTY</a:t>
            </a:r>
            <a:endParaRPr lang="en-US" sz="3400" b="1">
              <a:solidFill>
                <a:srgbClr val="804F3B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5105" y="2461000"/>
            <a:ext cx="16130574" cy="745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C</a:t>
            </a: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ase provides guidance to inventors in the biomarker field who may be interested in obtaining intellectual property protection for their inventive work, as well as their patent counsel.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The company attempted to patent isolated DNA sequences and methods for detecting genetic mutations.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Anything man-made under the sun is probably patent eligible, if it is a practical application of science, operating in a physical realm.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To obtain a patent, the invention must be useful (utility), new (novel), and not obvious. 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Inventor must provide adequate written description of his invention, must set forth the elements (or steps) needed to practice the invention sufficiently.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Factors to be considered: The cost for patenting, market demand, timing, and the perceived value.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804F3B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 </a:t>
            </a:r>
            <a:endParaRPr lang="en-US" sz="3000">
              <a:solidFill>
                <a:srgbClr val="804F3B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6678</Words>
  <Application>WPS Presentation</Application>
  <PresentationFormat>On-screen Show (4:3)</PresentationFormat>
  <Paragraphs>163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Open Sauce Bold</vt:lpstr>
      <vt:lpstr>Open Sauce</vt:lpstr>
      <vt:lpstr>Prata</vt:lpstr>
      <vt:lpstr>Arial</vt:lpstr>
      <vt:lpstr>Canva Sans</vt:lpstr>
      <vt:lpstr>Arimo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Presentation Template</dc:title>
  <dc:creator/>
  <cp:lastModifiedBy>WPS_1670420572</cp:lastModifiedBy>
  <cp:revision>3</cp:revision>
  <dcterms:created xsi:type="dcterms:W3CDTF">2006-08-16T00:00:00Z</dcterms:created>
  <dcterms:modified xsi:type="dcterms:W3CDTF">2025-03-08T05:34:51Z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2F924A639A5F496A9E1162974204E395_13</vt:lpwstr>
  </property>
  <property fmtid="{D5CDD505-2E9C-101B-9397-08002B2CF9AE}" pid="3" name="KSOProductBuildVer">
    <vt:lpwstr>1033-12.2.0.20326</vt:lpwstr>
  </property>
</Properties>
</file>