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1" r:id="rId7"/>
    <p:sldId id="309" r:id="rId8"/>
    <p:sldId id="262" r:id="rId9"/>
    <p:sldId id="310" r:id="rId10"/>
    <p:sldId id="304" r:id="rId11"/>
    <p:sldId id="277" r:id="rId12"/>
    <p:sldId id="311" r:id="rId13"/>
    <p:sldId id="305" r:id="rId14"/>
    <p:sldId id="306" r:id="rId15"/>
    <p:sldId id="307" r:id="rId16"/>
    <p:sldId id="308" r:id="rId17"/>
  </p:sldIdLst>
  <p:sldSz cx="9144000" cy="5143500"/>
  <p:notesSz cx="6858000" cy="9144000"/>
  <p:embeddedFontLst>
    <p:embeddedFont>
      <p:font typeface="Quicksand"/>
      <p:regular r:id="rId21"/>
    </p:embeddedFont>
    <p:embeddedFont>
      <p:font typeface="Mulish"/>
      <p:regular r:id="rId22"/>
    </p:embeddedFont>
    <p:embeddedFont>
      <p:font typeface="Bebas Neue" panose="020B0606020202050201"/>
      <p:regular r:id="rId23"/>
    </p:embeddedFont>
    <p:embeddedFont>
      <p:font typeface="PT Sans" panose="020B0503020203020204"/>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gd431007ba2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133f6155f6d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133f6155f6d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ed9256fe6f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g1dd46dd1d67_2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dd46dd1d67_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6" name="Shape 626"/>
        <p:cNvGrpSpPr/>
        <p:nvPr/>
      </p:nvGrpSpPr>
      <p:grpSpPr>
        <a:xfrm>
          <a:off x="0" y="0"/>
          <a:ext cx="0" cy="0"/>
          <a:chOff x="0" y="0"/>
          <a:chExt cx="0" cy="0"/>
        </a:xfrm>
      </p:grpSpPr>
      <p:sp>
        <p:nvSpPr>
          <p:cNvPr id="627" name="Google Shape;627;g54dda1946d_4_26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4_26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9"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4" name="Shape 84"/>
        <p:cNvGrpSpPr/>
        <p:nvPr/>
      </p:nvGrpSpPr>
      <p:grpSpPr>
        <a:xfrm>
          <a:off x="0" y="0"/>
          <a:ext cx="0" cy="0"/>
          <a:chOff x="0" y="0"/>
          <a:chExt cx="0" cy="0"/>
        </a:xfrm>
      </p:grpSpPr>
      <p:sp>
        <p:nvSpPr>
          <p:cNvPr id="85" name="Google Shape;85;p1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6" name="Google Shape;86;p1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87" name="Google Shape;87;p1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8" name="Google Shape;88;p1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89" name="Google Shape;89;p1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90" name="Google Shape;90;p11"/>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91" name="Google Shape;91;p1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92" name="Google Shape;92;p11"/>
          <p:cNvSpPr txBox="1"/>
          <p:nvPr>
            <p:ph type="title" hasCustomPrompt="1"/>
          </p:nvPr>
        </p:nvSpPr>
        <p:spPr>
          <a:xfrm>
            <a:off x="1284000" y="1429725"/>
            <a:ext cx="6576000" cy="14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p:nvPr>
            <p:ph type="subTitle" idx="1"/>
          </p:nvPr>
        </p:nvSpPr>
        <p:spPr>
          <a:xfrm>
            <a:off x="1284000" y="2985500"/>
            <a:ext cx="6576000" cy="4971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2"/>
        </a:solidFill>
        <a:effectLst/>
      </p:bgPr>
    </p:bg>
    <p:spTree>
      <p:nvGrpSpPr>
        <p:cNvPr id="94"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95" name="Shape 95"/>
        <p:cNvGrpSpPr/>
        <p:nvPr/>
      </p:nvGrpSpPr>
      <p:grpSpPr>
        <a:xfrm>
          <a:off x="0" y="0"/>
          <a:ext cx="0" cy="0"/>
          <a:chOff x="0" y="0"/>
          <a:chExt cx="0" cy="0"/>
        </a:xfrm>
      </p:grpSpPr>
      <p:sp>
        <p:nvSpPr>
          <p:cNvPr id="96" name="Google Shape;96;p1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3"/>
          <p:cNvSpPr txBox="1"/>
          <p:nvPr>
            <p:ph type="subTitle" idx="1"/>
          </p:nvPr>
        </p:nvSpPr>
        <p:spPr>
          <a:xfrm>
            <a:off x="713225" y="20181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9" name="Google Shape;99;p13"/>
          <p:cNvSpPr txBox="1"/>
          <p:nvPr>
            <p:ph type="subTitle" idx="2"/>
          </p:nvPr>
        </p:nvSpPr>
        <p:spPr>
          <a:xfrm>
            <a:off x="713225" y="3870728"/>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0" name="Google Shape;100;p13"/>
          <p:cNvSpPr txBox="1"/>
          <p:nvPr>
            <p:ph type="subTitle" idx="3"/>
          </p:nvPr>
        </p:nvSpPr>
        <p:spPr>
          <a:xfrm>
            <a:off x="3359125"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1" name="Google Shape;101;p13"/>
          <p:cNvSpPr txBox="1"/>
          <p:nvPr>
            <p:ph type="subTitle" idx="4"/>
          </p:nvPr>
        </p:nvSpPr>
        <p:spPr>
          <a:xfrm>
            <a:off x="3359125"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2" name="Google Shape;102;p13"/>
          <p:cNvSpPr txBox="1"/>
          <p:nvPr>
            <p:ph type="title" idx="5" hasCustomPrompt="1"/>
          </p:nvPr>
        </p:nvSpPr>
        <p:spPr>
          <a:xfrm>
            <a:off x="713225" y="1141288"/>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type="title" idx="6" hasCustomPrompt="1"/>
          </p:nvPr>
        </p:nvSpPr>
        <p:spPr>
          <a:xfrm>
            <a:off x="33591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type="title" idx="7" hasCustomPrompt="1"/>
          </p:nvPr>
        </p:nvSpPr>
        <p:spPr>
          <a:xfrm>
            <a:off x="7132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type="title" idx="8" hasCustomPrompt="1"/>
          </p:nvPr>
        </p:nvSpPr>
        <p:spPr>
          <a:xfrm>
            <a:off x="3359125"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type="subTitle" idx="9"/>
          </p:nvPr>
        </p:nvSpPr>
        <p:spPr>
          <a:xfrm>
            <a:off x="5997638"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7" name="Google Shape;107;p13"/>
          <p:cNvSpPr txBox="1"/>
          <p:nvPr>
            <p:ph type="subTitle" idx="13"/>
          </p:nvPr>
        </p:nvSpPr>
        <p:spPr>
          <a:xfrm>
            <a:off x="5997638"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8" name="Google Shape;108;p13"/>
          <p:cNvSpPr txBox="1"/>
          <p:nvPr>
            <p:ph type="title" idx="14" hasCustomPrompt="1"/>
          </p:nvPr>
        </p:nvSpPr>
        <p:spPr>
          <a:xfrm>
            <a:off x="5997638"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type="title" idx="15" hasCustomPrompt="1"/>
          </p:nvPr>
        </p:nvSpPr>
        <p:spPr>
          <a:xfrm>
            <a:off x="5997638"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type="subTitle" idx="16"/>
          </p:nvPr>
        </p:nvSpPr>
        <p:spPr>
          <a:xfrm>
            <a:off x="7132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1" name="Google Shape;111;p13"/>
          <p:cNvSpPr txBox="1"/>
          <p:nvPr>
            <p:ph type="subTitle" idx="17"/>
          </p:nvPr>
        </p:nvSpPr>
        <p:spPr>
          <a:xfrm>
            <a:off x="713225" y="3447136"/>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2" name="Google Shape;112;p13"/>
          <p:cNvSpPr txBox="1"/>
          <p:nvPr>
            <p:ph type="subTitle" idx="18"/>
          </p:nvPr>
        </p:nvSpPr>
        <p:spPr>
          <a:xfrm>
            <a:off x="3359125"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3" name="Google Shape;113;p13"/>
          <p:cNvSpPr txBox="1"/>
          <p:nvPr>
            <p:ph type="subTitle" idx="19"/>
          </p:nvPr>
        </p:nvSpPr>
        <p:spPr>
          <a:xfrm>
            <a:off x="33591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4" name="Google Shape;114;p13"/>
          <p:cNvSpPr txBox="1"/>
          <p:nvPr>
            <p:ph type="subTitle" idx="20"/>
          </p:nvPr>
        </p:nvSpPr>
        <p:spPr>
          <a:xfrm>
            <a:off x="5997638"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5" name="Google Shape;115;p13"/>
          <p:cNvSpPr txBox="1"/>
          <p:nvPr>
            <p:ph type="subTitle" idx="21"/>
          </p:nvPr>
        </p:nvSpPr>
        <p:spPr>
          <a:xfrm>
            <a:off x="5997638"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cxnSp>
        <p:nvCxnSpPr>
          <p:cNvPr id="116" name="Google Shape;116;p1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17" name="Google Shape;117;p1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8" name="Google Shape;118;p1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19" name="Google Shape;119;p1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13"/>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21" name="Google Shape;121;p1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22"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4" name="Google Shape;124;p1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25" name="Google Shape;125;p1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6" name="Google Shape;126;p1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27" name="Google Shape;127;p1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8" name="Google Shape;128;p14"/>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29" name="Google Shape;129;p1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30" name="Google Shape;130;p14"/>
          <p:cNvSpPr txBox="1"/>
          <p:nvPr>
            <p:ph type="title"/>
          </p:nvPr>
        </p:nvSpPr>
        <p:spPr>
          <a:xfrm>
            <a:off x="969900" y="3387600"/>
            <a:ext cx="7204200" cy="531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31" name="Google Shape;131;p14"/>
          <p:cNvSpPr txBox="1"/>
          <p:nvPr>
            <p:ph type="subTitle" idx="1"/>
          </p:nvPr>
        </p:nvSpPr>
        <p:spPr>
          <a:xfrm>
            <a:off x="969900" y="1312625"/>
            <a:ext cx="7204200" cy="147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32" name="Shape 132"/>
        <p:cNvGrpSpPr/>
        <p:nvPr/>
      </p:nvGrpSpPr>
      <p:grpSpPr>
        <a:xfrm>
          <a:off x="0" y="0"/>
          <a:ext cx="0" cy="0"/>
          <a:chOff x="0" y="0"/>
          <a:chExt cx="0" cy="0"/>
        </a:xfrm>
      </p:grpSpPr>
      <p:sp>
        <p:nvSpPr>
          <p:cNvPr id="133" name="Google Shape;133;p1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4" name="Google Shape;134;p1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35" name="Google Shape;135;p1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6" name="Google Shape;136;p1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37" name="Google Shape;137;p1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38" name="Google Shape;138;p15"/>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39" name="Google Shape;139;p1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40" name="Google Shape;140;p15"/>
          <p:cNvSpPr txBox="1"/>
          <p:nvPr>
            <p:ph type="title"/>
          </p:nvPr>
        </p:nvSpPr>
        <p:spPr>
          <a:xfrm>
            <a:off x="720000" y="1148563"/>
            <a:ext cx="3944700" cy="1607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type="subTitle" idx="1"/>
          </p:nvPr>
        </p:nvSpPr>
        <p:spPr>
          <a:xfrm>
            <a:off x="720000" y="2878638"/>
            <a:ext cx="39447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2" name="Google Shape;142;p15"/>
          <p:cNvSpPr/>
          <p:nvPr>
            <p:ph type="pic" idx="2"/>
          </p:nvPr>
        </p:nvSpPr>
        <p:spPr>
          <a:xfrm>
            <a:off x="5149825" y="691038"/>
            <a:ext cx="3070800" cy="3761400"/>
          </a:xfrm>
          <a:prstGeom prst="ellipse">
            <a:avLst/>
          </a:prstGeom>
          <a:noFill/>
          <a:ln w="19050" cap="flat" cmpd="sng">
            <a:solidFill>
              <a:schemeClr val="dk2"/>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43" name="Shape 143"/>
        <p:cNvGrpSpPr/>
        <p:nvPr/>
      </p:nvGrpSpPr>
      <p:grpSpPr>
        <a:xfrm>
          <a:off x="0" y="0"/>
          <a:ext cx="0" cy="0"/>
          <a:chOff x="0" y="0"/>
          <a:chExt cx="0" cy="0"/>
        </a:xfrm>
      </p:grpSpPr>
      <p:sp>
        <p:nvSpPr>
          <p:cNvPr id="144" name="Google Shape;144;p1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 name="Google Shape;145;p1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46" name="Google Shape;146;p1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7" name="Google Shape;147;p16"/>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48" name="Google Shape;148;p1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16"/>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50" name="Google Shape;150;p16"/>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51" name="Google Shape;151;p16"/>
          <p:cNvSpPr txBox="1"/>
          <p:nvPr>
            <p:ph type="title"/>
          </p:nvPr>
        </p:nvSpPr>
        <p:spPr>
          <a:xfrm>
            <a:off x="720000" y="1568400"/>
            <a:ext cx="2891400" cy="700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16"/>
          <p:cNvSpPr txBox="1"/>
          <p:nvPr>
            <p:ph type="subTitle" idx="1"/>
          </p:nvPr>
        </p:nvSpPr>
        <p:spPr>
          <a:xfrm>
            <a:off x="720000" y="2268888"/>
            <a:ext cx="2891400" cy="1306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53" name="Shape 153"/>
        <p:cNvGrpSpPr/>
        <p:nvPr/>
      </p:nvGrpSpPr>
      <p:grpSpPr>
        <a:xfrm>
          <a:off x="0" y="0"/>
          <a:ext cx="0" cy="0"/>
          <a:chOff x="0" y="0"/>
          <a:chExt cx="0" cy="0"/>
        </a:xfrm>
      </p:grpSpPr>
      <p:sp>
        <p:nvSpPr>
          <p:cNvPr id="154" name="Google Shape;154;p1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5" name="Google Shape;155;p1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56" name="Google Shape;156;p1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7" name="Google Shape;157;p1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58" name="Google Shape;158;p1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59" name="Google Shape;159;p17"/>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60" name="Google Shape;160;p1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61" name="Google Shape;161;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17"/>
          <p:cNvSpPr txBox="1"/>
          <p:nvPr>
            <p:ph type="subTitle" idx="1"/>
          </p:nvPr>
        </p:nvSpPr>
        <p:spPr>
          <a:xfrm>
            <a:off x="937625"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3" name="Google Shape;163;p17"/>
          <p:cNvSpPr txBox="1"/>
          <p:nvPr>
            <p:ph type="subTitle" idx="2"/>
          </p:nvPr>
        </p:nvSpPr>
        <p:spPr>
          <a:xfrm>
            <a:off x="3484346"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4" name="Google Shape;164;p17"/>
          <p:cNvSpPr txBox="1"/>
          <p:nvPr>
            <p:ph type="subTitle" idx="3"/>
          </p:nvPr>
        </p:nvSpPr>
        <p:spPr>
          <a:xfrm>
            <a:off x="6031074"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5" name="Google Shape;165;p17"/>
          <p:cNvSpPr txBox="1"/>
          <p:nvPr>
            <p:ph type="subTitle" idx="4"/>
          </p:nvPr>
        </p:nvSpPr>
        <p:spPr>
          <a:xfrm>
            <a:off x="93762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
        <p:nvSpPr>
          <p:cNvPr id="166" name="Google Shape;166;p17"/>
          <p:cNvSpPr txBox="1"/>
          <p:nvPr>
            <p:ph type="subTitle" idx="5"/>
          </p:nvPr>
        </p:nvSpPr>
        <p:spPr>
          <a:xfrm>
            <a:off x="3484347"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
        <p:nvSpPr>
          <p:cNvPr id="167" name="Google Shape;167;p17"/>
          <p:cNvSpPr txBox="1"/>
          <p:nvPr>
            <p:ph type="subTitle" idx="6"/>
          </p:nvPr>
        </p:nvSpPr>
        <p:spPr>
          <a:xfrm>
            <a:off x="603107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68"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70" name="Google Shape;170;p1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71" name="Google Shape;171;p1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72" name="Google Shape;172;p1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73" name="Google Shape;173;p1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74" name="Google Shape;174;p18"/>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75" name="Google Shape;175;p1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76" name="Google Shape;176;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18"/>
          <p:cNvSpPr txBox="1"/>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8" name="Google Shape;178;p18"/>
          <p:cNvSpPr txBox="1"/>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9" name="Google Shape;179;p18"/>
          <p:cNvSpPr txBox="1"/>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0" name="Google Shape;180;p18"/>
          <p:cNvSpPr txBox="1"/>
          <p:nvPr>
            <p:ph type="subTitle" idx="4"/>
          </p:nvPr>
        </p:nvSpPr>
        <p:spPr>
          <a:xfrm>
            <a:off x="720025" y="1241274"/>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81" name="Google Shape;181;p18"/>
          <p:cNvSpPr txBox="1"/>
          <p:nvPr>
            <p:ph type="subTitle" idx="5"/>
          </p:nvPr>
        </p:nvSpPr>
        <p:spPr>
          <a:xfrm>
            <a:off x="720025" y="23501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82" name="Google Shape;182;p18"/>
          <p:cNvSpPr txBox="1"/>
          <p:nvPr>
            <p:ph type="subTitle" idx="6"/>
          </p:nvPr>
        </p:nvSpPr>
        <p:spPr>
          <a:xfrm>
            <a:off x="720025" y="34706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83" name="Shape 183"/>
        <p:cNvGrpSpPr/>
        <p:nvPr/>
      </p:nvGrpSpPr>
      <p:grpSpPr>
        <a:xfrm>
          <a:off x="0" y="0"/>
          <a:ext cx="0" cy="0"/>
          <a:chOff x="0" y="0"/>
          <a:chExt cx="0" cy="0"/>
        </a:xfrm>
      </p:grpSpPr>
      <p:sp>
        <p:nvSpPr>
          <p:cNvPr id="184" name="Google Shape;184;p19"/>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5" name="Google Shape;185;p19"/>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86" name="Google Shape;186;p19"/>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7" name="Google Shape;187;p19"/>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88" name="Google Shape;188;p19"/>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89" name="Google Shape;189;p19"/>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90" name="Google Shape;190;p19"/>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91" name="Google Shape;191;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19"/>
          <p:cNvSpPr txBox="1"/>
          <p:nvPr>
            <p:ph type="subTitle" idx="1"/>
          </p:nvPr>
        </p:nvSpPr>
        <p:spPr>
          <a:xfrm>
            <a:off x="1381625" y="1718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19"/>
          <p:cNvSpPr txBox="1"/>
          <p:nvPr>
            <p:ph type="subTitle" idx="2"/>
          </p:nvPr>
        </p:nvSpPr>
        <p:spPr>
          <a:xfrm>
            <a:off x="1381635" y="2861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4" name="Google Shape;194;p19"/>
          <p:cNvSpPr txBox="1"/>
          <p:nvPr>
            <p:ph type="subTitle" idx="3"/>
          </p:nvPr>
        </p:nvSpPr>
        <p:spPr>
          <a:xfrm>
            <a:off x="1381635" y="4004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 name="Google Shape;195;p19"/>
          <p:cNvSpPr txBox="1"/>
          <p:nvPr>
            <p:ph type="subTitle" idx="4"/>
          </p:nvPr>
        </p:nvSpPr>
        <p:spPr>
          <a:xfrm>
            <a:off x="1381625" y="14060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
        <p:nvSpPr>
          <p:cNvPr id="196" name="Google Shape;196;p19"/>
          <p:cNvSpPr txBox="1"/>
          <p:nvPr>
            <p:ph type="subTitle" idx="5"/>
          </p:nvPr>
        </p:nvSpPr>
        <p:spPr>
          <a:xfrm>
            <a:off x="1381625" y="252657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
        <p:nvSpPr>
          <p:cNvPr id="197" name="Google Shape;197;p19"/>
          <p:cNvSpPr txBox="1"/>
          <p:nvPr>
            <p:ph type="subTitle" idx="6"/>
          </p:nvPr>
        </p:nvSpPr>
        <p:spPr>
          <a:xfrm>
            <a:off x="1381625" y="36471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98" name="Shape 198"/>
        <p:cNvGrpSpPr/>
        <p:nvPr/>
      </p:nvGrpSpPr>
      <p:grpSpPr>
        <a:xfrm>
          <a:off x="0" y="0"/>
          <a:ext cx="0" cy="0"/>
          <a:chOff x="0" y="0"/>
          <a:chExt cx="0" cy="0"/>
        </a:xfrm>
      </p:grpSpPr>
      <p:sp>
        <p:nvSpPr>
          <p:cNvPr id="199" name="Google Shape;199;p20"/>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0" name="Google Shape;200;p20"/>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1" name="Google Shape;201;p20"/>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2" name="Google Shape;202;p20"/>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03" name="Google Shape;203;p20"/>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04" name="Google Shape;204;p20"/>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205" name="Google Shape;205;p20"/>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06" name="Google Shape;206;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 name="Google Shape;207;p20"/>
          <p:cNvSpPr txBox="1"/>
          <p:nvPr>
            <p:ph type="subTitle" idx="1"/>
          </p:nvPr>
        </p:nvSpPr>
        <p:spPr>
          <a:xfrm>
            <a:off x="1545775" y="1975263"/>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08" name="Google Shape;208;p20"/>
          <p:cNvSpPr txBox="1"/>
          <p:nvPr>
            <p:ph type="subTitle" idx="2"/>
          </p:nvPr>
        </p:nvSpPr>
        <p:spPr>
          <a:xfrm>
            <a:off x="5041325" y="1975263"/>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09" name="Google Shape;209;p20"/>
          <p:cNvSpPr txBox="1"/>
          <p:nvPr>
            <p:ph type="subTitle" idx="3"/>
          </p:nvPr>
        </p:nvSpPr>
        <p:spPr>
          <a:xfrm>
            <a:off x="1545775" y="3691500"/>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10" name="Google Shape;210;p20"/>
          <p:cNvSpPr txBox="1"/>
          <p:nvPr>
            <p:ph type="subTitle" idx="4"/>
          </p:nvPr>
        </p:nvSpPr>
        <p:spPr>
          <a:xfrm>
            <a:off x="5041325" y="3691500"/>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11" name="Google Shape;211;p20"/>
          <p:cNvSpPr txBox="1"/>
          <p:nvPr>
            <p:ph type="subTitle" idx="5"/>
          </p:nvPr>
        </p:nvSpPr>
        <p:spPr>
          <a:xfrm>
            <a:off x="1545775" y="1670463"/>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2" name="Google Shape;212;p20"/>
          <p:cNvSpPr txBox="1"/>
          <p:nvPr>
            <p:ph type="subTitle" idx="6"/>
          </p:nvPr>
        </p:nvSpPr>
        <p:spPr>
          <a:xfrm>
            <a:off x="5041325" y="1670463"/>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3" name="Google Shape;213;p20"/>
          <p:cNvSpPr txBox="1"/>
          <p:nvPr>
            <p:ph type="subTitle" idx="7"/>
          </p:nvPr>
        </p:nvSpPr>
        <p:spPr>
          <a:xfrm>
            <a:off x="1545775" y="3386700"/>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4" name="Google Shape;214;p20"/>
          <p:cNvSpPr txBox="1"/>
          <p:nvPr>
            <p:ph type="subTitle" idx="8"/>
          </p:nvPr>
        </p:nvSpPr>
        <p:spPr>
          <a:xfrm>
            <a:off x="5041325" y="3386700"/>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13"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txBox="1"/>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215" name="Shape 215"/>
        <p:cNvGrpSpPr/>
        <p:nvPr/>
      </p:nvGrpSpPr>
      <p:grpSpPr>
        <a:xfrm>
          <a:off x="0" y="0"/>
          <a:ext cx="0" cy="0"/>
          <a:chOff x="0" y="0"/>
          <a:chExt cx="0" cy="0"/>
        </a:xfrm>
      </p:grpSpPr>
      <p:sp>
        <p:nvSpPr>
          <p:cNvPr id="216" name="Google Shape;216;p2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7" name="Google Shape;217;p2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18" name="Google Shape;218;p2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9" name="Google Shape;219;p2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0" name="Google Shape;220;p2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21" name="Google Shape;221;p21"/>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222" name="Google Shape;222;p2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23" name="Google Shape;223;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1"/>
          <p:cNvSpPr txBox="1"/>
          <p:nvPr>
            <p:ph type="subTitle" idx="1"/>
          </p:nvPr>
        </p:nvSpPr>
        <p:spPr>
          <a:xfrm>
            <a:off x="903950" y="2149201"/>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5" name="Google Shape;225;p21"/>
          <p:cNvSpPr txBox="1"/>
          <p:nvPr>
            <p:ph type="subTitle" idx="2"/>
          </p:nvPr>
        </p:nvSpPr>
        <p:spPr>
          <a:xfrm>
            <a:off x="3478550" y="2149201"/>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6" name="Google Shape;226;p21"/>
          <p:cNvSpPr txBox="1"/>
          <p:nvPr>
            <p:ph type="subTitle" idx="3"/>
          </p:nvPr>
        </p:nvSpPr>
        <p:spPr>
          <a:xfrm>
            <a:off x="903950" y="3579425"/>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7" name="Google Shape;227;p21"/>
          <p:cNvSpPr txBox="1"/>
          <p:nvPr>
            <p:ph type="subTitle" idx="4"/>
          </p:nvPr>
        </p:nvSpPr>
        <p:spPr>
          <a:xfrm>
            <a:off x="3478550" y="3579425"/>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8" name="Google Shape;228;p21"/>
          <p:cNvSpPr txBox="1"/>
          <p:nvPr>
            <p:ph type="subTitle" idx="5"/>
          </p:nvPr>
        </p:nvSpPr>
        <p:spPr>
          <a:xfrm>
            <a:off x="6048850" y="2149201"/>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9" name="Google Shape;229;p21"/>
          <p:cNvSpPr txBox="1"/>
          <p:nvPr>
            <p:ph type="subTitle" idx="6"/>
          </p:nvPr>
        </p:nvSpPr>
        <p:spPr>
          <a:xfrm>
            <a:off x="6048850" y="3579425"/>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30" name="Google Shape;230;p21"/>
          <p:cNvSpPr txBox="1"/>
          <p:nvPr>
            <p:ph type="subTitle" idx="7"/>
          </p:nvPr>
        </p:nvSpPr>
        <p:spPr>
          <a:xfrm>
            <a:off x="908250" y="16566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1" name="Google Shape;231;p21"/>
          <p:cNvSpPr txBox="1"/>
          <p:nvPr>
            <p:ph type="subTitle" idx="8"/>
          </p:nvPr>
        </p:nvSpPr>
        <p:spPr>
          <a:xfrm>
            <a:off x="3482836" y="16566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2" name="Google Shape;232;p21"/>
          <p:cNvSpPr txBox="1"/>
          <p:nvPr>
            <p:ph type="subTitle" idx="9"/>
          </p:nvPr>
        </p:nvSpPr>
        <p:spPr>
          <a:xfrm>
            <a:off x="6053173" y="16566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3" name="Google Shape;233;p21"/>
          <p:cNvSpPr txBox="1"/>
          <p:nvPr>
            <p:ph type="subTitle" idx="13"/>
          </p:nvPr>
        </p:nvSpPr>
        <p:spPr>
          <a:xfrm>
            <a:off x="908250" y="30868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4" name="Google Shape;234;p21"/>
          <p:cNvSpPr txBox="1"/>
          <p:nvPr>
            <p:ph type="subTitle" idx="14"/>
          </p:nvPr>
        </p:nvSpPr>
        <p:spPr>
          <a:xfrm>
            <a:off x="3482836" y="30868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5" name="Google Shape;235;p21"/>
          <p:cNvSpPr txBox="1"/>
          <p:nvPr>
            <p:ph type="subTitle" idx="15"/>
          </p:nvPr>
        </p:nvSpPr>
        <p:spPr>
          <a:xfrm>
            <a:off x="6053173" y="30868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236" name="Shape 236"/>
        <p:cNvGrpSpPr/>
        <p:nvPr/>
      </p:nvGrpSpPr>
      <p:grpSpPr>
        <a:xfrm>
          <a:off x="0" y="0"/>
          <a:ext cx="0" cy="0"/>
          <a:chOff x="0" y="0"/>
          <a:chExt cx="0" cy="0"/>
        </a:xfrm>
      </p:grpSpPr>
      <p:sp>
        <p:nvSpPr>
          <p:cNvPr id="237" name="Google Shape;237;p2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8" name="Google Shape;238;p22"/>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39" name="Google Shape;239;p22"/>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40" name="Google Shape;240;p22"/>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41" name="Google Shape;241;p22"/>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42" name="Google Shape;242;p22"/>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243" name="Google Shape;243;p22"/>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44" name="Google Shape;244;p22"/>
          <p:cNvSpPr txBox="1"/>
          <p:nvPr>
            <p:ph type="title" hasCustomPrompt="1"/>
          </p:nvPr>
        </p:nvSpPr>
        <p:spPr>
          <a:xfrm>
            <a:off x="2223600" y="552112"/>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5" name="Google Shape;245;p22"/>
          <p:cNvSpPr txBox="1"/>
          <p:nvPr>
            <p:ph type="subTitle" idx="1"/>
          </p:nvPr>
        </p:nvSpPr>
        <p:spPr>
          <a:xfrm>
            <a:off x="2223600" y="1364275"/>
            <a:ext cx="4696800" cy="428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panose="020B0503020203020204"/>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46" name="Google Shape;246;p22"/>
          <p:cNvSpPr txBox="1"/>
          <p:nvPr>
            <p:ph type="title" idx="2" hasCustomPrompt="1"/>
          </p:nvPr>
        </p:nvSpPr>
        <p:spPr>
          <a:xfrm>
            <a:off x="2223600" y="190436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7" name="Google Shape;247;p22"/>
          <p:cNvSpPr txBox="1"/>
          <p:nvPr>
            <p:ph type="subTitle" idx="3"/>
          </p:nvPr>
        </p:nvSpPr>
        <p:spPr>
          <a:xfrm>
            <a:off x="2223600" y="2716527"/>
            <a:ext cx="4696800" cy="446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panose="020B0503020203020204"/>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48" name="Google Shape;248;p22"/>
          <p:cNvSpPr txBox="1"/>
          <p:nvPr>
            <p:ph type="title" idx="4" hasCustomPrompt="1"/>
          </p:nvPr>
        </p:nvSpPr>
        <p:spPr>
          <a:xfrm>
            <a:off x="2223600" y="3256624"/>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9" name="Google Shape;249;p22"/>
          <p:cNvSpPr txBox="1"/>
          <p:nvPr>
            <p:ph type="subTitle" idx="5"/>
          </p:nvPr>
        </p:nvSpPr>
        <p:spPr>
          <a:xfrm>
            <a:off x="2223600" y="4068797"/>
            <a:ext cx="4696800" cy="446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panose="020B0503020203020204"/>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50" name="Shape 250"/>
        <p:cNvGrpSpPr/>
        <p:nvPr/>
      </p:nvGrpSpPr>
      <p:grpSpPr>
        <a:xfrm>
          <a:off x="0" y="0"/>
          <a:ext cx="0" cy="0"/>
          <a:chOff x="0" y="0"/>
          <a:chExt cx="0" cy="0"/>
        </a:xfrm>
      </p:grpSpPr>
      <p:sp>
        <p:nvSpPr>
          <p:cNvPr id="251" name="Google Shape;251;p2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3"/>
          <p:cNvSpPr txBox="1"/>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3" name="Google Shape;253;p23"/>
          <p:cNvSpPr txBox="1"/>
          <p:nvPr>
            <p:ph type="subTitle" idx="1"/>
          </p:nvPr>
        </p:nvSpPr>
        <p:spPr>
          <a:xfrm>
            <a:off x="2347900" y="1717825"/>
            <a:ext cx="4448100" cy="12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54" name="Google Shape;254;p23"/>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GB" sz="1200">
                <a:solidFill>
                  <a:schemeClr val="dk1"/>
                </a:solidFill>
                <a:latin typeface="Mulish"/>
                <a:ea typeface="Mulish"/>
                <a:cs typeface="Mulish"/>
                <a:sym typeface="Mulish"/>
              </a:rPr>
              <a:t>CREDITS: This presentation template was created by </a:t>
            </a:r>
            <a:r>
              <a:rPr lang="en-GB" sz="1200" b="1" u="sng">
                <a:solidFill>
                  <a:schemeClr val="dk1"/>
                </a:solidFill>
                <a:latin typeface="Mulish"/>
                <a:ea typeface="Mulish"/>
                <a:cs typeface="Mulish"/>
                <a:sym typeface="Mulish"/>
                <a:hlinkClick r:id="rId2"/>
              </a:rPr>
              <a:t>Slidesgo</a:t>
            </a:r>
            <a:r>
              <a:rPr lang="en-GB" sz="1200" b="1">
                <a:solidFill>
                  <a:schemeClr val="dk1"/>
                </a:solidFill>
                <a:latin typeface="Mulish"/>
                <a:ea typeface="Mulish"/>
                <a:cs typeface="Mulish"/>
                <a:sym typeface="Mulish"/>
              </a:rPr>
              <a:t>,</a:t>
            </a:r>
            <a:r>
              <a:rPr lang="en-GB" sz="1200">
                <a:solidFill>
                  <a:schemeClr val="dk1"/>
                </a:solidFill>
                <a:latin typeface="Mulish"/>
                <a:ea typeface="Mulish"/>
                <a:cs typeface="Mulish"/>
                <a:sym typeface="Mulish"/>
              </a:rPr>
              <a:t> and includes icons by</a:t>
            </a:r>
            <a:r>
              <a:rPr lang="en-GB" sz="1200" b="1">
                <a:solidFill>
                  <a:schemeClr val="dk1"/>
                </a:solidFill>
                <a:latin typeface="Mulish"/>
                <a:ea typeface="Mulish"/>
                <a:cs typeface="Mulish"/>
                <a:sym typeface="Mulish"/>
              </a:rPr>
              <a:t> </a:t>
            </a:r>
            <a:r>
              <a:rPr lang="en-GB" sz="1200" b="1" u="sng">
                <a:solidFill>
                  <a:schemeClr val="dk1"/>
                </a:solidFill>
                <a:latin typeface="Mulish"/>
                <a:ea typeface="Mulish"/>
                <a:cs typeface="Mulish"/>
                <a:sym typeface="Mulish"/>
                <a:hlinkClick r:id="rId3"/>
              </a:rPr>
              <a:t>Flaticon</a:t>
            </a:r>
            <a:r>
              <a:rPr lang="en-GB" sz="1200" b="1">
                <a:solidFill>
                  <a:schemeClr val="dk1"/>
                </a:solidFill>
                <a:latin typeface="Mulish"/>
                <a:ea typeface="Mulish"/>
                <a:cs typeface="Mulish"/>
                <a:sym typeface="Mulish"/>
              </a:rPr>
              <a:t>,</a:t>
            </a:r>
            <a:r>
              <a:rPr lang="en-GB" sz="1200">
                <a:solidFill>
                  <a:schemeClr val="dk1"/>
                </a:solidFill>
                <a:latin typeface="Mulish"/>
                <a:ea typeface="Mulish"/>
                <a:cs typeface="Mulish"/>
                <a:sym typeface="Mulish"/>
              </a:rPr>
              <a:t> and infographics &amp; images by </a:t>
            </a:r>
            <a:r>
              <a:rPr lang="en-GB" sz="1200" b="1" u="sng">
                <a:solidFill>
                  <a:schemeClr val="dk1"/>
                </a:solidFill>
                <a:latin typeface="Mulish"/>
                <a:ea typeface="Mulish"/>
                <a:cs typeface="Mulish"/>
                <a:sym typeface="Mulish"/>
                <a:hlinkClick r:id="rId4"/>
              </a:rPr>
              <a:t>Freepik</a:t>
            </a:r>
            <a:r>
              <a:rPr lang="en-GB" sz="1200" b="1" u="sng">
                <a:solidFill>
                  <a:schemeClr val="dk1"/>
                </a:solidFill>
                <a:latin typeface="Mulish"/>
                <a:ea typeface="Mulish"/>
                <a:cs typeface="Mulish"/>
                <a:sym typeface="Mulish"/>
              </a:rPr>
              <a:t> </a:t>
            </a:r>
            <a:endParaRPr sz="1200" b="1" u="sng">
              <a:solidFill>
                <a:schemeClr val="dk1"/>
              </a:solidFill>
              <a:latin typeface="Mulish"/>
              <a:ea typeface="Mulish"/>
              <a:cs typeface="Mulish"/>
              <a:sym typeface="Mulish"/>
            </a:endParaRPr>
          </a:p>
        </p:txBody>
      </p:sp>
      <p:cxnSp>
        <p:nvCxnSpPr>
          <p:cNvPr id="255" name="Google Shape;255;p2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56" name="Google Shape;256;p2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7" name="Google Shape;257;p2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8" name="Google Shape;258;p23"/>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259"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4"/>
          <p:cNvSpPr txBox="1"/>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268" name="Shape 268"/>
        <p:cNvGrpSpPr/>
        <p:nvPr/>
      </p:nvGrpSpPr>
      <p:grpSpPr>
        <a:xfrm>
          <a:off x="0" y="0"/>
          <a:ext cx="0" cy="0"/>
          <a:chOff x="0" y="0"/>
          <a:chExt cx="0" cy="0"/>
        </a:xfrm>
      </p:grpSpPr>
      <p:sp>
        <p:nvSpPr>
          <p:cNvPr id="269" name="Google Shape;269;p25"/>
          <p:cNvSpPr txBox="1"/>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6"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6" name="Shape 36"/>
        <p:cNvGrpSpPr/>
        <p:nvPr/>
      </p:nvGrpSpPr>
      <p:grpSpPr>
        <a:xfrm>
          <a:off x="0" y="0"/>
          <a:ext cx="0" cy="0"/>
          <a:chOff x="0" y="0"/>
          <a:chExt cx="0" cy="0"/>
        </a:xfrm>
      </p:grpSpPr>
      <p:sp>
        <p:nvSpPr>
          <p:cNvPr id="37" name="Google Shape;37;p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8" name="Google Shape;38;p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39" name="Google Shape;39;p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41" name="Google Shape;41;p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42" name="Google Shape;42;p5"/>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43" name="Google Shape;43;p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44" name="Google Shape;44;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5"/>
          <p:cNvSpPr txBox="1"/>
          <p:nvPr>
            <p:ph type="subTitle" idx="1"/>
          </p:nvPr>
        </p:nvSpPr>
        <p:spPr>
          <a:xfrm>
            <a:off x="4747387" y="1872353"/>
            <a:ext cx="3698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p:txBody>
      </p:sp>
      <p:sp>
        <p:nvSpPr>
          <p:cNvPr id="46" name="Google Shape;46;p5"/>
          <p:cNvSpPr txBox="1"/>
          <p:nvPr>
            <p:ph type="subTitle" idx="2"/>
          </p:nvPr>
        </p:nvSpPr>
        <p:spPr>
          <a:xfrm>
            <a:off x="726675" y="1872353"/>
            <a:ext cx="3698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b="0"/>
            </a:lvl1pPr>
            <a:lvl2pPr lvl="1" algn="ctr" rtl="0">
              <a:lnSpc>
                <a:spcPct val="100000"/>
              </a:lnSpc>
              <a:spcBef>
                <a:spcPts val="16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p:txBody>
      </p:sp>
      <p:sp>
        <p:nvSpPr>
          <p:cNvPr id="47" name="Google Shape;47;p5"/>
          <p:cNvSpPr txBox="1"/>
          <p:nvPr>
            <p:ph type="subTitle" idx="3"/>
          </p:nvPr>
        </p:nvSpPr>
        <p:spPr>
          <a:xfrm>
            <a:off x="7266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nSpc>
                <a:spcPct val="100000"/>
              </a:lnSpc>
              <a:spcBef>
                <a:spcPts val="0"/>
              </a:spcBef>
              <a:spcAft>
                <a:spcPts val="0"/>
              </a:spcAft>
              <a:buSzPts val="2400"/>
              <a:buFont typeface="Bebas Neue" panose="020B0606020202050201"/>
              <a:buNone/>
              <a:defRPr sz="2000" b="1">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8" name="Google Shape;48;p5"/>
          <p:cNvSpPr txBox="1"/>
          <p:nvPr>
            <p:ph type="subTitle" idx="4"/>
          </p:nvPr>
        </p:nvSpPr>
        <p:spPr>
          <a:xfrm>
            <a:off x="47473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000" b="1">
                <a:solidFill>
                  <a:schemeClr val="dk2"/>
                </a:solidFill>
                <a:latin typeface="DM Sans"/>
                <a:ea typeface="DM Sans"/>
                <a:cs typeface="DM Sans"/>
                <a:sym typeface="DM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 name="Google Shape;51;p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52" name="Google Shape;52;p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3" name="Google Shape;53;p6"/>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54" name="Google Shape;54;p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55" name="Google Shape;55;p6"/>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56" name="Google Shape;56;p6"/>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57" name="Google Shape;57;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8"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 name="Google Shape;60;p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61" name="Google Shape;61;p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2" name="Google Shape;62;p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63" name="Google Shape;63;p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64" name="Google Shape;64;p7"/>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65" name="Google Shape;65;p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66" name="Google Shape;66;p7"/>
          <p:cNvSpPr txBox="1"/>
          <p:nvPr>
            <p:ph type="title"/>
          </p:nvPr>
        </p:nvSpPr>
        <p:spPr>
          <a:xfrm>
            <a:off x="720000" y="445025"/>
            <a:ext cx="62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7"/>
          <p:cNvSpPr txBox="1"/>
          <p:nvPr>
            <p:ph type="subTitle" idx="1"/>
          </p:nvPr>
        </p:nvSpPr>
        <p:spPr>
          <a:xfrm>
            <a:off x="720000" y="1347250"/>
            <a:ext cx="7324500" cy="3173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txBox="1"/>
          <p:nvPr>
            <p:ph type="title"/>
          </p:nvPr>
        </p:nvSpPr>
        <p:spPr>
          <a:xfrm>
            <a:off x="969825" y="2079259"/>
            <a:ext cx="7204500" cy="879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71" name="Google Shape;71;p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72" name="Google Shape;72;p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 name="Google Shape;73;p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74" name="Google Shape;74;p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75" name="Google Shape;75;p8"/>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76" name="Google Shape;76;p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9"/>
          <p:cNvSpPr txBox="1"/>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9"/>
          <p:cNvSpPr txBox="1"/>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0" name="Google Shape;80;p9"/>
          <p:cNvSpPr txBox="1"/>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1" name="Shape 81"/>
        <p:cNvGrpSpPr/>
        <p:nvPr/>
      </p:nvGrpSpPr>
      <p:grpSpPr>
        <a:xfrm>
          <a:off x="0" y="0"/>
          <a:ext cx="0" cy="0"/>
          <a:chOff x="0" y="0"/>
          <a:chExt cx="0" cy="0"/>
        </a:xfrm>
      </p:grpSpPr>
      <p:sp>
        <p:nvSpPr>
          <p:cNvPr id="82" name="Google Shape;82;p10"/>
          <p:cNvSpPr/>
          <p:nvPr>
            <p:ph type="pic" idx="2"/>
          </p:nvPr>
        </p:nvSpPr>
        <p:spPr>
          <a:xfrm>
            <a:off x="0" y="0"/>
            <a:ext cx="9144000" cy="5143500"/>
          </a:xfrm>
          <a:prstGeom prst="rect">
            <a:avLst/>
          </a:prstGeom>
          <a:noFill/>
          <a:ln>
            <a:noFill/>
          </a:ln>
        </p:spPr>
      </p:sp>
      <p:sp>
        <p:nvSpPr>
          <p:cNvPr id="83" name="Google Shape;83;p10"/>
          <p:cNvSpPr txBox="1"/>
          <p:nvPr>
            <p:ph type="title"/>
          </p:nvPr>
        </p:nvSpPr>
        <p:spPr>
          <a:xfrm>
            <a:off x="713225" y="4162975"/>
            <a:ext cx="7917300" cy="5415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p:txBody>
      </p:sp>
      <p:sp>
        <p:nvSpPr>
          <p:cNvPr id="7" name="Google Shape;7;p1"/>
          <p:cNvSpPr txBox="1"/>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p:txBody>
      </p:sp>
      <p:sp>
        <p:nvSpPr>
          <p:cNvPr id="8" name="Google Shape;8;p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84" name="Shape 284"/>
        <p:cNvGrpSpPr/>
        <p:nvPr/>
      </p:nvGrpSpPr>
      <p:grpSpPr>
        <a:xfrm>
          <a:off x="0" y="0"/>
          <a:ext cx="0" cy="0"/>
          <a:chOff x="0" y="0"/>
          <a:chExt cx="0" cy="0"/>
        </a:xfrm>
      </p:grpSpPr>
      <p:sp>
        <p:nvSpPr>
          <p:cNvPr id="285" name="Google Shape;285;p29"/>
          <p:cNvSpPr txBox="1"/>
          <p:nvPr>
            <p:ph type="ctrTitle"/>
          </p:nvPr>
        </p:nvSpPr>
        <p:spPr>
          <a:xfrm>
            <a:off x="467360" y="987425"/>
            <a:ext cx="8267065" cy="20789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2400">
                <a:solidFill>
                  <a:schemeClr val="dk2"/>
                </a:solidFill>
              </a:rPr>
              <a:t>PREDICTION OF RHEUMATOID</a:t>
            </a:r>
            <a:r>
              <a:rPr lang="en-IN" altLang="en-US" sz="2400">
                <a:solidFill>
                  <a:schemeClr val="dk2"/>
                </a:solidFill>
              </a:rPr>
              <a:t> </a:t>
            </a:r>
            <a:r>
              <a:rPr lang="en-US" altLang="en-US" sz="2400">
                <a:solidFill>
                  <a:schemeClr val="dk2"/>
                </a:solidFill>
              </a:rPr>
              <a:t>ARTHRITIS SEVERITY USING BIOMARKERS AND BLOCKCHAIN</a:t>
            </a:r>
            <a:endParaRPr lang="en-US" altLang="en-US" sz="2400">
              <a:solidFill>
                <a:schemeClr val="dk2"/>
              </a:solidFill>
            </a:endParaRPr>
          </a:p>
        </p:txBody>
      </p:sp>
      <p:sp>
        <p:nvSpPr>
          <p:cNvPr id="286" name="Google Shape;286;p29"/>
          <p:cNvSpPr txBox="1"/>
          <p:nvPr>
            <p:ph type="subTitle" idx="1"/>
          </p:nvPr>
        </p:nvSpPr>
        <p:spPr>
          <a:xfrm>
            <a:off x="1609200" y="3573775"/>
            <a:ext cx="5942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US"/>
              <a:t> </a:t>
            </a:r>
            <a:endParaRPr lang="en-US" altLang="en-US"/>
          </a:p>
          <a:p>
            <a:pPr marL="0" lvl="0" indent="0" algn="ctr" rtl="0">
              <a:spcBef>
                <a:spcPts val="0"/>
              </a:spcBef>
              <a:spcAft>
                <a:spcPts val="0"/>
              </a:spcAft>
              <a:buNone/>
            </a:pPr>
            <a:r>
              <a:rPr lang="en-US" altLang="en-US"/>
              <a:t>K. Nitya                                          - CB.AI.U4AIM24123 </a:t>
            </a:r>
            <a:endParaRPr lang="en-US" altLang="en-US"/>
          </a:p>
          <a:p>
            <a:pPr marL="0" lvl="0" indent="0" algn="ctr" rtl="0">
              <a:spcBef>
                <a:spcPts val="0"/>
              </a:spcBef>
              <a:spcAft>
                <a:spcPts val="0"/>
              </a:spcAft>
              <a:buNone/>
            </a:pPr>
            <a:r>
              <a:rPr lang="en-US" altLang="en-US"/>
              <a:t>B. Pavani Shreeya                        - CB.AI.U4AIM24106 </a:t>
            </a:r>
            <a:endParaRPr lang="en-US" altLang="en-US"/>
          </a:p>
          <a:p>
            <a:pPr marL="0" lvl="0" indent="0" algn="ctr" rtl="0">
              <a:spcBef>
                <a:spcPts val="0"/>
              </a:spcBef>
              <a:spcAft>
                <a:spcPts val="0"/>
              </a:spcAft>
              <a:buNone/>
            </a:pPr>
            <a:r>
              <a:rPr lang="en-US" altLang="en-US"/>
              <a:t>Ardhra Vinod                                 - CB.AI.U4AIM24105 </a:t>
            </a:r>
            <a:endParaRPr lang="en-US" altLang="en-US"/>
          </a:p>
          <a:p>
            <a:pPr marL="0" lvl="0" indent="0" algn="ctr" rtl="0">
              <a:spcBef>
                <a:spcPts val="0"/>
              </a:spcBef>
              <a:spcAft>
                <a:spcPts val="0"/>
              </a:spcAft>
              <a:buNone/>
            </a:pPr>
            <a:r>
              <a:rPr lang="en-US" altLang="en-US"/>
              <a:t>Harikrishna Sivanand Iyer             - CB.AI.U4AIM24114</a:t>
            </a:r>
            <a:endParaRPr lang="en-US" altLang="en-US"/>
          </a:p>
        </p:txBody>
      </p:sp>
      <p:sp>
        <p:nvSpPr>
          <p:cNvPr id="2" name="Text Box 1"/>
          <p:cNvSpPr txBox="1"/>
          <p:nvPr/>
        </p:nvSpPr>
        <p:spPr>
          <a:xfrm>
            <a:off x="1051560" y="2834640"/>
            <a:ext cx="6285865" cy="521970"/>
          </a:xfrm>
          <a:prstGeom prst="rect">
            <a:avLst/>
          </a:prstGeom>
          <a:noFill/>
        </p:spPr>
        <p:txBody>
          <a:bodyPr wrap="square" rtlCol="0">
            <a:spAutoFit/>
          </a:bodyPr>
          <a:p>
            <a:r>
              <a:rPr lang="en-US" altLang="en-US"/>
              <a:t>24AIM112 Molecular biology and basic cellular physiology </a:t>
            </a:r>
            <a:endParaRPr lang="en-US" altLang="en-US"/>
          </a:p>
          <a:p>
            <a:r>
              <a:rPr lang="en-US" altLang="en-US"/>
              <a:t>24AIM115 Ethics, innovative research, businesses &amp; IPR</a:t>
            </a:r>
            <a:endParaRPr lang="en-US" altLang="en-US"/>
          </a:p>
        </p:txBody>
      </p:sp>
      <p:pic>
        <p:nvPicPr>
          <p:cNvPr id="3" name="Picture 2" descr="am logo"/>
          <p:cNvPicPr>
            <a:picLocks noChangeAspect="1"/>
          </p:cNvPicPr>
          <p:nvPr/>
        </p:nvPicPr>
        <p:blipFill>
          <a:blip r:embed="rId1"/>
          <a:stretch>
            <a:fillRect/>
          </a:stretch>
        </p:blipFill>
        <p:spPr>
          <a:xfrm>
            <a:off x="3094990" y="-524510"/>
            <a:ext cx="3060065" cy="30270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6020" y="411370"/>
            <a:ext cx="7704000" cy="572700"/>
          </a:xfrm>
        </p:spPr>
        <p:txBody>
          <a:bodyPr/>
          <a:p>
            <a:r>
              <a:rPr lang="en-IN" altLang="en-US"/>
              <a:t>Suggested Medications</a:t>
            </a:r>
            <a:endParaRPr lang="en-IN" altLang="en-US"/>
          </a:p>
        </p:txBody>
      </p:sp>
      <p:sp>
        <p:nvSpPr>
          <p:cNvPr id="3" name="Slide Number Placeholder 2"/>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8" name="Subtitle 7"/>
          <p:cNvSpPr/>
          <p:nvPr>
            <p:ph type="subTitle" idx="1"/>
          </p:nvPr>
        </p:nvSpPr>
        <p:spPr>
          <a:xfrm>
            <a:off x="395605" y="915035"/>
            <a:ext cx="8165465" cy="3824605"/>
          </a:xfrm>
        </p:spPr>
        <p:txBody>
          <a:bodyPr/>
          <a:p>
            <a:pPr marL="139700" indent="0" algn="l">
              <a:lnSpc>
                <a:spcPct val="125000"/>
              </a:lnSpc>
              <a:buFont typeface="Arial" panose="020B0604020202020204" pitchFamily="34" charset="0"/>
              <a:buNone/>
            </a:pPr>
            <a:r>
              <a:rPr lang="en-US" altLang="en-US" sz="1300"/>
              <a:t>Severe RA (TNF-α &gt;15 pg/mL, IL-6 &gt;50 pg/mL, IL-17 &gt;20 pg/mL, CD4+ &gt;6%):</a:t>
            </a:r>
            <a:endParaRPr lang="en-US" altLang="en-US" sz="1300"/>
          </a:p>
          <a:p>
            <a:pPr marL="139700" indent="0" algn="l">
              <a:lnSpc>
                <a:spcPct val="125000"/>
              </a:lnSpc>
              <a:buFont typeface="Arial" panose="020B0604020202020204" pitchFamily="34" charset="0"/>
              <a:buNone/>
            </a:pPr>
            <a:r>
              <a:rPr lang="en-US" altLang="en-US" sz="1300"/>
              <a:t>Biologic DMARDs (TNF inhibitors: Infliximab/Adalimumab; IL-6 blockers: Tocilizumab) work on dominant cytokines to inhibit inflammation and joint damage. IL-17/IL-23 inhibitors (Secukinumab) target Th17-driven pathology (under trial). EULAR-endorsed anti-TNF + Methotrexate combinations enhance effectiveness and slow radiographic progression.</a:t>
            </a:r>
            <a:endParaRPr lang="en-US" altLang="en-US" sz="1300"/>
          </a:p>
          <a:p>
            <a:pPr marL="139700" indent="0" algn="l">
              <a:lnSpc>
                <a:spcPct val="125000"/>
              </a:lnSpc>
              <a:buFont typeface="Arial" panose="020B0604020202020204" pitchFamily="34" charset="0"/>
              <a:buNone/>
            </a:pPr>
            <a:endParaRPr lang="en-US" altLang="en-US" sz="1300"/>
          </a:p>
          <a:p>
            <a:pPr marL="139700" indent="0" algn="l">
              <a:lnSpc>
                <a:spcPct val="125000"/>
              </a:lnSpc>
              <a:buFont typeface="Arial" panose="020B0604020202020204" pitchFamily="34" charset="0"/>
              <a:buNone/>
            </a:pPr>
            <a:r>
              <a:rPr lang="en-US" altLang="en-US" sz="1300"/>
              <a:t>Moderate RA (TNF-α 8–15 pg/mL, IL-6 25–50 pg/mL, IL-17 8–20 pg/mL, CD4+ 3–6%):</a:t>
            </a:r>
            <a:endParaRPr lang="en-US" altLang="en-US" sz="1300"/>
          </a:p>
          <a:p>
            <a:pPr marL="139700" indent="0" algn="l">
              <a:lnSpc>
                <a:spcPct val="125000"/>
              </a:lnSpc>
              <a:buFont typeface="Arial" panose="020B0604020202020204" pitchFamily="34" charset="0"/>
              <a:buNone/>
            </a:pPr>
            <a:r>
              <a:rPr lang="en-US" altLang="en-US" sz="1300"/>
              <a:t>Synthetic DMARDs (Leflunomide/Methotrexate) suppress T-cell activation and synovial hyperplasia. Flares are managed with low-dose glucocorticoids (Prednisone), and Anakinra (IL-1Ra) is used in IL-1-mediated refractory cases.</a:t>
            </a:r>
            <a:endParaRPr lang="en-US" altLang="en-US" sz="1300"/>
          </a:p>
          <a:p>
            <a:pPr marL="139700" indent="0" algn="l">
              <a:lnSpc>
                <a:spcPct val="125000"/>
              </a:lnSpc>
              <a:buFont typeface="Arial" panose="020B0604020202020204" pitchFamily="34" charset="0"/>
              <a:buNone/>
            </a:pPr>
            <a:endParaRPr lang="en-US" altLang="en-US" sz="1300"/>
          </a:p>
          <a:p>
            <a:pPr marL="139700" indent="0" algn="l">
              <a:lnSpc>
                <a:spcPct val="125000"/>
              </a:lnSpc>
              <a:buFont typeface="Arial" panose="020B0604020202020204" pitchFamily="34" charset="0"/>
              <a:buNone/>
            </a:pPr>
            <a:r>
              <a:rPr lang="en-US" altLang="en-US" sz="1300"/>
              <a:t>Mild RA (TNF-α &lt;8 pg/mL, IL-6 &lt;25 pg/mL, IL-17 &lt;8 pg/mL, CD4+ &lt;3%): NSAIDs (Ibuprofen) and physiotherapy alleviate symptoms and preserve joints. IL-10/TGF-β levels are checked to track compensatory anti-inflammatory reactions; biomarker shifts initiate DMARD intensification if acceleration occurs. </a:t>
            </a:r>
            <a:endParaRPr lang="en-US" altLang="en-US" sz="1300"/>
          </a:p>
          <a:p>
            <a:pPr marL="139700" indent="0" algn="l">
              <a:lnSpc>
                <a:spcPct val="125000"/>
              </a:lnSpc>
              <a:buFont typeface="Arial" panose="020B0604020202020204" pitchFamily="34" charset="0"/>
              <a:buNone/>
            </a:pPr>
            <a:endParaRPr lang="en-US" altLang="en-US"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899795" y="699770"/>
            <a:ext cx="7204075" cy="499745"/>
          </a:xfrm>
        </p:spPr>
        <p:txBody>
          <a:bodyPr/>
          <a:p>
            <a:r>
              <a:rPr lang="en-US" altLang="en-US" sz="1600"/>
              <a:t>Artificial intelligence in rheumatoid arthritis: potential applications and future implications</a:t>
            </a:r>
            <a:endParaRPr lang="en-US" altLang="en-US" sz="16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5" name="Subtitle 2"/>
          <p:cNvSpPr/>
          <p:nvPr/>
        </p:nvSpPr>
        <p:spPr>
          <a:xfrm>
            <a:off x="424815" y="1131570"/>
            <a:ext cx="8294370" cy="26987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3000"/>
              <a:buFont typeface="Mulish"/>
              <a:buNone/>
              <a:defRPr sz="3000" b="0" i="0" u="none" strike="noStrike" cap="none">
                <a:solidFill>
                  <a:schemeClr val="dk1"/>
                </a:solidFill>
                <a:latin typeface="Mulish"/>
                <a:ea typeface="Mulish"/>
                <a:cs typeface="Mulish"/>
                <a:sym typeface="Mulish"/>
              </a:defRPr>
            </a:lvl9pPr>
          </a:lstStyle>
          <a:p>
            <a:pPr marL="139700" indent="0" algn="l">
              <a:buFont typeface="Arial" panose="020B0604020202020204" pitchFamily="34" charset="0"/>
            </a:pPr>
            <a:endParaRPr lang="en-US" altLang="en-US" sz="1400"/>
          </a:p>
        </p:txBody>
      </p:sp>
      <p:sp>
        <p:nvSpPr>
          <p:cNvPr id="342" name="Google Shape;342;p33"/>
          <p:cNvSpPr txBox="1"/>
          <p:nvPr/>
        </p:nvSpPr>
        <p:spPr>
          <a:xfrm>
            <a:off x="720090" y="1131570"/>
            <a:ext cx="7703820" cy="36010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lvl="0" indent="-285750" algn="l" rtl="0">
              <a:spcBef>
                <a:spcPts val="0"/>
              </a:spcBef>
              <a:spcAft>
                <a:spcPts val="0"/>
              </a:spcAft>
              <a:buFont typeface="Arial" panose="020B0604020202020204" pitchFamily="34" charset="0"/>
              <a:buChar char="•"/>
            </a:pPr>
            <a:endParaRPr lang="en-IN" altLang="en-US"/>
          </a:p>
        </p:txBody>
      </p:sp>
      <p:sp>
        <p:nvSpPr>
          <p:cNvPr id="6" name="Google Shape;342;p33"/>
          <p:cNvSpPr txBox="1"/>
          <p:nvPr/>
        </p:nvSpPr>
        <p:spPr>
          <a:xfrm>
            <a:off x="611505" y="1635760"/>
            <a:ext cx="7788275" cy="25888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lvl="0" indent="-285750" algn="l" rtl="0">
              <a:spcBef>
                <a:spcPts val="0"/>
              </a:spcBef>
              <a:spcAft>
                <a:spcPts val="0"/>
              </a:spcAft>
              <a:buFont typeface="Arial" panose="020B0604020202020204" pitchFamily="34" charset="0"/>
              <a:buChar char="•"/>
            </a:pPr>
            <a:r>
              <a:rPr lang="en-US" altLang="en-US"/>
              <a:t>The article highlights data privacy, transparency of models, and regulation as primary ethical issues in the use of AI in medicine.</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 It identifies potential dangers with the "black box" aspect of AI, the likelihood of bias in prediction, and difficulty in applying past, piecemeal, and frequently unstructured patient data.</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 </a:t>
            </a:r>
            <a:r>
              <a:rPr lang="en-IN" altLang="en-US"/>
              <a:t> </a:t>
            </a:r>
            <a:r>
              <a:rPr lang="en-US" altLang="en-US"/>
              <a:t>The authors urge physician guidance and careful regulation to ensure the safe incorporation of AI tools into practice medicine.</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971550" y="535305"/>
            <a:ext cx="7204075" cy="583565"/>
          </a:xfrm>
        </p:spPr>
        <p:txBody>
          <a:bodyPr/>
          <a:p>
            <a:pPr algn="ctr"/>
            <a:r>
              <a:rPr lang="en-US" altLang="en-US" sz="1600"/>
              <a:t>Transforming Rheumatoid Arthritis Management: Harnessing Artificial</a:t>
            </a:r>
            <a:endParaRPr lang="en-US" altLang="en-US" sz="1600"/>
          </a:p>
          <a:p>
            <a:pPr algn="ctr"/>
            <a:r>
              <a:rPr lang="en-US" altLang="en-US" sz="1600"/>
              <a:t>Intelligence for Early Detection, Personalized Treatment, and Ethical</a:t>
            </a:r>
            <a:endParaRPr lang="en-US" altLang="en-US" sz="1600"/>
          </a:p>
          <a:p>
            <a:pPr algn="ctr"/>
            <a:r>
              <a:rPr lang="en-US" altLang="en-US" sz="1600"/>
              <a:t>Challenges</a:t>
            </a:r>
            <a:endParaRPr lang="en-US" altLang="en-US" sz="16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6" name="Google Shape;342;p33"/>
          <p:cNvSpPr txBox="1"/>
          <p:nvPr/>
        </p:nvSpPr>
        <p:spPr>
          <a:xfrm>
            <a:off x="650240" y="1203960"/>
            <a:ext cx="7703820" cy="36010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lvl="0" indent="0" algn="l" rtl="0">
              <a:spcBef>
                <a:spcPts val="0"/>
              </a:spcBef>
              <a:spcAft>
                <a:spcPts val="0"/>
              </a:spcAft>
              <a:buFont typeface="Arial" panose="020B0604020202020204" pitchFamily="34" charset="0"/>
            </a:pPr>
            <a:endParaRPr lang="en-US" altLang="en-US"/>
          </a:p>
          <a:p>
            <a:pPr marL="285750" lvl="0" indent="-285750" algn="l" rtl="0">
              <a:spcBef>
                <a:spcPts val="0"/>
              </a:spcBef>
              <a:spcAft>
                <a:spcPts val="0"/>
              </a:spcAft>
              <a:buFont typeface="Arial" panose="020B0604020202020204" pitchFamily="34" charset="0"/>
              <a:buChar char="•"/>
            </a:pPr>
            <a:r>
              <a:rPr lang="en-US" altLang="en-US"/>
              <a:t>Machine learning algorithms can analyze large datasets of biological samples from RA and can be used to tailor treatment strategies to individual patients, improving the efficacy of therapies.</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The development and deployment of AI in the management of RA can support a goal that all patients should be assured of high-quality, fairly administered, and transparently accounted care.</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IN" altLang="en-US"/>
              <a:t>A</a:t>
            </a:r>
            <a:r>
              <a:rPr lang="en-US" altLang="en-US"/>
              <a:t>rtificial intelligence systems may easily become more transparent in making decisions, and the reasons behind these decisions are therefore more understandable and human interpretable.</a:t>
            </a:r>
            <a:endParaRPr lang="en-US" altLang="en-US"/>
          </a:p>
          <a:p>
            <a:pPr marL="285750" lvl="0" indent="-285750" algn="l" rtl="0">
              <a:spcBef>
                <a:spcPts val="0"/>
              </a:spcBef>
              <a:spcAft>
                <a:spcPts val="0"/>
              </a:spcAft>
              <a:buFont typeface="Arial" panose="020B0604020202020204" pitchFamily="34" charset="0"/>
              <a:buChar char="•"/>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899795" y="627380"/>
            <a:ext cx="7204075" cy="640715"/>
          </a:xfrm>
        </p:spPr>
        <p:txBody>
          <a:bodyPr/>
          <a:p>
            <a:r>
              <a:rPr lang="en-US" altLang="en-US" sz="1600"/>
              <a:t>Advancements in machine learning and AI in rheumatoid arthritis</a:t>
            </a:r>
            <a:endParaRPr lang="en-US" altLang="en-US" sz="16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6" name="Google Shape;342;p33"/>
          <p:cNvSpPr txBox="1"/>
          <p:nvPr/>
        </p:nvSpPr>
        <p:spPr>
          <a:xfrm>
            <a:off x="611505" y="1419860"/>
            <a:ext cx="7703820" cy="27705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lvl="0" indent="0" algn="l" rtl="0">
              <a:spcBef>
                <a:spcPts val="0"/>
              </a:spcBef>
              <a:spcAft>
                <a:spcPts val="0"/>
              </a:spcAft>
              <a:buFont typeface="Arial" panose="020B0604020202020204" pitchFamily="34" charset="0"/>
            </a:pPr>
            <a:r>
              <a:rPr lang="en-US" altLang="en-US"/>
              <a:t> </a:t>
            </a:r>
            <a:endParaRPr lang="en-US" altLang="en-US"/>
          </a:p>
          <a:p>
            <a:pPr marL="285750" lvl="0" indent="-285750" algn="l" rtl="0">
              <a:spcBef>
                <a:spcPts val="0"/>
              </a:spcBef>
              <a:spcAft>
                <a:spcPts val="0"/>
              </a:spcAft>
              <a:buFont typeface="Arial" panose="020B0604020202020204" pitchFamily="34" charset="0"/>
              <a:buChar char="•"/>
            </a:pPr>
            <a:r>
              <a:rPr lang="en-IN" altLang="en-US"/>
              <a:t>ML</a:t>
            </a:r>
            <a:r>
              <a:rPr lang="en-US" altLang="en-US"/>
              <a:t> approaches offer promising tools to address myriad challenges by analysing large and diverse datasets to aid diagnosis and screening, predict treatment responses, and personalise patient care in RA. The technology also displays potential in the field of drug discovery.</a:t>
            </a:r>
            <a:endParaRPr lang="en-US" altLang="en-US"/>
          </a:p>
          <a:p>
            <a:pPr marL="0" lvl="0" indent="0" algn="l" rtl="0">
              <a:spcBef>
                <a:spcPts val="0"/>
              </a:spcBef>
              <a:spcAft>
                <a:spcPts val="0"/>
              </a:spcAft>
              <a:buFont typeface="Arial" panose="020B0604020202020204" pitchFamily="34" charset="0"/>
            </a:pPr>
            <a:endParaRPr lang="en-US" altLang="en-US"/>
          </a:p>
          <a:p>
            <a:pPr marL="285750" lvl="0" indent="-285750" algn="l" rtl="0">
              <a:spcBef>
                <a:spcPts val="0"/>
              </a:spcBef>
              <a:spcAft>
                <a:spcPts val="0"/>
              </a:spcAft>
              <a:buFont typeface="Arial" panose="020B0604020202020204" pitchFamily="34" charset="0"/>
              <a:buChar char="•"/>
            </a:pPr>
            <a:r>
              <a:rPr lang="en-US" altLang="en-US"/>
              <a:t>Ethical considerations, privacy concerns, and regulatory requirements surrounding data sharing and algorithm deployment pose additional challenges to the implementation of ML approaches in clinical practice.</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971550" y="627380"/>
            <a:ext cx="7204075" cy="549275"/>
          </a:xfrm>
        </p:spPr>
        <p:txBody>
          <a:bodyPr/>
          <a:p>
            <a:r>
              <a:rPr lang="en-US" altLang="en-US" sz="1600"/>
              <a:t>On the Integration of Artificial Intelligence and Blockchain Technology: A Perspective About Security</a:t>
            </a:r>
            <a:endParaRPr lang="en-US" altLang="en-US" sz="1600"/>
          </a:p>
          <a:p>
            <a:endParaRPr lang="en-US" altLang="en-US" sz="16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6" name="Google Shape;342;p33"/>
          <p:cNvSpPr txBox="1"/>
          <p:nvPr/>
        </p:nvSpPr>
        <p:spPr>
          <a:xfrm>
            <a:off x="755650" y="1059815"/>
            <a:ext cx="7703820" cy="36010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 AI is a multidisciplinary field that draws from various areas including machine learning, deep learning, natural language processing, and robotics.</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The principal characteristic of Blockchain is its decentralized nature, removing the need for a central authority or intermediary.</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The immutability feature in blockchain is one of the key security advantages of Blockchain technology.</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AI techniques that utilize Blockchain can offer decentralized learning to facilitate a trust and secure sharing of knowledge and decision</a:t>
            </a:r>
            <a:r>
              <a:rPr lang="en-US" altLang="en-US"/>
              <a:t> </a:t>
            </a:r>
            <a:r>
              <a:rPr lang="en-US" altLang="en-US"/>
              <a:t>outcomes</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Introduction</a:t>
            </a:r>
            <a:endParaRPr lang="en-IN" altLang="en-GB"/>
          </a:p>
        </p:txBody>
      </p:sp>
      <p:sp>
        <p:nvSpPr>
          <p:cNvPr id="296" name="Google Shape;296;p30"/>
          <p:cNvSpPr txBox="1"/>
          <p:nvPr>
            <p:ph type="body" idx="1"/>
          </p:nvPr>
        </p:nvSpPr>
        <p:spPr>
          <a:xfrm>
            <a:off x="720000" y="1017630"/>
            <a:ext cx="7704000" cy="3233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pPr>
            <a:r>
              <a:rPr lang="en-US" altLang="en-US"/>
              <a:t>Autoimmune diseases, such as rheumatoid arthritis (RA) involve multiple biomarkers like cytokines and immune cell markers. RA diagnosis and treatment strategies often depend on subjective clinical evaluations which leads to delay in treatment. So, there’s a need to develop a model to predict severity of RA and </a:t>
            </a:r>
            <a:r>
              <a:rPr lang="en-IN" altLang="en-US"/>
              <a:t>suggests appropriate medication.</a:t>
            </a:r>
            <a:endParaRPr lang="en-US" altLang="en-US"/>
          </a:p>
          <a:p>
            <a:pPr marL="0" lvl="0" indent="0" algn="l" rtl="0">
              <a:spcBef>
                <a:spcPts val="0"/>
              </a:spcBef>
              <a:spcAft>
                <a:spcPts val="0"/>
              </a:spcAft>
              <a:buNone/>
            </a:pPr>
            <a:endParaRPr lang="en-US" altLang="en-US"/>
          </a:p>
          <a:p>
            <a:pPr marL="285750" lvl="0" indent="-285750" algn="l" rtl="0">
              <a:spcBef>
                <a:spcPts val="0"/>
              </a:spcBef>
              <a:spcAft>
                <a:spcPts val="0"/>
              </a:spcAft>
            </a:pPr>
            <a:r>
              <a:rPr lang="en-US" altLang="en-US"/>
              <a:t>To develop a Graphical User Interface (GUI) which allows the users to input the</a:t>
            </a:r>
            <a:r>
              <a:rPr lang="en-IN" altLang="en-US"/>
              <a:t> </a:t>
            </a:r>
            <a:r>
              <a:rPr lang="en-US" altLang="en-US"/>
              <a:t>biomarker levels which can predict the severity of RA using </a:t>
            </a:r>
            <a:r>
              <a:rPr lang="en-IN" altLang="en-US"/>
              <a:t>XGBoost algorithm</a:t>
            </a:r>
            <a:r>
              <a:rPr lang="en-US" altLang="en-US"/>
              <a:t> and </a:t>
            </a:r>
            <a:r>
              <a:rPr lang="en-IN" altLang="en-US"/>
              <a:t>suggest medications</a:t>
            </a:r>
            <a:r>
              <a:rPr lang="en-US" altLang="en-US"/>
              <a:t>. </a:t>
            </a:r>
            <a:r>
              <a:rPr lang="en-IN" altLang="en-US"/>
              <a:t>We integrated </a:t>
            </a:r>
            <a:r>
              <a:rPr lang="en-US" altLang="en-US"/>
              <a:t>Blockchain technology in our project for </a:t>
            </a:r>
            <a:r>
              <a:rPr lang="en-IN" altLang="en-US"/>
              <a:t>patient’s </a:t>
            </a:r>
            <a:r>
              <a:rPr lang="en-US" altLang="en-US"/>
              <a:t>data privacy.</a:t>
            </a:r>
            <a:endParaRPr lang="en-US" altLang="en-US"/>
          </a:p>
          <a:p>
            <a:pPr marL="0" lvl="0" indent="0" algn="l" rtl="0">
              <a:spcBef>
                <a:spcPts val="0"/>
              </a:spcBef>
              <a:spcAft>
                <a:spcPts val="0"/>
              </a:spcAft>
              <a:buNone/>
            </a:pPr>
            <a:endParaRPr lang="en-US" altLang="en-US"/>
          </a:p>
          <a:p>
            <a:pPr marL="285750" lvl="0" indent="-285750" algn="l" rtl="0">
              <a:spcBef>
                <a:spcPts val="0"/>
              </a:spcBef>
              <a:spcAft>
                <a:spcPts val="0"/>
              </a:spcAft>
            </a:pPr>
            <a:r>
              <a:rPr lang="en-IN" altLang="en-US"/>
              <a:t>Dataset was acquired from </a:t>
            </a:r>
            <a:r>
              <a:rPr lang="en-US" altLang="en-US"/>
              <a:t>the NCBI’s Gene Expression Omnibus(GEO)</a:t>
            </a:r>
            <a:r>
              <a:rPr lang="en-IN" altLang="en-US"/>
              <a:t>.</a:t>
            </a:r>
            <a:endParaRPr lang="en-IN" altLang="en-US"/>
          </a:p>
          <a:p>
            <a:pPr marL="285750" lvl="0" indent="-285750" algn="l" rtl="0">
              <a:spcBef>
                <a:spcPts val="0"/>
              </a:spcBef>
              <a:spcAft>
                <a:spcPts val="0"/>
              </a:spcAft>
            </a:pPr>
            <a:endParaRPr lang="en-US" altLang="en-US"/>
          </a:p>
          <a:p>
            <a:pPr marL="285750" lvl="0" indent="-285750" algn="l" rtl="0">
              <a:spcBef>
                <a:spcPts val="0"/>
              </a:spcBef>
              <a:spcAft>
                <a:spcPts val="0"/>
              </a:spcAft>
            </a:pPr>
            <a:r>
              <a:rPr lang="en-US" altLang="en-US"/>
              <a:t>Preprocessing was done using MinMaxScaler</a:t>
            </a:r>
            <a:r>
              <a:rPr lang="en-IN" altLang="en-US"/>
              <a:t>.</a:t>
            </a:r>
            <a:r>
              <a:rPr lang="en-US" altLang="en-US"/>
              <a:t> </a:t>
            </a:r>
            <a:endParaRPr lang="en-US" altLang="en-US"/>
          </a:p>
        </p:txBody>
      </p:sp>
      <p:sp>
        <p:nvSpPr>
          <p:cNvPr id="300" name="Google Shape;300;p30"/>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2" name="Google Shape;342;p33"/>
          <p:cNvSpPr txBox="1"/>
          <p:nvPr>
            <p:ph type="subTitle" idx="1"/>
          </p:nvPr>
        </p:nvSpPr>
        <p:spPr>
          <a:xfrm>
            <a:off x="720090" y="1131570"/>
            <a:ext cx="7703820" cy="360108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t>XGBoost is an optimized implementation of Gradient Boosting and is a type of ensemble learning method. Ensemble learning combines multiple weak models to form a stronger model.</a:t>
            </a:r>
            <a:endParaRPr lang="en-US" altLang="en-US"/>
          </a:p>
          <a:p>
            <a:pPr marL="285750" lvl="0" indent="-285750" algn="l" rtl="0">
              <a:spcBef>
                <a:spcPts val="0"/>
              </a:spcBef>
              <a:spcAft>
                <a:spcPts val="0"/>
              </a:spcAft>
              <a:buFont typeface="Arial" panose="020B0604020202020204" pitchFamily="34" charset="0"/>
              <a:buChar char="•"/>
            </a:pPr>
            <a:r>
              <a:rPr lang="en-IN" altLang="en-US"/>
              <a:t>It </a:t>
            </a:r>
            <a:r>
              <a:rPr lang="en-US" altLang="en-US"/>
              <a:t>uses decision trees as its base learners combining them sequentially to improve the model’s performance. Each new tree is trained to correct the errors made by the previous tree and this process is called boosting.</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0" lvl="0" indent="0" algn="l" rtl="0">
              <a:spcBef>
                <a:spcPts val="0"/>
              </a:spcBef>
              <a:spcAft>
                <a:spcPts val="0"/>
              </a:spcAft>
              <a:buFont typeface="Arial" panose="020B0604020202020204" pitchFamily="34" charset="0"/>
            </a:pPr>
            <a:r>
              <a:rPr lang="en-IN" altLang="en-US" sz="1800">
                <a:solidFill>
                  <a:schemeClr val="tx1"/>
                </a:solidFill>
                <a:effectLst>
                  <a:outerShdw blurRad="38100" dist="19050" dir="2700000" algn="tl" rotWithShape="0">
                    <a:schemeClr val="dk1">
                      <a:alpha val="40000"/>
                    </a:schemeClr>
                  </a:outerShdw>
                </a:effectLst>
              </a:rPr>
              <a:t>Why XGBoost?</a:t>
            </a:r>
            <a:endParaRPr lang="en-IN" altLang="en-US" sz="1800">
              <a:solidFill>
                <a:schemeClr val="tx1"/>
              </a:solidFill>
              <a:effectLst>
                <a:outerShdw blurRad="38100" dist="19050" dir="2700000" algn="tl" rotWithShape="0">
                  <a:schemeClr val="dk1">
                    <a:alpha val="40000"/>
                  </a:schemeClr>
                </a:outerShdw>
              </a:effectLst>
            </a:endParaRPr>
          </a:p>
          <a:p>
            <a:pPr marL="0" lvl="0" indent="0" algn="l" rtl="0">
              <a:spcBef>
                <a:spcPts val="0"/>
              </a:spcBef>
              <a:spcAft>
                <a:spcPts val="0"/>
              </a:spcAft>
              <a:buFont typeface="Arial" panose="020B0604020202020204" pitchFamily="34" charset="0"/>
            </a:pPr>
            <a:endParaRPr lang="en-IN" altLang="en-US" sz="1800">
              <a:solidFill>
                <a:schemeClr val="tx1"/>
              </a:solidFill>
              <a:effectLst>
                <a:outerShdw blurRad="38100" dist="19050" dir="2700000" algn="tl" rotWithShape="0">
                  <a:schemeClr val="dk1">
                    <a:alpha val="40000"/>
                  </a:schemeClr>
                </a:outerShdw>
              </a:effectLst>
            </a:endParaRPr>
          </a:p>
          <a:p>
            <a:pPr marL="285750" lvl="0" indent="-285750" algn="l" rtl="0">
              <a:spcBef>
                <a:spcPts val="0"/>
              </a:spcBef>
              <a:spcAft>
                <a:spcPts val="0"/>
              </a:spcAft>
              <a:buFont typeface="Arial" panose="020B0604020202020204" pitchFamily="34" charset="0"/>
              <a:buChar char="•"/>
            </a:pPr>
            <a:r>
              <a:rPr lang="en-US" altLang="en-US">
                <a:solidFill>
                  <a:schemeClr val="tx1"/>
                </a:solidFill>
                <a:effectLst/>
              </a:rPr>
              <a:t>We use XGBoost because it gives high accuracy and handles complex data well by using gradient boosting with regularization, making it ideal for predicting RA severity from biomarker inputs.</a:t>
            </a:r>
            <a:endParaRPr lang="en-US" altLang="en-US">
              <a:solidFill>
                <a:schemeClr val="tx1"/>
              </a:solidFill>
              <a:effectLst/>
            </a:endParaRPr>
          </a:p>
        </p:txBody>
      </p:sp>
      <p:sp>
        <p:nvSpPr>
          <p:cNvPr id="348" name="Google Shape;348;p33"/>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itle 1"/>
          <p:cNvSpPr/>
          <p:nvPr>
            <p:ph type="title"/>
          </p:nvPr>
        </p:nvSpPr>
        <p:spPr/>
        <p:txBody>
          <a:bodyPr/>
          <a:p>
            <a:r>
              <a:rPr lang="en-IN" altLang="en-US"/>
              <a:t>XGBoost Algorithm</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5" name="Google Shape;355;p34"/>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itle 1"/>
          <p:cNvSpPr/>
          <p:nvPr>
            <p:ph type="title"/>
          </p:nvPr>
        </p:nvSpPr>
        <p:spPr>
          <a:xfrm>
            <a:off x="611760" y="483110"/>
            <a:ext cx="7204200" cy="531900"/>
          </a:xfrm>
        </p:spPr>
        <p:txBody>
          <a:bodyPr/>
          <a:p>
            <a:pPr algn="l"/>
            <a:r>
              <a:rPr lang="en-IN" altLang="en-US"/>
              <a:t>Methodology</a:t>
            </a:r>
            <a:endParaRPr lang="en-IN" altLang="en-US"/>
          </a:p>
        </p:txBody>
      </p:sp>
      <p:sp>
        <p:nvSpPr>
          <p:cNvPr id="3" name="Subtitle 2"/>
          <p:cNvSpPr/>
          <p:nvPr>
            <p:ph type="subTitle" idx="1"/>
          </p:nvPr>
        </p:nvSpPr>
        <p:spPr>
          <a:xfrm>
            <a:off x="612140" y="1347470"/>
            <a:ext cx="7204075" cy="3037205"/>
          </a:xfrm>
        </p:spPr>
        <p:txBody>
          <a:bodyPr/>
          <a:p>
            <a:pPr algn="l"/>
            <a:r>
              <a:rPr lang="en-US" altLang="en-US" sz="1400" b="1"/>
              <a:t>Convert Biomarker Values</a:t>
            </a:r>
            <a:endParaRPr lang="en-US" altLang="en-US" sz="1400" b="1"/>
          </a:p>
          <a:p>
            <a:pPr marL="139700" indent="0" algn="l">
              <a:buFont typeface="Arial" panose="020B0604020202020204" pitchFamily="34" charset="0"/>
            </a:pPr>
            <a:r>
              <a:rPr lang="en-IN" altLang="en-US" sz="1400"/>
              <a:t>-   </a:t>
            </a:r>
            <a:r>
              <a:rPr lang="en-US" altLang="en-US" sz="1400"/>
              <a:t>Applies biological conversion formulas to normalize IL-6, IL-17, TNF-α, and IL-10 levels.</a:t>
            </a:r>
            <a:endParaRPr lang="en-US" altLang="en-US" sz="1400"/>
          </a:p>
          <a:p>
            <a:pPr algn="l"/>
            <a:endParaRPr lang="en-US" altLang="en-US" sz="1400"/>
          </a:p>
          <a:p>
            <a:pPr algn="l"/>
            <a:r>
              <a:rPr lang="en-US" altLang="en-US" sz="1400" b="1"/>
              <a:t>Classify Severity Based on Thresholds</a:t>
            </a:r>
            <a:endParaRPr lang="en-US" altLang="en-US" sz="1400" b="1"/>
          </a:p>
          <a:p>
            <a:pPr algn="l"/>
            <a:r>
              <a:rPr lang="en-IN" altLang="en-US" sz="1400"/>
              <a:t>-   </a:t>
            </a:r>
            <a:r>
              <a:rPr lang="en-US" altLang="en-US" sz="1400"/>
              <a:t>Classifies each patient as Mild, Moderate, or Severe using a rule-based threshold</a:t>
            </a:r>
            <a:r>
              <a:rPr lang="en-US" altLang="en-US" sz="1400"/>
              <a:t> </a:t>
            </a:r>
            <a:r>
              <a:rPr lang="en-US" altLang="en-US" sz="1400"/>
              <a:t>function.</a:t>
            </a:r>
            <a:endParaRPr lang="en-US" altLang="en-US" sz="1400"/>
          </a:p>
          <a:p>
            <a:pPr algn="l"/>
            <a:endParaRPr lang="en-US" altLang="en-US" sz="1400"/>
          </a:p>
          <a:p>
            <a:pPr algn="l"/>
            <a:r>
              <a:rPr lang="en-US" altLang="en-US" sz="1400" b="1"/>
              <a:t>Train and Save XGBoost Model</a:t>
            </a:r>
            <a:endParaRPr lang="en-US" altLang="en-US" sz="1400" b="1"/>
          </a:p>
          <a:p>
            <a:pPr algn="l"/>
            <a:r>
              <a:rPr lang="en-IN" altLang="en-US" sz="1400"/>
              <a:t>-   </a:t>
            </a:r>
            <a:r>
              <a:rPr lang="en-US" altLang="en-US" sz="1400"/>
              <a:t>Trains a multi-class XGBoost model on the biomarker data and saves the model</a:t>
            </a:r>
            <a:r>
              <a:rPr lang="en-US" altLang="en-US" sz="1400"/>
              <a:t> </a:t>
            </a:r>
            <a:r>
              <a:rPr lang="en-US" altLang="en-US" sz="1400"/>
              <a:t>and</a:t>
            </a:r>
            <a:r>
              <a:rPr lang="en-US" altLang="en-US" sz="1400"/>
              <a:t> </a:t>
            </a:r>
            <a:r>
              <a:rPr lang="en-US" altLang="en-US" sz="1400"/>
              <a:t>scaler.</a:t>
            </a:r>
            <a:endParaRPr lang="en-US" altLang="en-US" sz="1400"/>
          </a:p>
          <a:p>
            <a:pPr algn="l"/>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683895" y="639445"/>
            <a:ext cx="7916545" cy="4022090"/>
          </a:xfrm>
        </p:spPr>
        <p:txBody>
          <a:bodyPr/>
          <a:p>
            <a:pPr algn="l"/>
            <a:r>
              <a:rPr lang="en-US" altLang="en-US" sz="1400" b="1"/>
              <a:t>Initialize Blockchain for Patient Records</a:t>
            </a:r>
            <a:endParaRPr lang="en-US" altLang="en-US" sz="1400" b="1"/>
          </a:p>
          <a:p>
            <a:pPr algn="l"/>
            <a:r>
              <a:rPr lang="en-IN" altLang="en-US" sz="1400"/>
              <a:t>-   </a:t>
            </a:r>
            <a:r>
              <a:rPr lang="en-US" altLang="en-US" sz="1400"/>
              <a:t>Creates a secure blockchain structure to store immutable patient prediction records.</a:t>
            </a:r>
            <a:endParaRPr lang="en-US" altLang="en-US" sz="1400"/>
          </a:p>
          <a:p>
            <a:pPr algn="l"/>
            <a:endParaRPr lang="en-US" altLang="en-US" sz="1400"/>
          </a:p>
          <a:p>
            <a:pPr algn="l"/>
            <a:r>
              <a:rPr lang="en-US" altLang="en-US" sz="1400" b="1"/>
              <a:t>Predict Severity Using Trained Model</a:t>
            </a:r>
            <a:endParaRPr lang="en-US" altLang="en-US" sz="1400" b="1"/>
          </a:p>
          <a:p>
            <a:pPr algn="l"/>
            <a:r>
              <a:rPr lang="en-IN" altLang="en-US" sz="1400"/>
              <a:t>-   </a:t>
            </a:r>
            <a:r>
              <a:rPr lang="en-US" altLang="en-US" sz="1400"/>
              <a:t>Uses the trained XGBoost model to predict severity from user-entered biomarker values.</a:t>
            </a:r>
            <a:endParaRPr lang="en-US" altLang="en-US" sz="1400"/>
          </a:p>
          <a:p>
            <a:pPr algn="l"/>
            <a:endParaRPr lang="en-US" altLang="en-US" sz="1400"/>
          </a:p>
          <a:p>
            <a:pPr algn="l"/>
            <a:r>
              <a:rPr lang="en-US" altLang="en-US" sz="1400" b="1"/>
              <a:t>Recommend Treatment Based on Severity</a:t>
            </a:r>
            <a:endParaRPr lang="en-US" altLang="en-US" sz="1400" b="1"/>
          </a:p>
          <a:p>
            <a:pPr algn="l"/>
            <a:r>
              <a:rPr lang="en-IN" altLang="en-US" sz="1400"/>
              <a:t>-   </a:t>
            </a:r>
            <a:r>
              <a:rPr lang="en-US" altLang="en-US" sz="1400"/>
              <a:t>Displays specific treatment suggestions tailored to the predicted severity level.</a:t>
            </a:r>
            <a:endParaRPr lang="en-US" altLang="en-US" sz="1400"/>
          </a:p>
          <a:p>
            <a:pPr algn="l"/>
            <a:endParaRPr lang="en-US" altLang="en-US" sz="1400"/>
          </a:p>
          <a:p>
            <a:pPr algn="l"/>
            <a:r>
              <a:rPr lang="en-US" altLang="en-US" sz="1400" b="1"/>
              <a:t>Save Patient Record to Blockchain</a:t>
            </a:r>
            <a:endParaRPr lang="en-US" altLang="en-US" sz="1400" b="1"/>
          </a:p>
          <a:p>
            <a:pPr algn="l"/>
            <a:r>
              <a:rPr lang="en-IN" altLang="en-US" sz="1400"/>
              <a:t>-   </a:t>
            </a:r>
            <a:r>
              <a:rPr lang="en-US" altLang="en-US" sz="1400"/>
              <a:t>Adds the prediction and treatment history to the blockchain with a secure hash.</a:t>
            </a:r>
            <a:endParaRPr lang="en-US" altLang="en-US" sz="1400"/>
          </a:p>
          <a:p>
            <a:pPr algn="l"/>
            <a:endParaRPr lang="en-US" altLang="en-US" sz="1400"/>
          </a:p>
          <a:p>
            <a:pPr algn="l"/>
            <a:r>
              <a:rPr lang="en-US" altLang="en-US" sz="1400" b="1"/>
              <a:t>User-Friendly GUI with Login</a:t>
            </a:r>
            <a:endParaRPr lang="en-US" altLang="en-US" sz="1400" b="1"/>
          </a:p>
          <a:p>
            <a:pPr algn="l"/>
            <a:r>
              <a:rPr lang="en-IN" altLang="en-US" sz="1400"/>
              <a:t>-   </a:t>
            </a:r>
            <a:r>
              <a:rPr lang="en-US" altLang="en-US" sz="1400"/>
              <a:t>Provides a Tkinter-based graphical interface with login access and interactive prediction tools.</a:t>
            </a:r>
            <a:endParaRPr lang="en-US" altLang="en-US" sz="14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683895" y="195580"/>
            <a:ext cx="6576060" cy="657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sz="3000"/>
              <a:t>Building GUI</a:t>
            </a:r>
            <a:endParaRPr lang="en-IN" altLang="en-GB" sz="3000"/>
          </a:p>
        </p:txBody>
      </p:sp>
      <p:sp>
        <p:nvSpPr>
          <p:cNvPr id="364" name="Google Shape;364;p35"/>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42" name="Google Shape;342;p33"/>
          <p:cNvSpPr txBox="1"/>
          <p:nvPr>
            <p:ph type="subTitle" idx="1"/>
          </p:nvPr>
        </p:nvSpPr>
        <p:spPr>
          <a:xfrm>
            <a:off x="720090" y="771525"/>
            <a:ext cx="7703820" cy="3978275"/>
          </a:xfrm>
          <a:prstGeom prst="rect">
            <a:avLst/>
          </a:prstGeom>
        </p:spPr>
        <p:txBody>
          <a:bodyPr spcFirstLastPara="1" wrap="square" lIns="91425" tIns="91425" rIns="91425" bIns="91425" anchor="t" anchorCtr="0">
            <a:noAutofit/>
          </a:bodyPr>
          <a:p>
            <a:pPr marL="285750" lvl="0" indent="-285750" algn="l" rtl="0">
              <a:spcBef>
                <a:spcPts val="0"/>
              </a:spcBef>
              <a:spcAft>
                <a:spcPts val="0"/>
              </a:spcAft>
              <a:buFont typeface="Arial" panose="020B0604020202020204" pitchFamily="34" charset="0"/>
              <a:buChar char="•"/>
            </a:pPr>
            <a:r>
              <a:rPr lang="en-IN" altLang="en-US" sz="1400"/>
              <a:t>Using Tkinter in python we built the Graphical User Interface (GUI) for entering biomarker levels(5) and get prediction using the trained model.</a:t>
            </a:r>
            <a:endParaRPr lang="en-IN" altLang="en-US" sz="1400"/>
          </a:p>
          <a:p>
            <a:pPr marL="0" lvl="0" indent="0" algn="l" rtl="0">
              <a:spcBef>
                <a:spcPts val="0"/>
              </a:spcBef>
              <a:spcAft>
                <a:spcPts val="0"/>
              </a:spcAft>
              <a:buFont typeface="Arial" panose="020B0604020202020204" pitchFamily="34" charset="0"/>
            </a:pPr>
            <a:endParaRPr lang="en-IN" altLang="en-US" sz="1400"/>
          </a:p>
          <a:p>
            <a:pPr marL="285750" lvl="0" indent="-285750" algn="l" rtl="0">
              <a:spcBef>
                <a:spcPts val="0"/>
              </a:spcBef>
              <a:spcAft>
                <a:spcPts val="0"/>
              </a:spcAft>
              <a:buFont typeface="Arial" panose="020B0604020202020204" pitchFamily="34" charset="0"/>
              <a:buChar char="•"/>
            </a:pPr>
            <a:r>
              <a:rPr lang="en-IN" altLang="en-US" sz="1400"/>
              <a:t>Tkinter is a standard GUI </a:t>
            </a:r>
            <a:r>
              <a:rPr lang="en-US" altLang="en-US" sz="1400"/>
              <a:t>library for Python which provides a fast and easy way to create desktop applications.</a:t>
            </a:r>
            <a:endParaRPr lang="en-US" altLang="en-US" sz="1400"/>
          </a:p>
          <a:p>
            <a:pPr marL="285750" lvl="0" indent="-285750" algn="l" rtl="0">
              <a:spcBef>
                <a:spcPts val="0"/>
              </a:spcBef>
              <a:spcAft>
                <a:spcPts val="0"/>
              </a:spcAft>
              <a:buFont typeface="Arial" panose="020B0604020202020204" pitchFamily="34" charset="0"/>
              <a:buChar char="•"/>
            </a:pPr>
            <a:endParaRPr lang="en-US" altLang="en-US" sz="1400"/>
          </a:p>
          <a:p>
            <a:pPr marL="285750" lvl="0" indent="-285750" algn="l" rtl="0">
              <a:spcBef>
                <a:spcPts val="0"/>
              </a:spcBef>
              <a:spcAft>
                <a:spcPts val="0"/>
              </a:spcAft>
              <a:buFont typeface="Arial" panose="020B0604020202020204" pitchFamily="34" charset="0"/>
              <a:buChar char="•"/>
            </a:pPr>
            <a:r>
              <a:rPr lang="en-IN" altLang="en-US" sz="1400"/>
              <a:t>The pre-trained model was loaded for making predictions.</a:t>
            </a:r>
            <a:endParaRPr lang="en-IN" altLang="en-US" sz="1400"/>
          </a:p>
          <a:p>
            <a:pPr marL="285750" lvl="0" indent="-285750" algn="l" rtl="0">
              <a:spcBef>
                <a:spcPts val="0"/>
              </a:spcBef>
              <a:spcAft>
                <a:spcPts val="0"/>
              </a:spcAft>
              <a:buFont typeface="Arial" panose="020B0604020202020204" pitchFamily="34" charset="0"/>
              <a:buChar char="•"/>
            </a:pPr>
            <a:endParaRPr lang="en-IN" altLang="en-US" sz="1400"/>
          </a:p>
          <a:p>
            <a:pPr marL="285750" lvl="0" indent="-285750" algn="l" rtl="0">
              <a:spcBef>
                <a:spcPts val="0"/>
              </a:spcBef>
              <a:spcAft>
                <a:spcPts val="0"/>
              </a:spcAft>
              <a:buFont typeface="Arial" panose="020B0604020202020204" pitchFamily="34" charset="0"/>
              <a:buChar char="•"/>
            </a:pPr>
            <a:r>
              <a:rPr lang="en-IN" altLang="en-US" sz="1400"/>
              <a:t>The application window was given a sky blue background.</a:t>
            </a:r>
            <a:endParaRPr lang="en-IN" altLang="en-US" sz="1400"/>
          </a:p>
          <a:p>
            <a:pPr marL="285750" lvl="0" indent="-285750" algn="l" rtl="0">
              <a:spcBef>
                <a:spcPts val="0"/>
              </a:spcBef>
              <a:spcAft>
                <a:spcPts val="0"/>
              </a:spcAft>
              <a:buFont typeface="Arial" panose="020B0604020202020204" pitchFamily="34" charset="0"/>
              <a:buChar char="•"/>
            </a:pPr>
            <a:endParaRPr lang="en-IN" altLang="en-US" sz="1400"/>
          </a:p>
          <a:p>
            <a:pPr marL="285750" lvl="0" indent="-285750" algn="l" rtl="0">
              <a:spcBef>
                <a:spcPts val="0"/>
              </a:spcBef>
              <a:spcAft>
                <a:spcPts val="0"/>
              </a:spcAft>
              <a:buFont typeface="Arial" panose="020B0604020202020204" pitchFamily="34" charset="0"/>
              <a:buChar char="•"/>
            </a:pPr>
            <a:r>
              <a:rPr lang="en-IN" altLang="en-US" sz="1400"/>
              <a:t>5 Input fields were created and a “prediction severity” button was added to get prediction.</a:t>
            </a:r>
            <a:endParaRPr lang="en-IN" altLang="en-US" sz="1400"/>
          </a:p>
          <a:p>
            <a:pPr marL="285750" lvl="0" indent="-285750" algn="l" rtl="0">
              <a:spcBef>
                <a:spcPts val="0"/>
              </a:spcBef>
              <a:spcAft>
                <a:spcPts val="0"/>
              </a:spcAft>
              <a:buFont typeface="Arial" panose="020B0604020202020204" pitchFamily="34" charset="0"/>
              <a:buChar char="•"/>
            </a:pPr>
            <a:endParaRPr lang="en-IN" altLang="en-US" sz="1400"/>
          </a:p>
          <a:p>
            <a:pPr marL="285750" lvl="0" indent="-285750" algn="l" rtl="0">
              <a:spcBef>
                <a:spcPts val="0"/>
              </a:spcBef>
              <a:spcAft>
                <a:spcPts val="0"/>
              </a:spcAft>
              <a:buFont typeface="Arial" panose="020B0604020202020204" pitchFamily="34" charset="0"/>
              <a:buChar char="•"/>
            </a:pPr>
            <a:r>
              <a:rPr lang="en-IN" altLang="en-US" sz="1400"/>
              <a:t>This GUI takes input biomarker levels, scales them, makes a prediction and displays the result.</a:t>
            </a:r>
            <a:endParaRPr lang="en-IN" altLang="en-US" sz="1400"/>
          </a:p>
          <a:p>
            <a:pPr marL="285750" lvl="0" indent="-285750" algn="l" rtl="0">
              <a:spcBef>
                <a:spcPts val="0"/>
              </a:spcBef>
              <a:spcAft>
                <a:spcPts val="0"/>
              </a:spcAft>
              <a:buFont typeface="Arial" panose="020B0604020202020204" pitchFamily="34" charset="0"/>
              <a:buChar char="•"/>
            </a:pPr>
            <a:endParaRPr lang="en-IN" altLang="en-US" sz="1400"/>
          </a:p>
          <a:p>
            <a:pPr marL="285750" lvl="0" indent="-285750" algn="l" rtl="0">
              <a:spcBef>
                <a:spcPts val="0"/>
              </a:spcBef>
              <a:spcAft>
                <a:spcPts val="0"/>
              </a:spcAft>
              <a:buFont typeface="Arial" panose="020B0604020202020204" pitchFamily="34" charset="0"/>
              <a:buChar char="•"/>
            </a:pPr>
            <a:r>
              <a:rPr lang="en-IN" altLang="en-US" sz="1400"/>
              <a:t>This GUI is useful for lab researchers, clinicians and doctors to analyze patients with RA severity.</a:t>
            </a:r>
            <a:endParaRPr lang="en-I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84150" y="483110"/>
            <a:ext cx="7204200" cy="531900"/>
          </a:xfrm>
        </p:spPr>
        <p:txBody>
          <a:bodyPr/>
          <a:p>
            <a:pPr algn="l"/>
            <a:r>
              <a:rPr lang="en-IN" altLang="en-US"/>
              <a:t>Blockchain Integration</a:t>
            </a:r>
            <a:endParaRPr lang="en-IN" alt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8" name="Subtitle 7"/>
          <p:cNvSpPr/>
          <p:nvPr>
            <p:ph type="subTitle" idx="1"/>
          </p:nvPr>
        </p:nvSpPr>
        <p:spPr>
          <a:xfrm>
            <a:off x="612140" y="1129030"/>
            <a:ext cx="8165465" cy="3597910"/>
          </a:xfrm>
        </p:spPr>
        <p:txBody>
          <a:bodyPr/>
          <a:p>
            <a:pPr marL="139700" indent="0" algn="l">
              <a:lnSpc>
                <a:spcPct val="125000"/>
              </a:lnSpc>
              <a:buFont typeface="Arial" panose="020B0604020202020204" pitchFamily="34" charset="0"/>
            </a:pPr>
            <a:r>
              <a:rPr lang="en-US" altLang="en-US" sz="1400" b="1"/>
              <a:t>Data Bundling</a:t>
            </a:r>
            <a:endParaRPr lang="en-US" altLang="en-US" sz="1400" b="1"/>
          </a:p>
          <a:p>
            <a:pPr marL="139700" indent="0" algn="l">
              <a:lnSpc>
                <a:spcPct val="125000"/>
              </a:lnSpc>
              <a:buFont typeface="Arial" panose="020B0604020202020204" pitchFamily="34" charset="0"/>
            </a:pPr>
            <a:r>
              <a:rPr lang="en-IN" altLang="en-US" sz="1400"/>
              <a:t>-   </a:t>
            </a:r>
            <a:r>
              <a:rPr lang="en-US" altLang="en-US" sz="1400"/>
              <a:t>Each time a user inputs biomarker levels and gets a severity prediction, the data is bundled into a "block" along with a timestamp.</a:t>
            </a:r>
            <a:endParaRPr lang="en-US" altLang="en-US" sz="1400"/>
          </a:p>
          <a:p>
            <a:pPr algn="l">
              <a:lnSpc>
                <a:spcPct val="125000"/>
              </a:lnSpc>
            </a:pPr>
            <a:r>
              <a:rPr lang="en-US" altLang="en-US" sz="1400" b="1"/>
              <a:t>Blockchain Structure</a:t>
            </a:r>
            <a:endParaRPr lang="en-US" altLang="en-US" sz="1400" b="1"/>
          </a:p>
          <a:p>
            <a:pPr algn="l">
              <a:lnSpc>
                <a:spcPct val="125000"/>
              </a:lnSpc>
            </a:pPr>
            <a:r>
              <a:rPr lang="en-IN" altLang="en-US" sz="1400"/>
              <a:t>-   </a:t>
            </a:r>
            <a:r>
              <a:rPr lang="en-US" altLang="en-US" sz="1400"/>
              <a:t>These blocks are added to a secure, linked digital ledger (the "blockchain").</a:t>
            </a:r>
            <a:endParaRPr lang="en-US" altLang="en-US" sz="1400"/>
          </a:p>
          <a:p>
            <a:pPr algn="l">
              <a:lnSpc>
                <a:spcPct val="125000"/>
              </a:lnSpc>
            </a:pPr>
            <a:r>
              <a:rPr lang="en-US" altLang="en-US" sz="1400" b="1"/>
              <a:t>Immutability</a:t>
            </a:r>
            <a:endParaRPr lang="en-US" altLang="en-US" sz="1400" b="1"/>
          </a:p>
          <a:p>
            <a:pPr algn="l">
              <a:lnSpc>
                <a:spcPct val="125000"/>
              </a:lnSpc>
            </a:pPr>
            <a:r>
              <a:rPr lang="en-IN" altLang="en-US" sz="1400"/>
              <a:t>-   </a:t>
            </a:r>
            <a:r>
              <a:rPr lang="en-US" altLang="en-US" sz="1400"/>
              <a:t>Once added, the blocks cannot be changed, ensuring tamper-proof data.</a:t>
            </a:r>
            <a:endParaRPr lang="en-US" altLang="en-US" sz="1400"/>
          </a:p>
          <a:p>
            <a:pPr algn="l">
              <a:lnSpc>
                <a:spcPct val="125000"/>
              </a:lnSpc>
            </a:pPr>
            <a:r>
              <a:rPr lang="en-US" altLang="en-US" sz="1400" b="1"/>
              <a:t>Data Integrit</a:t>
            </a:r>
            <a:r>
              <a:rPr lang="en-IN" altLang="en-US" sz="1400" b="1"/>
              <a:t>y</a:t>
            </a:r>
            <a:endParaRPr lang="en-IN" altLang="en-US" sz="1400" b="1"/>
          </a:p>
          <a:p>
            <a:pPr algn="l">
              <a:lnSpc>
                <a:spcPct val="125000"/>
              </a:lnSpc>
            </a:pPr>
            <a:r>
              <a:rPr lang="en-IN" altLang="en-US" sz="1400"/>
              <a:t>-   </a:t>
            </a:r>
            <a:r>
              <a:rPr lang="en-US" altLang="en-US" sz="1400"/>
              <a:t>This prevents alteration of past medical records, ensuring accurate and trustworthy information.</a:t>
            </a:r>
            <a:endParaRPr lang="en-US" altLang="en-US" sz="1400"/>
          </a:p>
          <a:p>
            <a:pPr algn="l">
              <a:lnSpc>
                <a:spcPct val="125000"/>
              </a:lnSpc>
            </a:pPr>
            <a:r>
              <a:rPr lang="en-US" altLang="en-US" sz="1400" b="1"/>
              <a:t>Transparency &amp; Security</a:t>
            </a:r>
            <a:endParaRPr lang="en-US" altLang="en-US" sz="1400" b="1"/>
          </a:p>
          <a:p>
            <a:pPr algn="l">
              <a:lnSpc>
                <a:spcPct val="125000"/>
              </a:lnSpc>
            </a:pPr>
            <a:r>
              <a:rPr lang="en-IN" altLang="en-US" sz="1400"/>
              <a:t>-   </a:t>
            </a:r>
            <a:r>
              <a:rPr lang="en-US" altLang="en-US" sz="1400"/>
              <a:t>Blockchain guarantees full transparency, security, and integrity, critical for sensitive</a:t>
            </a:r>
            <a:r>
              <a:rPr lang="en-IN" altLang="en-US" sz="1400"/>
              <a:t> </a:t>
            </a:r>
            <a:r>
              <a:rPr lang="en-US" altLang="en-US" sz="1400"/>
              <a:t>health</a:t>
            </a:r>
            <a:r>
              <a:rPr lang="en-US" altLang="en-US" sz="1400"/>
              <a:t> </a:t>
            </a:r>
            <a:r>
              <a:rPr lang="en-US" altLang="en-US" sz="1400"/>
              <a:t>data</a:t>
            </a:r>
            <a:r>
              <a:rPr lang="en-US" altLang="en-US" sz="1400"/>
              <a:t> </a:t>
            </a:r>
            <a:r>
              <a:rPr lang="en-US" altLang="en-US" sz="1400"/>
              <a:t>tracking.</a:t>
            </a:r>
            <a:endParaRPr lang="en-US" altLang="en-US" sz="1400"/>
          </a:p>
          <a:p>
            <a:pPr algn="l"/>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360" y="555625"/>
            <a:ext cx="6576060" cy="545465"/>
          </a:xfrm>
        </p:spPr>
        <p:txBody>
          <a:bodyPr/>
          <a:p>
            <a:pPr algn="l"/>
            <a:r>
              <a:rPr lang="en-IN" altLang="en-GB" sz="3000">
                <a:solidFill>
                  <a:schemeClr val="tx1"/>
                </a:solidFill>
                <a:effectLst>
                  <a:outerShdw blurRad="38100" dist="19050" dir="2700000" algn="tl" rotWithShape="0">
                    <a:schemeClr val="dk1">
                      <a:alpha val="40000"/>
                    </a:schemeClr>
                  </a:outerShdw>
                </a:effectLst>
                <a:sym typeface="+mn-ea"/>
              </a:rPr>
              <a:t>Results</a:t>
            </a:r>
            <a:endParaRPr lang="en-IN" altLang="en-GB" sz="3000">
              <a:solidFill>
                <a:schemeClr val="tx1"/>
              </a:solidFill>
              <a:effectLst>
                <a:outerShdw blurRad="38100" dist="19050" dir="2700000" algn="tl" rotWithShape="0">
                  <a:schemeClr val="dk1">
                    <a:alpha val="40000"/>
                  </a:schemeClr>
                </a:outerShdw>
              </a:effectLst>
              <a:sym typeface="+mn-ea"/>
            </a:endParaRPr>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9" name="Picture 8"/>
          <p:cNvPicPr>
            <a:picLocks noChangeAspect="1"/>
          </p:cNvPicPr>
          <p:nvPr/>
        </p:nvPicPr>
        <p:blipFill>
          <a:blip r:embed="rId1"/>
          <a:srcRect l="3581" t="7887" r="4455" b="6223"/>
          <a:stretch>
            <a:fillRect/>
          </a:stretch>
        </p:blipFill>
        <p:spPr>
          <a:xfrm>
            <a:off x="3131820" y="771525"/>
            <a:ext cx="5544820" cy="3672205"/>
          </a:xfrm>
          <a:prstGeom prst="rect">
            <a:avLst/>
          </a:prstGeom>
        </p:spPr>
      </p:pic>
      <p:sp>
        <p:nvSpPr>
          <p:cNvPr id="10" name="Text Box 9"/>
          <p:cNvSpPr txBox="1"/>
          <p:nvPr/>
        </p:nvSpPr>
        <p:spPr>
          <a:xfrm>
            <a:off x="179705" y="2428240"/>
            <a:ext cx="3902075" cy="704215"/>
          </a:xfrm>
          <a:prstGeom prst="rect">
            <a:avLst/>
          </a:prstGeom>
          <a:noFill/>
        </p:spPr>
        <p:txBody>
          <a:bodyPr wrap="square" rtlCol="0" anchor="t">
            <a:noAutofit/>
          </a:bodyPr>
          <a:p>
            <a:r>
              <a:rPr lang="en-IN" altLang="en-US">
                <a:solidFill>
                  <a:schemeClr val="tx1"/>
                </a:solidFill>
                <a:effectLst>
                  <a:outerShdw blurRad="38100" dist="19050" dir="2700000" algn="tl" rotWithShape="0">
                    <a:schemeClr val="dk1">
                      <a:alpha val="40000"/>
                    </a:schemeClr>
                  </a:outerShdw>
                </a:effectLst>
              </a:rPr>
              <a:t>After training the XGBoost model, it </a:t>
            </a:r>
            <a:endParaRPr lang="en-IN" altLang="en-US">
              <a:solidFill>
                <a:schemeClr val="tx1"/>
              </a:solidFill>
              <a:effectLst>
                <a:outerShdw blurRad="38100" dist="19050" dir="2700000" algn="tl" rotWithShape="0">
                  <a:schemeClr val="dk1">
                    <a:alpha val="40000"/>
                  </a:schemeClr>
                </a:outerShdw>
              </a:effectLst>
            </a:endParaRPr>
          </a:p>
          <a:p>
            <a:r>
              <a:rPr lang="en-IN" altLang="en-US">
                <a:solidFill>
                  <a:schemeClr val="tx1"/>
                </a:solidFill>
                <a:effectLst>
                  <a:outerShdw blurRad="38100" dist="19050" dir="2700000" algn="tl" rotWithShape="0">
                    <a:schemeClr val="dk1">
                      <a:alpha val="40000"/>
                    </a:schemeClr>
                  </a:outerShdw>
                </a:effectLst>
              </a:rPr>
              <a:t>acheived an</a:t>
            </a:r>
            <a:r>
              <a:rPr lang="en-US" altLang="en-US">
                <a:solidFill>
                  <a:schemeClr val="tx1"/>
                </a:solidFill>
                <a:effectLst>
                  <a:outerShdw blurRad="38100" dist="19050" dir="2700000" algn="tl" rotWithShape="0">
                    <a:schemeClr val="dk1">
                      <a:alpha val="40000"/>
                    </a:schemeClr>
                  </a:outerShdw>
                </a:effectLst>
              </a:rPr>
              <a:t> </a:t>
            </a:r>
            <a:r>
              <a:rPr lang="en-IN" altLang="en-US">
                <a:solidFill>
                  <a:schemeClr val="tx1"/>
                </a:solidFill>
                <a:effectLst>
                  <a:outerShdw blurRad="38100" dist="19050" dir="2700000" algn="tl" rotWithShape="0">
                    <a:schemeClr val="dk1">
                      <a:alpha val="40000"/>
                    </a:schemeClr>
                  </a:outerShdw>
                </a:effectLst>
              </a:rPr>
              <a:t>a</a:t>
            </a:r>
            <a:r>
              <a:rPr lang="en-US" altLang="en-US">
                <a:solidFill>
                  <a:schemeClr val="tx1"/>
                </a:solidFill>
                <a:effectLst>
                  <a:outerShdw blurRad="38100" dist="19050" dir="2700000" algn="tl" rotWithShape="0">
                    <a:schemeClr val="dk1">
                      <a:alpha val="40000"/>
                    </a:schemeClr>
                  </a:outerShdw>
                </a:effectLst>
              </a:rPr>
              <a:t>ccuracy</a:t>
            </a:r>
            <a:r>
              <a:rPr lang="en-IN" altLang="en-US">
                <a:solidFill>
                  <a:schemeClr val="tx1"/>
                </a:solidFill>
                <a:effectLst>
                  <a:outerShdw blurRad="38100" dist="19050" dir="2700000" algn="tl" rotWithShape="0">
                    <a:schemeClr val="dk1">
                      <a:alpha val="40000"/>
                    </a:schemeClr>
                  </a:outerShdw>
                </a:effectLst>
              </a:rPr>
              <a:t> of</a:t>
            </a:r>
            <a:r>
              <a:rPr lang="en-US" altLang="en-US">
                <a:solidFill>
                  <a:schemeClr val="tx1"/>
                </a:solidFill>
                <a:effectLst>
                  <a:outerShdw blurRad="38100" dist="19050" dir="2700000" algn="tl" rotWithShape="0">
                    <a:schemeClr val="dk1">
                      <a:alpha val="40000"/>
                    </a:schemeClr>
                  </a:outerShdw>
                </a:effectLst>
              </a:rPr>
              <a:t> </a:t>
            </a:r>
            <a:r>
              <a:rPr lang="en-IN" altLang="en-US">
                <a:solidFill>
                  <a:schemeClr val="tx1"/>
                </a:solidFill>
                <a:effectLst>
                  <a:outerShdw blurRad="38100" dist="19050" dir="2700000" algn="tl" rotWithShape="0">
                    <a:schemeClr val="dk1">
                      <a:alpha val="40000"/>
                    </a:schemeClr>
                  </a:outerShdw>
                </a:effectLst>
              </a:rPr>
              <a:t>99.75% </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9" name="Shape 629"/>
        <p:cNvGrpSpPr/>
        <p:nvPr/>
      </p:nvGrpSpPr>
      <p:grpSpPr>
        <a:xfrm>
          <a:off x="0" y="0"/>
          <a:ext cx="0" cy="0"/>
          <a:chOff x="0" y="0"/>
          <a:chExt cx="0" cy="0"/>
        </a:xfrm>
      </p:grpSpPr>
      <p:sp>
        <p:nvSpPr>
          <p:cNvPr id="630" name="Google Shape;630;p5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sym typeface="+mn-ea"/>
              </a:rPr>
              <a:t>GUI Window</a:t>
            </a:r>
            <a:endParaRPr lang="en-GB"/>
          </a:p>
        </p:txBody>
      </p:sp>
      <p:sp>
        <p:nvSpPr>
          <p:cNvPr id="638" name="Google Shape;638;p50"/>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tretch>
            <a:fillRect/>
          </a:stretch>
        </p:blipFill>
        <p:spPr>
          <a:xfrm>
            <a:off x="3707765" y="483870"/>
            <a:ext cx="5109845" cy="4154805"/>
          </a:xfrm>
          <a:prstGeom prst="rect">
            <a:avLst/>
          </a:prstGeom>
        </p:spPr>
      </p:pic>
      <p:pic>
        <p:nvPicPr>
          <p:cNvPr id="1" name="Picture 0"/>
          <p:cNvPicPr>
            <a:picLocks noChangeAspect="1"/>
          </p:cNvPicPr>
          <p:nvPr/>
        </p:nvPicPr>
        <p:blipFill>
          <a:blip r:embed="rId2"/>
          <a:stretch>
            <a:fillRect/>
          </a:stretch>
        </p:blipFill>
        <p:spPr>
          <a:xfrm>
            <a:off x="467360" y="1779905"/>
            <a:ext cx="2657475" cy="1524000"/>
          </a:xfrm>
          <a:prstGeom prst="rect">
            <a:avLst/>
          </a:prstGeom>
        </p:spPr>
      </p:pic>
    </p:spTree>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D0C9DD"/>
      </a:lt1>
      <a:dk2>
        <a:srgbClr val="85789C"/>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7606</Words>
  <Application>WPS Slides</Application>
  <PresentationFormat/>
  <Paragraphs>168</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Arial</vt:lpstr>
      <vt:lpstr>Quicksand</vt:lpstr>
      <vt:lpstr>Mulish</vt:lpstr>
      <vt:lpstr>Nunito Light</vt:lpstr>
      <vt:lpstr>Segoe Print</vt:lpstr>
      <vt:lpstr>Bebas Neue</vt:lpstr>
      <vt:lpstr>DM Sans</vt:lpstr>
      <vt:lpstr>PT Sans</vt:lpstr>
      <vt:lpstr>Microsoft YaHei</vt:lpstr>
      <vt:lpstr>Arial Unicode MS</vt:lpstr>
      <vt:lpstr>Mulish</vt:lpstr>
      <vt:lpstr>Elegant Bachelor Thesis by Slidesgo</vt:lpstr>
      <vt:lpstr>PREDICTION OF RHEUMATOID ARTHRITIS SEVERITY USING BIOMARKERS AND BLOCKCHAIN</vt:lpstr>
      <vt:lpstr>Introduction</vt:lpstr>
      <vt:lpstr>XGBoost Algorithm</vt:lpstr>
      <vt:lpstr>Methodology</vt:lpstr>
      <vt:lpstr>PowerPoint 演示文稿</vt:lpstr>
      <vt:lpstr>Building GUI</vt:lpstr>
      <vt:lpstr>Blockchain Integration</vt:lpstr>
      <vt:lpstr>Results</vt:lpstr>
      <vt:lpstr>GUI Window</vt:lpstr>
      <vt:lpstr>Suggested Medications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RHEUMATOID ARTHRITIS SEVERITY USING BIOMARKERS AND BLOCKCHAIN</dc:title>
  <dc:creator/>
  <cp:lastModifiedBy>Pavani Shreeya Battari</cp:lastModifiedBy>
  <cp:revision>13</cp:revision>
  <dcterms:created xsi:type="dcterms:W3CDTF">2025-03-12T00:57:00Z</dcterms:created>
  <dcterms:modified xsi:type="dcterms:W3CDTF">2025-04-22T01:31:01Z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44C3165ACE5B4084A940B97924821AC2_12</vt:lpwstr>
  </property>
  <property fmtid="{D5CDD505-2E9C-101B-9397-08002B2CF9AE}" pid="3" name="KSOProductBuildVer">
    <vt:lpwstr>1033-12.2.0.20795</vt:lpwstr>
  </property>
</Properties>
</file>