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77" r:id="rId9"/>
    <p:sldId id="304" r:id="rId10"/>
    <p:sldId id="305" r:id="rId11"/>
    <p:sldId id="306" r:id="rId12"/>
    <p:sldId id="307" r:id="rId13"/>
    <p:sldId id="308" r:id="rId14"/>
  </p:sldIdLst>
  <p:sldSz cx="9144000" cy="5143500"/>
  <p:notesSz cx="6858000" cy="9144000"/>
  <p:embeddedFontLst>
    <p:embeddedFont>
      <p:font typeface="Quicksand"/>
      <p:regular r:id="rId18"/>
    </p:embeddedFont>
    <p:embeddedFont>
      <p:font typeface="Mulish"/>
      <p:regular r:id="rId19"/>
    </p:embeddedFont>
    <p:embeddedFont>
      <p:font typeface="Bebas Neue" panose="020B0606020202050201"/>
      <p:regular r:id="rId20"/>
    </p:embeddedFont>
    <p:embeddedFont>
      <p:font typeface="PT Sans" panose="020B0503020203020204"/>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d431007ba2_0_2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133f6155f6d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337"/>
        <p:cNvGrpSpPr/>
        <p:nvPr/>
      </p:nvGrpSpPr>
      <p:grpSpPr>
        <a:xfrm>
          <a:off x="0" y="0"/>
          <a:ext cx="0" cy="0"/>
          <a:chOff x="0" y="0"/>
          <a:chExt cx="0" cy="0"/>
        </a:xfrm>
      </p:grpSpPr>
      <p:sp>
        <p:nvSpPr>
          <p:cNvPr id="338" name="Google Shape;338;g133f6155f6d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33f6155f6d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ed9256fe6f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8" name="Shape 358"/>
        <p:cNvGrpSpPr/>
        <p:nvPr/>
      </p:nvGrpSpPr>
      <p:grpSpPr>
        <a:xfrm>
          <a:off x="0" y="0"/>
          <a:ext cx="0" cy="0"/>
          <a:chOff x="0" y="0"/>
          <a:chExt cx="0" cy="0"/>
        </a:xfrm>
      </p:grpSpPr>
      <p:sp>
        <p:nvSpPr>
          <p:cNvPr id="359" name="Google Shape;359;g1dd46dd1d67_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dd46dd1d67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6" name="Shape 626"/>
        <p:cNvGrpSpPr/>
        <p:nvPr/>
      </p:nvGrpSpPr>
      <p:grpSpPr>
        <a:xfrm>
          <a:off x="0" y="0"/>
          <a:ext cx="0" cy="0"/>
          <a:chOff x="0" y="0"/>
          <a:chExt cx="0" cy="0"/>
        </a:xfrm>
      </p:grpSpPr>
      <p:sp>
        <p:nvSpPr>
          <p:cNvPr id="627" name="Google Shape;627;g54dda1946d_4_26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54dda1946d_4_26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9"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6" name="Google Shape;86;p1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87" name="Google Shape;87;p1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8" name="Google Shape;88;p1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89" name="Google Shape;89;p1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90" name="Google Shape;90;p11"/>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91" name="Google Shape;91;p1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92" name="Google Shape;92;p11"/>
          <p:cNvSpPr txBox="1"/>
          <p:nvPr>
            <p:ph type="title" hasCustomPrompt="1"/>
          </p:nvPr>
        </p:nvSpPr>
        <p:spPr>
          <a:xfrm>
            <a:off x="1284000" y="1429725"/>
            <a:ext cx="6576000" cy="140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type="subTitle" idx="1"/>
          </p:nvPr>
        </p:nvSpPr>
        <p:spPr>
          <a:xfrm>
            <a:off x="1284000" y="2985500"/>
            <a:ext cx="6576000" cy="4971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2"/>
        </a:solidFill>
        <a:effectLst/>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type="subTitle" idx="1"/>
          </p:nvPr>
        </p:nvSpPr>
        <p:spPr>
          <a:xfrm>
            <a:off x="713225" y="20181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9" name="Google Shape;99;p13"/>
          <p:cNvSpPr txBox="1"/>
          <p:nvPr>
            <p:ph type="subTitle" idx="2"/>
          </p:nvPr>
        </p:nvSpPr>
        <p:spPr>
          <a:xfrm>
            <a:off x="713225" y="3870728"/>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0" name="Google Shape;100;p13"/>
          <p:cNvSpPr txBox="1"/>
          <p:nvPr>
            <p:ph type="subTitle" idx="3"/>
          </p:nvPr>
        </p:nvSpPr>
        <p:spPr>
          <a:xfrm>
            <a:off x="3359125"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1" name="Google Shape;101;p13"/>
          <p:cNvSpPr txBox="1"/>
          <p:nvPr>
            <p:ph type="subTitle" idx="4"/>
          </p:nvPr>
        </p:nvSpPr>
        <p:spPr>
          <a:xfrm>
            <a:off x="3359125"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2" name="Google Shape;102;p13"/>
          <p:cNvSpPr txBox="1"/>
          <p:nvPr>
            <p:ph type="title" idx="5" hasCustomPrompt="1"/>
          </p:nvPr>
        </p:nvSpPr>
        <p:spPr>
          <a:xfrm>
            <a:off x="713225" y="1141288"/>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type="title" idx="6" hasCustomPrompt="1"/>
          </p:nvPr>
        </p:nvSpPr>
        <p:spPr>
          <a:xfrm>
            <a:off x="33591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type="title" idx="7" hasCustomPrompt="1"/>
          </p:nvPr>
        </p:nvSpPr>
        <p:spPr>
          <a:xfrm>
            <a:off x="713225"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type="title" idx="8" hasCustomPrompt="1"/>
          </p:nvPr>
        </p:nvSpPr>
        <p:spPr>
          <a:xfrm>
            <a:off x="3359125"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type="subTitle" idx="9"/>
          </p:nvPr>
        </p:nvSpPr>
        <p:spPr>
          <a:xfrm>
            <a:off x="5997638" y="38707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 name="Google Shape;107;p13"/>
          <p:cNvSpPr txBox="1"/>
          <p:nvPr>
            <p:ph type="subTitle" idx="13"/>
          </p:nvPr>
        </p:nvSpPr>
        <p:spPr>
          <a:xfrm>
            <a:off x="5997638" y="2018025"/>
            <a:ext cx="2426100" cy="538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13"/>
          <p:cNvSpPr txBox="1"/>
          <p:nvPr>
            <p:ph type="title" idx="14" hasCustomPrompt="1"/>
          </p:nvPr>
        </p:nvSpPr>
        <p:spPr>
          <a:xfrm>
            <a:off x="5997638" y="2994063"/>
            <a:ext cx="656100" cy="4389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type="title" idx="15" hasCustomPrompt="1"/>
          </p:nvPr>
        </p:nvSpPr>
        <p:spPr>
          <a:xfrm>
            <a:off x="5997638" y="1142055"/>
            <a:ext cx="656100" cy="4380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type="subTitle" idx="16"/>
          </p:nvPr>
        </p:nvSpPr>
        <p:spPr>
          <a:xfrm>
            <a:off x="7132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1" name="Google Shape;111;p13"/>
          <p:cNvSpPr txBox="1"/>
          <p:nvPr>
            <p:ph type="subTitle" idx="17"/>
          </p:nvPr>
        </p:nvSpPr>
        <p:spPr>
          <a:xfrm>
            <a:off x="713225" y="3447136"/>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2" name="Google Shape;112;p13"/>
          <p:cNvSpPr txBox="1"/>
          <p:nvPr>
            <p:ph type="subTitle" idx="18"/>
          </p:nvPr>
        </p:nvSpPr>
        <p:spPr>
          <a:xfrm>
            <a:off x="3359125"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3" name="Google Shape;113;p13"/>
          <p:cNvSpPr txBox="1"/>
          <p:nvPr>
            <p:ph type="subTitle" idx="19"/>
          </p:nvPr>
        </p:nvSpPr>
        <p:spPr>
          <a:xfrm>
            <a:off x="3359125"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4" name="Google Shape;114;p13"/>
          <p:cNvSpPr txBox="1"/>
          <p:nvPr>
            <p:ph type="subTitle" idx="20"/>
          </p:nvPr>
        </p:nvSpPr>
        <p:spPr>
          <a:xfrm>
            <a:off x="5997638" y="3447125"/>
            <a:ext cx="2423100" cy="428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5" name="Google Shape;115;p13"/>
          <p:cNvSpPr txBox="1"/>
          <p:nvPr>
            <p:ph type="subTitle" idx="21"/>
          </p:nvPr>
        </p:nvSpPr>
        <p:spPr>
          <a:xfrm>
            <a:off x="5997638" y="1594575"/>
            <a:ext cx="2423100" cy="438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cxnSp>
        <p:nvCxnSpPr>
          <p:cNvPr id="116" name="Google Shape;116;p1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17" name="Google Shape;117;p1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8" name="Google Shape;118;p1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19" name="Google Shape;119;p1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1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21" name="Google Shape;121;p1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22"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31" name="Google Shape;131;p14"/>
          <p:cNvSpPr txBox="1"/>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32"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4" name="Google Shape;134;p1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35" name="Google Shape;135;p1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36" name="Google Shape;136;p1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37" name="Google Shape;137;p1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38" name="Google Shape;138;p1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39" name="Google Shape;139;p1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40" name="Google Shape;140;p15"/>
          <p:cNvSpPr txBox="1"/>
          <p:nvPr>
            <p:ph type="title"/>
          </p:nvPr>
        </p:nvSpPr>
        <p:spPr>
          <a:xfrm>
            <a:off x="720000" y="1148563"/>
            <a:ext cx="3944700" cy="16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type="subTitle" idx="1"/>
          </p:nvPr>
        </p:nvSpPr>
        <p:spPr>
          <a:xfrm>
            <a:off x="720000" y="2878638"/>
            <a:ext cx="39447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2" name="Google Shape;142;p15"/>
          <p:cNvSpPr/>
          <p:nvPr>
            <p:ph type="pic" idx="2"/>
          </p:nvPr>
        </p:nvSpPr>
        <p:spPr>
          <a:xfrm>
            <a:off x="5149825" y="691038"/>
            <a:ext cx="3070800" cy="3761400"/>
          </a:xfrm>
          <a:prstGeom prst="ellipse">
            <a:avLst/>
          </a:prstGeom>
          <a:noFill/>
          <a:ln w="19050" cap="flat" cmpd="sng">
            <a:solidFill>
              <a:schemeClr val="dk2"/>
            </a:solidFill>
            <a:prstDash val="solid"/>
            <a:round/>
            <a:headEnd type="none" w="sm" len="sm"/>
            <a:tailEnd type="none" w="sm" len="sm"/>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43"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5" name="Google Shape;145;p1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46" name="Google Shape;146;p1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7" name="Google Shape;147;p1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48" name="Google Shape;148;p1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16"/>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50" name="Google Shape;150;p1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51" name="Google Shape;151;p16"/>
          <p:cNvSpPr txBox="1"/>
          <p:nvPr>
            <p:ph type="title"/>
          </p:nvPr>
        </p:nvSpPr>
        <p:spPr>
          <a:xfrm>
            <a:off x="720000" y="1568400"/>
            <a:ext cx="2891400" cy="70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type="subTitle" idx="1"/>
          </p:nvPr>
        </p:nvSpPr>
        <p:spPr>
          <a:xfrm>
            <a:off x="720000" y="2268888"/>
            <a:ext cx="2891400" cy="130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53"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5" name="Google Shape;155;p1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56" name="Google Shape;156;p1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7" name="Google Shape;157;p1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58" name="Google Shape;158;p1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59" name="Google Shape;159;p17"/>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60" name="Google Shape;160;p1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61" name="Google Shape;161;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type="subTitle" idx="1"/>
          </p:nvPr>
        </p:nvSpPr>
        <p:spPr>
          <a:xfrm>
            <a:off x="937625"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 name="Google Shape;163;p17"/>
          <p:cNvSpPr txBox="1"/>
          <p:nvPr>
            <p:ph type="subTitle" idx="2"/>
          </p:nvPr>
        </p:nvSpPr>
        <p:spPr>
          <a:xfrm>
            <a:off x="3484346"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4" name="Google Shape;164;p17"/>
          <p:cNvSpPr txBox="1"/>
          <p:nvPr>
            <p:ph type="subTitle" idx="3"/>
          </p:nvPr>
        </p:nvSpPr>
        <p:spPr>
          <a:xfrm>
            <a:off x="6031074" y="3071250"/>
            <a:ext cx="2175300" cy="86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5" name="Google Shape;165;p17"/>
          <p:cNvSpPr txBox="1"/>
          <p:nvPr>
            <p:ph type="subTitle" idx="4"/>
          </p:nvPr>
        </p:nvSpPr>
        <p:spPr>
          <a:xfrm>
            <a:off x="93762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66" name="Google Shape;166;p17"/>
          <p:cNvSpPr txBox="1"/>
          <p:nvPr>
            <p:ph type="subTitle" idx="5"/>
          </p:nvPr>
        </p:nvSpPr>
        <p:spPr>
          <a:xfrm>
            <a:off x="3484347"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67" name="Google Shape;167;p17"/>
          <p:cNvSpPr txBox="1"/>
          <p:nvPr>
            <p:ph type="subTitle" idx="6"/>
          </p:nvPr>
        </p:nvSpPr>
        <p:spPr>
          <a:xfrm>
            <a:off x="6031075" y="2690250"/>
            <a:ext cx="2175300" cy="365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68"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0" name="Google Shape;170;p1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71" name="Google Shape;171;p1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2" name="Google Shape;172;p1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73" name="Google Shape;173;p1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74" name="Google Shape;174;p18"/>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75" name="Google Shape;175;p1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76" name="Google Shape;176;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8"/>
          <p:cNvSpPr txBox="1"/>
          <p:nvPr>
            <p:ph type="subTitle" idx="1"/>
          </p:nvPr>
        </p:nvSpPr>
        <p:spPr>
          <a:xfrm>
            <a:off x="720025" y="1610942"/>
            <a:ext cx="7704000" cy="530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8" name="Google Shape;178;p18"/>
          <p:cNvSpPr txBox="1"/>
          <p:nvPr>
            <p:ph type="subTitle" idx="2"/>
          </p:nvPr>
        </p:nvSpPr>
        <p:spPr>
          <a:xfrm>
            <a:off x="720025" y="27311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18"/>
          <p:cNvSpPr txBox="1"/>
          <p:nvPr>
            <p:ph type="subTitle" idx="3"/>
          </p:nvPr>
        </p:nvSpPr>
        <p:spPr>
          <a:xfrm>
            <a:off x="720025" y="3851625"/>
            <a:ext cx="77040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0" name="Google Shape;180;p18"/>
          <p:cNvSpPr txBox="1"/>
          <p:nvPr>
            <p:ph type="subTitle" idx="4"/>
          </p:nvPr>
        </p:nvSpPr>
        <p:spPr>
          <a:xfrm>
            <a:off x="720025" y="1241274"/>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1" name="Google Shape;181;p18"/>
          <p:cNvSpPr txBox="1"/>
          <p:nvPr>
            <p:ph type="subTitle" idx="5"/>
          </p:nvPr>
        </p:nvSpPr>
        <p:spPr>
          <a:xfrm>
            <a:off x="720025" y="23501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2" name="Google Shape;182;p18"/>
          <p:cNvSpPr txBox="1"/>
          <p:nvPr>
            <p:ph type="subTitle" idx="6"/>
          </p:nvPr>
        </p:nvSpPr>
        <p:spPr>
          <a:xfrm>
            <a:off x="720025" y="3470625"/>
            <a:ext cx="7704000" cy="39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83"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5" name="Google Shape;185;p19"/>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86" name="Google Shape;186;p19"/>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87" name="Google Shape;187;p19"/>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88" name="Google Shape;188;p19"/>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89" name="Google Shape;189;p19"/>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190" name="Google Shape;190;p19"/>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91" name="Google Shape;191;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type="subTitle" idx="1"/>
          </p:nvPr>
        </p:nvSpPr>
        <p:spPr>
          <a:xfrm>
            <a:off x="1381625" y="1718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19"/>
          <p:cNvSpPr txBox="1"/>
          <p:nvPr>
            <p:ph type="subTitle" idx="2"/>
          </p:nvPr>
        </p:nvSpPr>
        <p:spPr>
          <a:xfrm>
            <a:off x="1381635" y="2861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19"/>
          <p:cNvSpPr txBox="1"/>
          <p:nvPr>
            <p:ph type="subTitle" idx="3"/>
          </p:nvPr>
        </p:nvSpPr>
        <p:spPr>
          <a:xfrm>
            <a:off x="1381635" y="4004025"/>
            <a:ext cx="70425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19"/>
          <p:cNvSpPr txBox="1"/>
          <p:nvPr>
            <p:ph type="subTitle" idx="4"/>
          </p:nvPr>
        </p:nvSpPr>
        <p:spPr>
          <a:xfrm>
            <a:off x="1381625" y="14060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96" name="Google Shape;196;p19"/>
          <p:cNvSpPr txBox="1"/>
          <p:nvPr>
            <p:ph type="subTitle" idx="5"/>
          </p:nvPr>
        </p:nvSpPr>
        <p:spPr>
          <a:xfrm>
            <a:off x="1381625" y="252657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
        <p:nvSpPr>
          <p:cNvPr id="197" name="Google Shape;197;p19"/>
          <p:cNvSpPr txBox="1"/>
          <p:nvPr>
            <p:ph type="subTitle" idx="6"/>
          </p:nvPr>
        </p:nvSpPr>
        <p:spPr>
          <a:xfrm>
            <a:off x="1381625" y="3647125"/>
            <a:ext cx="7042500" cy="3336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600"/>
              <a:buFont typeface="Bebas Neue" panose="020B0606020202050201"/>
              <a:buNone/>
              <a:defRPr sz="2000" b="1">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1600"/>
              </a:spcBef>
              <a:spcAft>
                <a:spcPts val="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1600"/>
              </a:spcBef>
              <a:spcAft>
                <a:spcPts val="1600"/>
              </a:spcAft>
              <a:buSzPts val="2600"/>
              <a:buFont typeface="Bebas Neue" panose="020B0606020202050201"/>
              <a:buNone/>
              <a:defRPr sz="26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98"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0" name="Google Shape;200;p20"/>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1" name="Google Shape;201;p20"/>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20"/>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03" name="Google Shape;203;p20"/>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04" name="Google Shape;204;p2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05" name="Google Shape;205;p20"/>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06" name="Google Shape;206;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20"/>
          <p:cNvSpPr txBox="1"/>
          <p:nvPr>
            <p:ph type="subTitle" idx="1"/>
          </p:nvPr>
        </p:nvSpPr>
        <p:spPr>
          <a:xfrm>
            <a:off x="154577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8" name="Google Shape;208;p20"/>
          <p:cNvSpPr txBox="1"/>
          <p:nvPr>
            <p:ph type="subTitle" idx="2"/>
          </p:nvPr>
        </p:nvSpPr>
        <p:spPr>
          <a:xfrm>
            <a:off x="5041325" y="1975263"/>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9" name="Google Shape;209;p20"/>
          <p:cNvSpPr txBox="1"/>
          <p:nvPr>
            <p:ph type="subTitle" idx="3"/>
          </p:nvPr>
        </p:nvSpPr>
        <p:spPr>
          <a:xfrm>
            <a:off x="154577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0" name="Google Shape;210;p20"/>
          <p:cNvSpPr txBox="1"/>
          <p:nvPr>
            <p:ph type="subTitle" idx="4"/>
          </p:nvPr>
        </p:nvSpPr>
        <p:spPr>
          <a:xfrm>
            <a:off x="5041325" y="3691500"/>
            <a:ext cx="2556900" cy="9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1" name="Google Shape;211;p20"/>
          <p:cNvSpPr txBox="1"/>
          <p:nvPr>
            <p:ph type="subTitle" idx="5"/>
          </p:nvPr>
        </p:nvSpPr>
        <p:spPr>
          <a:xfrm>
            <a:off x="154577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2" name="Google Shape;212;p20"/>
          <p:cNvSpPr txBox="1"/>
          <p:nvPr>
            <p:ph type="subTitle" idx="6"/>
          </p:nvPr>
        </p:nvSpPr>
        <p:spPr>
          <a:xfrm>
            <a:off x="5041325" y="1670463"/>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3" name="Google Shape;213;p20"/>
          <p:cNvSpPr txBox="1"/>
          <p:nvPr>
            <p:ph type="subTitle" idx="7"/>
          </p:nvPr>
        </p:nvSpPr>
        <p:spPr>
          <a:xfrm>
            <a:off x="154577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4" name="Google Shape;214;p20"/>
          <p:cNvSpPr txBox="1"/>
          <p:nvPr>
            <p:ph type="subTitle" idx="8"/>
          </p:nvPr>
        </p:nvSpPr>
        <p:spPr>
          <a:xfrm>
            <a:off x="5041325" y="3386700"/>
            <a:ext cx="2556900" cy="354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3"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3"/>
          <p:cNvSpPr txBox="1"/>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txBox="1"/>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 name="Google Shape;21;p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4" name="Google Shape;24;p3"/>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215"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5" name="Google Shape;225;p21"/>
          <p:cNvSpPr txBox="1"/>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6" name="Google Shape;226;p21"/>
          <p:cNvSpPr txBox="1"/>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21"/>
          <p:cNvSpPr txBox="1"/>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8" name="Google Shape;228;p21"/>
          <p:cNvSpPr txBox="1"/>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9" name="Google Shape;229;p21"/>
          <p:cNvSpPr txBox="1"/>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0" name="Google Shape;230;p21"/>
          <p:cNvSpPr txBox="1"/>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1" name="Google Shape;231;p21"/>
          <p:cNvSpPr txBox="1"/>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2" name="Google Shape;232;p21"/>
          <p:cNvSpPr txBox="1"/>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3" name="Google Shape;233;p21"/>
          <p:cNvSpPr txBox="1"/>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4" name="Google Shape;234;p21"/>
          <p:cNvSpPr txBox="1"/>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35" name="Google Shape;235;p21"/>
          <p:cNvSpPr txBox="1"/>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panose="020B0606020202050201"/>
              <a:buNone/>
              <a:defRPr sz="2000" b="1">
                <a:solidFill>
                  <a:schemeClr val="dk2"/>
                </a:solidFill>
                <a:latin typeface="Quicksand"/>
                <a:ea typeface="Quicksand"/>
                <a:cs typeface="Quicksand"/>
                <a:sym typeface="Quicksand"/>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236"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8" name="Google Shape;238;p22"/>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39" name="Google Shape;239;p22"/>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40" name="Google Shape;240;p22"/>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41" name="Google Shape;241;p22"/>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42" name="Google Shape;242;p22"/>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43" name="Google Shape;243;p22"/>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44" name="Google Shape;244;p22"/>
          <p:cNvSpPr txBox="1"/>
          <p:nvPr>
            <p:ph type="title" hasCustomPrompt="1"/>
          </p:nvPr>
        </p:nvSpPr>
        <p:spPr>
          <a:xfrm>
            <a:off x="2223600" y="552112"/>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p:nvPr>
            <p:ph type="subTitle" idx="1"/>
          </p:nvPr>
        </p:nvSpPr>
        <p:spPr>
          <a:xfrm>
            <a:off x="2223600" y="1364275"/>
            <a:ext cx="4696800" cy="428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46" name="Google Shape;246;p22"/>
          <p:cNvSpPr txBox="1"/>
          <p:nvPr>
            <p:ph type="title" idx="2" hasCustomPrompt="1"/>
          </p:nvPr>
        </p:nvSpPr>
        <p:spPr>
          <a:xfrm>
            <a:off x="2223600" y="190436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p:nvPr>
            <p:ph type="subTitle" idx="3"/>
          </p:nvPr>
        </p:nvSpPr>
        <p:spPr>
          <a:xfrm>
            <a:off x="2223600" y="271652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48" name="Google Shape;248;p22"/>
          <p:cNvSpPr txBox="1"/>
          <p:nvPr>
            <p:ph type="title" idx="4" hasCustomPrompt="1"/>
          </p:nvPr>
        </p:nvSpPr>
        <p:spPr>
          <a:xfrm>
            <a:off x="2223600" y="3256624"/>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p:nvPr>
            <p:ph type="subTitle" idx="5"/>
          </p:nvPr>
        </p:nvSpPr>
        <p:spPr>
          <a:xfrm>
            <a:off x="2223600" y="4068797"/>
            <a:ext cx="4696800" cy="4467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50"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3"/>
          <p:cNvSpPr txBox="1"/>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23"/>
          <p:cNvSpPr txBox="1"/>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GB" sz="1200">
                <a:solidFill>
                  <a:schemeClr val="dk1"/>
                </a:solidFill>
                <a:latin typeface="Mulish"/>
                <a:ea typeface="Mulish"/>
                <a:cs typeface="Mulish"/>
                <a:sym typeface="Mulish"/>
              </a:rPr>
              <a:t>CREDITS: This presentation template was created by </a:t>
            </a:r>
            <a:r>
              <a:rPr lang="en-GB" sz="1200" b="1" u="sng">
                <a:solidFill>
                  <a:schemeClr val="dk1"/>
                </a:solidFill>
                <a:latin typeface="Mulish"/>
                <a:ea typeface="Mulish"/>
                <a:cs typeface="Mulish"/>
                <a:sym typeface="Mulish"/>
                <a:hlinkClick r:id="rId2"/>
              </a:rPr>
              <a:t>Slidesgo</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includes icons by</a:t>
            </a:r>
            <a:r>
              <a:rPr lang="en-GB" sz="1200" b="1">
                <a:solidFill>
                  <a:schemeClr val="dk1"/>
                </a:solidFill>
                <a:latin typeface="Mulish"/>
                <a:ea typeface="Mulish"/>
                <a:cs typeface="Mulish"/>
                <a:sym typeface="Mulish"/>
              </a:rPr>
              <a:t> </a:t>
            </a:r>
            <a:r>
              <a:rPr lang="en-GB" sz="1200" b="1" u="sng">
                <a:solidFill>
                  <a:schemeClr val="dk1"/>
                </a:solidFill>
                <a:latin typeface="Mulish"/>
                <a:ea typeface="Mulish"/>
                <a:cs typeface="Mulish"/>
                <a:sym typeface="Mulish"/>
                <a:hlinkClick r:id="rId3"/>
              </a:rPr>
              <a:t>Flaticon</a:t>
            </a:r>
            <a:r>
              <a:rPr lang="en-GB" sz="1200" b="1">
                <a:solidFill>
                  <a:schemeClr val="dk1"/>
                </a:solidFill>
                <a:latin typeface="Mulish"/>
                <a:ea typeface="Mulish"/>
                <a:cs typeface="Mulish"/>
                <a:sym typeface="Mulish"/>
              </a:rPr>
              <a:t>,</a:t>
            </a:r>
            <a:r>
              <a:rPr lang="en-GB" sz="1200">
                <a:solidFill>
                  <a:schemeClr val="dk1"/>
                </a:solidFill>
                <a:latin typeface="Mulish"/>
                <a:ea typeface="Mulish"/>
                <a:cs typeface="Mulish"/>
                <a:sym typeface="Mulish"/>
              </a:rPr>
              <a:t> and infographics &amp; images by </a:t>
            </a:r>
            <a:r>
              <a:rPr lang="en-GB" sz="1200" b="1" u="sng">
                <a:solidFill>
                  <a:schemeClr val="dk1"/>
                </a:solidFill>
                <a:latin typeface="Mulish"/>
                <a:ea typeface="Mulish"/>
                <a:cs typeface="Mulish"/>
                <a:sym typeface="Mulish"/>
                <a:hlinkClick r:id="rId4"/>
              </a:rPr>
              <a:t>Freepik</a:t>
            </a:r>
            <a:r>
              <a:rPr lang="en-GB"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259"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4"/>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268" name="Shape 268"/>
        <p:cNvGrpSpPr/>
        <p:nvPr/>
      </p:nvGrpSpPr>
      <p:grpSpPr>
        <a:xfrm>
          <a:off x="0" y="0"/>
          <a:ext cx="0" cy="0"/>
          <a:chOff x="0" y="0"/>
          <a:chExt cx="0" cy="0"/>
        </a:xfrm>
      </p:grpSpPr>
      <p:sp>
        <p:nvSpPr>
          <p:cNvPr id="269" name="Google Shape;269;p25"/>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6"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 name="Google Shape;28;p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0" name="Google Shape;30;p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32" name="Google Shape;32;p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33" name="Google Shape;33;p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34" name="Google Shape;34;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8" name="Google Shape;38;p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39" name="Google Shape;39;p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41" name="Google Shape;41;p5"/>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42" name="Google Shape;42;p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43" name="Google Shape;43;p5"/>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44" name="Google Shape;4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5"/>
          <p:cNvSpPr txBox="1"/>
          <p:nvPr>
            <p:ph type="subTitle" idx="1"/>
          </p:nvPr>
        </p:nvSpPr>
        <p:spPr>
          <a:xfrm>
            <a:off x="4747387"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46" name="Google Shape;46;p5"/>
          <p:cNvSpPr txBox="1"/>
          <p:nvPr>
            <p:ph type="subTitle" idx="2"/>
          </p:nvPr>
        </p:nvSpPr>
        <p:spPr>
          <a:xfrm>
            <a:off x="726675" y="1872353"/>
            <a:ext cx="3698100" cy="273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Char char="●"/>
              <a:defRPr sz="1400" b="0"/>
            </a:lvl1pPr>
            <a:lvl2pPr lvl="1" algn="ctr" rtl="0">
              <a:lnSpc>
                <a:spcPct val="100000"/>
              </a:lnSpc>
              <a:spcBef>
                <a:spcPts val="160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p:txBody>
      </p:sp>
      <p:sp>
        <p:nvSpPr>
          <p:cNvPr id="47" name="Google Shape;47;p5"/>
          <p:cNvSpPr txBox="1"/>
          <p:nvPr>
            <p:ph type="subTitle" idx="3"/>
          </p:nvPr>
        </p:nvSpPr>
        <p:spPr>
          <a:xfrm>
            <a:off x="7266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nSpc>
                <a:spcPct val="100000"/>
              </a:lnSpc>
              <a:spcBef>
                <a:spcPts val="0"/>
              </a:spcBef>
              <a:spcAft>
                <a:spcPts val="0"/>
              </a:spcAft>
              <a:buSzPts val="2400"/>
              <a:buFont typeface="Bebas Neue" panose="020B0606020202050201"/>
              <a:buNone/>
              <a:defRPr sz="2000" b="1">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5"/>
          <p:cNvSpPr txBox="1"/>
          <p:nvPr>
            <p:ph type="subTitle" idx="4"/>
          </p:nvPr>
        </p:nvSpPr>
        <p:spPr>
          <a:xfrm>
            <a:off x="4747375" y="1313225"/>
            <a:ext cx="3698100" cy="4224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000" b="1">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 name="Google Shape;51;p6"/>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 name="Google Shape;53;p6"/>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55" name="Google Shape;55;p6"/>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56" name="Google Shape;56;p6"/>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57" name="Google Shape;57;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 name="Google Shape;60;p7"/>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61" name="Google Shape;61;p7"/>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2" name="Google Shape;62;p7"/>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63" name="Google Shape;63;p7"/>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64" name="Google Shape;64;p7"/>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65" name="Google Shape;65;p7"/>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66" name="Google Shape;66;p7"/>
          <p:cNvSpPr txBox="1"/>
          <p:nvPr>
            <p:ph type="title"/>
          </p:nvPr>
        </p:nvSpPr>
        <p:spPr>
          <a:xfrm>
            <a:off x="720000" y="445025"/>
            <a:ext cx="626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txBox="1"/>
          <p:nvPr>
            <p:ph type="subTitle" idx="1"/>
          </p:nvPr>
        </p:nvSpPr>
        <p:spPr>
          <a:xfrm>
            <a:off x="720000" y="1347250"/>
            <a:ext cx="73245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8"/>
          <p:cNvSpPr txBox="1"/>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1" name="Google Shape;71;p8"/>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 name="Google Shape;73;p8"/>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75" name="Google Shape;75;p8"/>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GB"/>
            </a:fld>
            <a:endParaRPr lang="en-GB"/>
          </a:p>
        </p:txBody>
      </p:sp>
      <p:cxnSp>
        <p:nvCxnSpPr>
          <p:cNvPr id="76" name="Google Shape;76;p8"/>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9"/>
          <p:cNvSpPr txBox="1"/>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0" name="Google Shape;80;p9"/>
          <p:cNvSpPr txBox="1"/>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1" name="Shape 81"/>
        <p:cNvGrpSpPr/>
        <p:nvPr/>
      </p:nvGrpSpPr>
      <p:grpSpPr>
        <a:xfrm>
          <a:off x="0" y="0"/>
          <a:ext cx="0" cy="0"/>
          <a:chOff x="0" y="0"/>
          <a:chExt cx="0" cy="0"/>
        </a:xfrm>
      </p:grpSpPr>
      <p:sp>
        <p:nvSpPr>
          <p:cNvPr id="82" name="Google Shape;82;p10"/>
          <p:cNvSpPr/>
          <p:nvPr>
            <p:ph type="pic" idx="2"/>
          </p:nvPr>
        </p:nvSpPr>
        <p:spPr>
          <a:xfrm>
            <a:off x="0" y="0"/>
            <a:ext cx="9144000" cy="5143500"/>
          </a:xfrm>
          <a:prstGeom prst="rect">
            <a:avLst/>
          </a:prstGeom>
          <a:noFill/>
          <a:ln>
            <a:noFill/>
          </a:ln>
        </p:spPr>
      </p:sp>
      <p:sp>
        <p:nvSpPr>
          <p:cNvPr id="83" name="Google Shape;83;p10"/>
          <p:cNvSpPr txBox="1"/>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p:txBody>
      </p:sp>
      <p:sp>
        <p:nvSpPr>
          <p:cNvPr id="7" name="Google Shape;7;p1"/>
          <p:cNvSpPr txBox="1"/>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84" name="Shape 284"/>
        <p:cNvGrpSpPr/>
        <p:nvPr/>
      </p:nvGrpSpPr>
      <p:grpSpPr>
        <a:xfrm>
          <a:off x="0" y="0"/>
          <a:ext cx="0" cy="0"/>
          <a:chOff x="0" y="0"/>
          <a:chExt cx="0" cy="0"/>
        </a:xfrm>
      </p:grpSpPr>
      <p:sp>
        <p:nvSpPr>
          <p:cNvPr id="285" name="Google Shape;285;p29"/>
          <p:cNvSpPr txBox="1"/>
          <p:nvPr>
            <p:ph type="ctrTitle"/>
          </p:nvPr>
        </p:nvSpPr>
        <p:spPr>
          <a:xfrm>
            <a:off x="467360" y="987425"/>
            <a:ext cx="8267065" cy="207899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2400">
                <a:solidFill>
                  <a:schemeClr val="dk2"/>
                </a:solidFill>
              </a:rPr>
              <a:t>PREDICTION OF RHEUMATOID</a:t>
            </a:r>
            <a:r>
              <a:rPr lang="en-IN" altLang="en-US" sz="2400">
                <a:solidFill>
                  <a:schemeClr val="dk2"/>
                </a:solidFill>
              </a:rPr>
              <a:t> </a:t>
            </a:r>
            <a:r>
              <a:rPr lang="en-US" altLang="en-US" sz="2400">
                <a:solidFill>
                  <a:schemeClr val="dk2"/>
                </a:solidFill>
              </a:rPr>
              <a:t>ARTHRITIS SEVERITY USING BIOMARKERS AND BLOCKCHAIN</a:t>
            </a:r>
            <a:endParaRPr lang="en-US" altLang="en-US" sz="2400">
              <a:solidFill>
                <a:schemeClr val="dk2"/>
              </a:solidFill>
            </a:endParaRPr>
          </a:p>
        </p:txBody>
      </p:sp>
      <p:sp>
        <p:nvSpPr>
          <p:cNvPr id="286" name="Google Shape;286;p29"/>
          <p:cNvSpPr txBox="1"/>
          <p:nvPr>
            <p:ph type="subTitle" idx="1"/>
          </p:nvPr>
        </p:nvSpPr>
        <p:spPr>
          <a:xfrm>
            <a:off x="1609200" y="3573775"/>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 </a:t>
            </a:r>
            <a:endParaRPr lang="en-US" altLang="en-US"/>
          </a:p>
          <a:p>
            <a:pPr marL="0" lvl="0" indent="0" algn="ctr" rtl="0">
              <a:spcBef>
                <a:spcPts val="0"/>
              </a:spcBef>
              <a:spcAft>
                <a:spcPts val="0"/>
              </a:spcAft>
              <a:buNone/>
            </a:pPr>
            <a:r>
              <a:rPr lang="en-US" altLang="en-US"/>
              <a:t>K. Nitya                                          - CB.AI.U4AIM24123 </a:t>
            </a:r>
            <a:endParaRPr lang="en-US" altLang="en-US"/>
          </a:p>
          <a:p>
            <a:pPr marL="0" lvl="0" indent="0" algn="ctr" rtl="0">
              <a:spcBef>
                <a:spcPts val="0"/>
              </a:spcBef>
              <a:spcAft>
                <a:spcPts val="0"/>
              </a:spcAft>
              <a:buNone/>
            </a:pPr>
            <a:r>
              <a:rPr lang="en-US" altLang="en-US"/>
              <a:t>B. Pavani Shreeya                        - CB.AI.U4AIM24106 </a:t>
            </a:r>
            <a:endParaRPr lang="en-US" altLang="en-US"/>
          </a:p>
          <a:p>
            <a:pPr marL="0" lvl="0" indent="0" algn="ctr" rtl="0">
              <a:spcBef>
                <a:spcPts val="0"/>
              </a:spcBef>
              <a:spcAft>
                <a:spcPts val="0"/>
              </a:spcAft>
              <a:buNone/>
            </a:pPr>
            <a:r>
              <a:rPr lang="en-US" altLang="en-US"/>
              <a:t>Ardhra Vinod                                 - CB.AI.U4AIM24105 </a:t>
            </a:r>
            <a:endParaRPr lang="en-US" altLang="en-US"/>
          </a:p>
          <a:p>
            <a:pPr marL="0" lvl="0" indent="0" algn="ctr" rtl="0">
              <a:spcBef>
                <a:spcPts val="0"/>
              </a:spcBef>
              <a:spcAft>
                <a:spcPts val="0"/>
              </a:spcAft>
              <a:buNone/>
            </a:pPr>
            <a:r>
              <a:rPr lang="en-US" altLang="en-US"/>
              <a:t>Harikrishna Sivanand Iyer             - CB.AI.U4AIM24114</a:t>
            </a:r>
            <a:endParaRPr lang="en-US" altLang="en-US"/>
          </a:p>
        </p:txBody>
      </p:sp>
      <p:sp>
        <p:nvSpPr>
          <p:cNvPr id="1" name="Text Box 0"/>
          <p:cNvSpPr txBox="1"/>
          <p:nvPr/>
        </p:nvSpPr>
        <p:spPr>
          <a:xfrm>
            <a:off x="1051560" y="2834640"/>
            <a:ext cx="6285865" cy="521970"/>
          </a:xfrm>
          <a:prstGeom prst="rect">
            <a:avLst/>
          </a:prstGeom>
          <a:noFill/>
        </p:spPr>
        <p:txBody>
          <a:bodyPr wrap="square" rtlCol="0">
            <a:spAutoFit/>
          </a:bodyPr>
          <a:p>
            <a:r>
              <a:rPr lang="en-US" altLang="en-US"/>
              <a:t>24AIM112 Molecular biology and basic cellular physiology </a:t>
            </a:r>
            <a:endParaRPr lang="en-US" altLang="en-US"/>
          </a:p>
          <a:p>
            <a:r>
              <a:rPr lang="en-US" altLang="en-US"/>
              <a:t>24AIM115 Ethics, innovative research, businesses &amp; IPR</a:t>
            </a:r>
            <a:endParaRPr lang="en-US" altLang="en-US"/>
          </a:p>
        </p:txBody>
      </p:sp>
      <p:pic>
        <p:nvPicPr>
          <p:cNvPr id="3" name="Picture 2" descr="am logo"/>
          <p:cNvPicPr>
            <a:picLocks noChangeAspect="1"/>
          </p:cNvPicPr>
          <p:nvPr/>
        </p:nvPicPr>
        <p:blipFill>
          <a:blip r:embed="rId1"/>
          <a:stretch>
            <a:fillRect/>
          </a:stretch>
        </p:blipFill>
        <p:spPr>
          <a:xfrm>
            <a:off x="3094990" y="-524510"/>
            <a:ext cx="3060065" cy="3027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899795" y="627380"/>
            <a:ext cx="7204075" cy="640715"/>
          </a:xfrm>
        </p:spPr>
        <p:txBody>
          <a:bodyPr/>
          <a:p>
            <a:r>
              <a:rPr lang="en-US" altLang="en-US" sz="1600"/>
              <a:t>Advancements in machine learning and AI in rheumatoid arthritis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611505" y="1419860"/>
            <a:ext cx="7703820" cy="27705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r>
              <a:rPr lang="en-US" altLang="en-US"/>
              <a:t>ML algorithms are applications of AI that excel at integrating heterogeneous data sources and uncovering hidden patterns and relationships within complex datasets. </a:t>
            </a:r>
            <a:endParaRPr lang="en-US" altLang="en-US"/>
          </a:p>
          <a:p>
            <a:pPr marL="285750" lvl="0" indent="-285750" algn="l" rtl="0">
              <a:spcBef>
                <a:spcPts val="0"/>
              </a:spcBef>
              <a:spcAft>
                <a:spcPts val="0"/>
              </a:spcAft>
              <a:buFont typeface="Arial" panose="020B0604020202020204" pitchFamily="34" charset="0"/>
              <a:buChar char="•"/>
            </a:pPr>
            <a:r>
              <a:rPr lang="en-US" altLang="en-US"/>
              <a:t>These approaches offer promising tools to address myriad challenges by analysing large and diverse datasets to aid diagnosis and screening, predict treatment responses, and personalise patient care in RA. The technology also displays potential in the field of drug discovery.</a:t>
            </a:r>
            <a:endParaRPr lang="en-US" altLang="en-US"/>
          </a:p>
          <a:p>
            <a:pPr marL="285750" lvl="0" indent="-285750" algn="l" rtl="0">
              <a:spcBef>
                <a:spcPts val="0"/>
              </a:spcBef>
              <a:spcAft>
                <a:spcPts val="0"/>
              </a:spcAft>
              <a:buFont typeface="Arial" panose="020B0604020202020204" pitchFamily="34" charset="0"/>
              <a:buChar char="•"/>
            </a:pPr>
            <a:r>
              <a:rPr lang="en-US" altLang="en-US"/>
              <a:t>Ethical considerations, privacy concerns, and regulatory requirements surrounding data sharing and algorithm deployment pose additional challenges to the implementation of ML approaches in clinical practice.</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971550" y="627380"/>
            <a:ext cx="7204075" cy="549275"/>
          </a:xfrm>
        </p:spPr>
        <p:txBody>
          <a:bodyPr/>
          <a:p>
            <a:r>
              <a:rPr lang="en-US" altLang="en-US" sz="1600"/>
              <a:t>On the Integration of Artificial Intelligence and Blockchain Technology: A Perspective About Security</a:t>
            </a:r>
            <a:endParaRPr lang="en-US" altLang="en-US" sz="1600"/>
          </a:p>
          <a:p>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755650" y="1059815"/>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 AI is a multidisciplinary field that draws from various areas including machine learning, deep learning, natural language processing, and robotics.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 principal characteristic of Blockchain is its decentralized nature, removing the need for a central authority or intermediary.</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 immutability feature in blockchain is one of the key security advantages of Blockchain technology.</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AI techniques that utilize Blockchain can offer decentralized learning to facilitate a trust and secure sharing of knowledge and decision</a:t>
            </a:r>
            <a:r>
              <a:rPr lang="" altLang="en-US"/>
              <a:t> </a:t>
            </a:r>
            <a:r>
              <a:rPr lang="en-US" altLang="en-US"/>
              <a:t>outcomes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Overview of Review 1</a:t>
            </a:r>
            <a:endParaRPr lang="en-IN" altLang="en-GB"/>
          </a:p>
        </p:txBody>
      </p:sp>
      <p:sp>
        <p:nvSpPr>
          <p:cNvPr id="296" name="Google Shape;296;p30"/>
          <p:cNvSpPr txBox="1"/>
          <p:nvPr>
            <p:ph type="body" idx="1"/>
          </p:nvPr>
        </p:nvSpPr>
        <p:spPr>
          <a:xfrm>
            <a:off x="720000" y="1017630"/>
            <a:ext cx="7704000" cy="3233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pPr>
            <a:r>
              <a:rPr lang="en-US" altLang="en-US"/>
              <a:t>Autoimmune diseases, such as rheumatoid arthritis (RA) involve multiple biomarkers like cytokines and immune cell markers. RA diagnosis and treatment strategies often depend on subjective clinical evaluations which leads to delay in treatment. So, there’s a need to develop a model to predict severity of RA and also to recommend treatment strategies.</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pPr>
            <a:r>
              <a:rPr lang="en-US" altLang="en-US"/>
              <a:t>To develop a Graphical User Interface (GUI) which allows the users to input the</a:t>
            </a:r>
            <a:r>
              <a:rPr lang="en-IN" altLang="en-US"/>
              <a:t> </a:t>
            </a:r>
            <a:r>
              <a:rPr lang="en-US" altLang="en-US"/>
              <a:t>biomarker levels which can predict the severity of RA using Multi Layer Perceptron (MLP) and recommend treatments. </a:t>
            </a:r>
            <a:r>
              <a:rPr lang="en-IN" altLang="en-US"/>
              <a:t>We will be integrating </a:t>
            </a:r>
            <a:r>
              <a:rPr lang="en-US" altLang="en-US"/>
              <a:t>Blockchain technology in our project for data privacy.</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pPr>
            <a:r>
              <a:rPr lang="en-IN" altLang="en-US"/>
              <a:t>Dataset was acquired from </a:t>
            </a:r>
            <a:r>
              <a:rPr lang="en-US" altLang="en-US"/>
              <a:t>the NCBI’s Gene Expression Omnibus(GEO)</a:t>
            </a:r>
            <a:r>
              <a:rPr lang="en-IN" altLang="en-US"/>
              <a:t>.</a:t>
            </a:r>
            <a:endParaRPr lang="en-IN" altLang="en-US"/>
          </a:p>
          <a:p>
            <a:pPr marL="285750" lvl="0" indent="-285750" algn="l" rtl="0">
              <a:spcBef>
                <a:spcPts val="0"/>
              </a:spcBef>
              <a:spcAft>
                <a:spcPts val="0"/>
              </a:spcAft>
            </a:pPr>
            <a:endParaRPr lang="en-US" altLang="en-US"/>
          </a:p>
          <a:p>
            <a:pPr marL="285750" lvl="0" indent="-285750" algn="l" rtl="0">
              <a:spcBef>
                <a:spcPts val="0"/>
              </a:spcBef>
              <a:spcAft>
                <a:spcPts val="0"/>
              </a:spcAft>
            </a:pPr>
            <a:r>
              <a:rPr lang="en-US" altLang="en-US"/>
              <a:t>Preprocessing was done using MinMaxScaler</a:t>
            </a:r>
            <a:r>
              <a:rPr lang="en-IN" altLang="en-US"/>
              <a:t>.</a:t>
            </a:r>
            <a:r>
              <a:rPr lang="en-US" altLang="en-US"/>
              <a:t> </a:t>
            </a:r>
            <a:endParaRPr lang="en-US" altLang="en-US"/>
          </a:p>
        </p:txBody>
      </p:sp>
      <p:sp>
        <p:nvSpPr>
          <p:cNvPr id="300" name="Google Shape;300;p3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0" name="Shape 340"/>
        <p:cNvGrpSpPr/>
        <p:nvPr/>
      </p:nvGrpSpPr>
      <p:grpSpPr>
        <a:xfrm>
          <a:off x="0" y="0"/>
          <a:ext cx="0" cy="0"/>
          <a:chOff x="0" y="0"/>
          <a:chExt cx="0" cy="0"/>
        </a:xfrm>
      </p:grpSpPr>
      <p:sp>
        <p:nvSpPr>
          <p:cNvPr id="342" name="Google Shape;342;p33"/>
          <p:cNvSpPr txBox="1"/>
          <p:nvPr>
            <p:ph type="subTitle" idx="1"/>
          </p:nvPr>
        </p:nvSpPr>
        <p:spPr>
          <a:xfrm>
            <a:off x="720090" y="1131570"/>
            <a:ext cx="7703820" cy="360108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XGBoost is an optimized implementation of Gradient Boosting and is a type of ensemble learning method. Ensemble learning combines multiple weak models to form a stronger model.</a:t>
            </a:r>
            <a:endParaRPr lang="en-US" altLang="en-US"/>
          </a:p>
          <a:p>
            <a:pPr marL="285750" lvl="0" indent="-285750" algn="l" rtl="0">
              <a:spcBef>
                <a:spcPts val="0"/>
              </a:spcBef>
              <a:spcAft>
                <a:spcPts val="0"/>
              </a:spcAft>
              <a:buFont typeface="Arial" panose="020B0604020202020204" pitchFamily="34" charset="0"/>
              <a:buChar char="•"/>
            </a:pPr>
            <a:r>
              <a:rPr lang="en-IN" altLang="en-US"/>
              <a:t>It </a:t>
            </a:r>
            <a:r>
              <a:rPr lang="en-US" altLang="en-US"/>
              <a:t>uses decision trees as its base learners combining them sequentially to improve the model’s performance. Each new tree is trained to correct the errors made by the previous tree and this process is called boosting.</a:t>
            </a:r>
            <a:endParaRPr lang="en-US" altLang="en-US"/>
          </a:p>
          <a:p>
            <a:pPr marL="0" lvl="0" indent="0" algn="l" rtl="0">
              <a:spcBef>
                <a:spcPts val="0"/>
              </a:spcBef>
              <a:spcAft>
                <a:spcPts val="0"/>
              </a:spcAft>
              <a:buFont typeface="Arial" panose="020B0604020202020204" pitchFamily="34" charset="0"/>
            </a:pPr>
            <a:endParaRPr lang="en-US" altLang="en-US"/>
          </a:p>
          <a:p>
            <a:pPr marL="0" lvl="0" indent="0" algn="l" rtl="0">
              <a:spcBef>
                <a:spcPts val="0"/>
              </a:spcBef>
              <a:spcAft>
                <a:spcPts val="0"/>
              </a:spcAft>
              <a:buFont typeface="Arial" panose="020B0604020202020204" pitchFamily="34" charset="0"/>
            </a:pPr>
            <a:r>
              <a:rPr lang="en-IN" altLang="en-US" sz="1800" b="1"/>
              <a:t>Methodology </a:t>
            </a:r>
            <a:endParaRPr lang="en-IN" altLang="en-US" sz="1800" b="1"/>
          </a:p>
          <a:p>
            <a:pPr marL="0" lvl="0" indent="0" algn="l" rtl="0">
              <a:spcBef>
                <a:spcPts val="0"/>
              </a:spcBef>
              <a:spcAft>
                <a:spcPts val="0"/>
              </a:spcAft>
              <a:buFont typeface="Arial" panose="020B0604020202020204" pitchFamily="34" charset="0"/>
            </a:pPr>
            <a:endParaRPr lang="en-IN" altLang="en-US" sz="1800" b="1"/>
          </a:p>
          <a:p>
            <a:pPr marL="285750" lvl="0" indent="-285750" algn="l" rtl="0">
              <a:spcBef>
                <a:spcPts val="0"/>
              </a:spcBef>
              <a:spcAft>
                <a:spcPts val="0"/>
              </a:spcAft>
              <a:buFont typeface="Arial" panose="020B0604020202020204" pitchFamily="34" charset="0"/>
              <a:buChar char="•"/>
            </a:pPr>
            <a:r>
              <a:rPr lang="en-IN" altLang="en-US"/>
              <a:t>Raw biomarker data was converted into meaningful levels using logarithmic transformations.</a:t>
            </a:r>
            <a:endParaRPr lang="en-IN" altLang="en-US"/>
          </a:p>
          <a:p>
            <a:pPr marL="285750" lvl="0" indent="-285750" algn="l" rtl="0">
              <a:spcBef>
                <a:spcPts val="0"/>
              </a:spcBef>
              <a:spcAft>
                <a:spcPts val="0"/>
              </a:spcAft>
              <a:buFont typeface="Arial" panose="020B0604020202020204" pitchFamily="34" charset="0"/>
              <a:buChar char="•"/>
            </a:pPr>
            <a:r>
              <a:rPr lang="en-IN" altLang="en-US"/>
              <a:t>Classification of RA severity was done by setting pre-defined conditional statements</a:t>
            </a:r>
            <a:endParaRPr lang="en-IN" altLang="en-US"/>
          </a:p>
          <a:p>
            <a:pPr marL="285750" lvl="0" indent="-285750" algn="l" rtl="0">
              <a:spcBef>
                <a:spcPts val="0"/>
              </a:spcBef>
              <a:spcAft>
                <a:spcPts val="0"/>
              </a:spcAft>
              <a:buFont typeface="Arial" panose="020B0604020202020204" pitchFamily="34" charset="0"/>
              <a:buChar char="•"/>
            </a:pPr>
            <a:r>
              <a:rPr lang="en-IN" altLang="en-US"/>
              <a:t>These threshold values were taken from Research paper.</a:t>
            </a:r>
            <a:endParaRPr lang="en-IN" altLang="en-US"/>
          </a:p>
        </p:txBody>
      </p:sp>
      <p:sp>
        <p:nvSpPr>
          <p:cNvPr id="348" name="Google Shape;348;p33"/>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 name="Title 0"/>
          <p:cNvSpPr/>
          <p:nvPr>
            <p:ph type="title"/>
          </p:nvPr>
        </p:nvSpPr>
        <p:spPr/>
        <p:txBody>
          <a:bodyPr/>
          <a:p>
            <a:r>
              <a:rPr lang="en-IN" altLang="en-US"/>
              <a:t>XGBoost Algorithm</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34"/>
          <p:cNvSpPr txBox="1"/>
          <p:nvPr>
            <p:ph type="subTitle" idx="1"/>
          </p:nvPr>
        </p:nvSpPr>
        <p:spPr>
          <a:xfrm>
            <a:off x="683895" y="627380"/>
            <a:ext cx="7204075" cy="39668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Font typeface="Arial" panose="020B0604020202020204" pitchFamily="34" charset="0"/>
            </a:pPr>
            <a:r>
              <a:rPr lang="en-IN" altLang="en-US" sz="1400"/>
              <a:t>- </a:t>
            </a:r>
            <a:r>
              <a:rPr lang="en-US" altLang="en-US" sz="1400"/>
              <a:t>If TNF-Alpha &gt; 10 and IL-6 &gt; 40, the severity is classified as "Severe".</a:t>
            </a:r>
            <a:endParaRPr lang="en-US" altLang="en-US" sz="1400"/>
          </a:p>
          <a:p>
            <a:pPr marL="0" lvl="0" indent="0" algn="l" rtl="0">
              <a:spcBef>
                <a:spcPts val="0"/>
              </a:spcBef>
              <a:spcAft>
                <a:spcPts val="0"/>
              </a:spcAft>
              <a:buFont typeface="Arial" panose="020B0604020202020204" pitchFamily="34" charset="0"/>
            </a:pPr>
            <a:endParaRPr lang="en-US" altLang="en-US" sz="1400"/>
          </a:p>
          <a:p>
            <a:pPr marL="0" lvl="0" indent="0" algn="l" rtl="0">
              <a:spcBef>
                <a:spcPts val="0"/>
              </a:spcBef>
              <a:spcAft>
                <a:spcPts val="0"/>
              </a:spcAft>
              <a:buNone/>
            </a:pPr>
            <a:r>
              <a:rPr lang="en-IN" altLang="en-US" sz="1400"/>
              <a:t>- </a:t>
            </a:r>
            <a:r>
              <a:rPr lang="en-US" altLang="en-US" sz="1400"/>
              <a:t>If TNF-Alpha &gt; 5 and IL-6 &gt; 10, the severity is classified as "Moderate".</a:t>
            </a:r>
            <a:endParaRPr lang="en-US" altLang="en-US" sz="1400"/>
          </a:p>
          <a:p>
            <a:pPr marL="0" lvl="0" indent="0" algn="l" rtl="0">
              <a:spcBef>
                <a:spcPts val="0"/>
              </a:spcBef>
              <a:spcAft>
                <a:spcPts val="0"/>
              </a:spcAft>
              <a:buNone/>
            </a:pPr>
            <a:endParaRPr lang="en-US" altLang="en-US" sz="1400"/>
          </a:p>
          <a:p>
            <a:pPr marL="0" lvl="0" indent="0" algn="l" rtl="0">
              <a:spcBef>
                <a:spcPts val="0"/>
              </a:spcBef>
              <a:spcAft>
                <a:spcPts val="0"/>
              </a:spcAft>
              <a:buNone/>
            </a:pPr>
            <a:r>
              <a:rPr lang="en-IN" altLang="en-US" sz="1400"/>
              <a:t>- </a:t>
            </a:r>
            <a:r>
              <a:rPr lang="en-US" altLang="en-US" sz="1400"/>
              <a:t>Otherwise, the severity is classified as "Mild".</a:t>
            </a:r>
            <a:endParaRPr lang="en-US" altLang="en-US" sz="1400"/>
          </a:p>
          <a:p>
            <a:pPr marL="0" lvl="0" indent="0" algn="l" rtl="0">
              <a:spcBef>
                <a:spcPts val="0"/>
              </a:spcBef>
              <a:spcAft>
                <a:spcPts val="0"/>
              </a:spcAft>
              <a:buNone/>
            </a:pPr>
            <a:endParaRPr lang="en-US" altLang="en-US" sz="1400"/>
          </a:p>
          <a:p>
            <a:pPr marL="0" lvl="0" indent="0" algn="l" rtl="0">
              <a:spcBef>
                <a:spcPts val="0"/>
              </a:spcBef>
              <a:spcAft>
                <a:spcPts val="0"/>
              </a:spcAft>
              <a:buNone/>
            </a:pPr>
            <a:r>
              <a:rPr lang="en-IN" altLang="en-US" sz="1400"/>
              <a:t>- Severity labels were created in a separate column.</a:t>
            </a:r>
            <a:endParaRPr lang="en-IN" altLang="en-US" sz="1400"/>
          </a:p>
          <a:p>
            <a:pPr marL="0" lvl="0" indent="0" algn="l" rtl="0">
              <a:spcBef>
                <a:spcPts val="0"/>
              </a:spcBef>
              <a:spcAft>
                <a:spcPts val="0"/>
              </a:spcAft>
              <a:buNone/>
            </a:pPr>
            <a:endParaRPr lang="en-IN" altLang="en-US" sz="1400"/>
          </a:p>
          <a:p>
            <a:pPr marL="0" lvl="0" indent="0" algn="l" rtl="0">
              <a:spcBef>
                <a:spcPts val="0"/>
              </a:spcBef>
              <a:spcAft>
                <a:spcPts val="0"/>
              </a:spcAft>
              <a:buNone/>
            </a:pPr>
            <a:r>
              <a:rPr lang="en-IN" altLang="en-US" sz="1400"/>
              <a:t>- </a:t>
            </a:r>
            <a:r>
              <a:rPr lang="en-US" altLang="en-US" sz="1400"/>
              <a:t>The severity labels </a:t>
            </a:r>
            <a:r>
              <a:rPr lang="en-IN" altLang="en-US" sz="1400"/>
              <a:t>were mapped to different classes</a:t>
            </a:r>
            <a:r>
              <a:rPr lang="en-US" altLang="en-US" sz="1400"/>
              <a:t> </a:t>
            </a:r>
            <a:r>
              <a:rPr lang="en-IN" altLang="en-US" sz="1400"/>
              <a:t>(</a:t>
            </a:r>
            <a:r>
              <a:rPr lang="en-US" altLang="en-US" sz="1400"/>
              <a:t>"Mild" → 0, "Moderate" → 1, "Severe" → 2).</a:t>
            </a:r>
            <a:endParaRPr lang="en-US" altLang="en-US" sz="1400"/>
          </a:p>
          <a:p>
            <a:pPr marL="0" lvl="0" indent="0" algn="l" rtl="0">
              <a:spcBef>
                <a:spcPts val="0"/>
              </a:spcBef>
              <a:spcAft>
                <a:spcPts val="0"/>
              </a:spcAft>
              <a:buNone/>
            </a:pPr>
            <a:endParaRPr lang="en-US" altLang="en-US" sz="1400"/>
          </a:p>
          <a:p>
            <a:pPr marL="0" lvl="0" indent="0" algn="l" rtl="0">
              <a:spcBef>
                <a:spcPts val="0"/>
              </a:spcBef>
              <a:spcAft>
                <a:spcPts val="0"/>
              </a:spcAft>
              <a:buNone/>
            </a:pPr>
            <a:r>
              <a:rPr lang="en-IN" altLang="en-US" sz="1400"/>
              <a:t>- These biomarker values were normalized using </a:t>
            </a:r>
            <a:r>
              <a:rPr lang="en-US" altLang="en-US" sz="1400"/>
              <a:t>MinMax scaling</a:t>
            </a:r>
            <a:r>
              <a:rPr lang="en-IN" altLang="en-US" sz="1400"/>
              <a:t>.</a:t>
            </a:r>
            <a:endParaRPr lang="en-IN" altLang="en-US" sz="1400"/>
          </a:p>
          <a:p>
            <a:pPr marL="0" lvl="0" indent="0" algn="l" rtl="0">
              <a:spcBef>
                <a:spcPts val="0"/>
              </a:spcBef>
              <a:spcAft>
                <a:spcPts val="0"/>
              </a:spcAft>
              <a:buNone/>
            </a:pPr>
            <a:endParaRPr lang="en-IN" altLang="en-US" sz="1400"/>
          </a:p>
          <a:p>
            <a:pPr marL="0" lvl="0" indent="0" algn="l" rtl="0">
              <a:spcBef>
                <a:spcPts val="0"/>
              </a:spcBef>
              <a:spcAft>
                <a:spcPts val="0"/>
              </a:spcAft>
              <a:buNone/>
            </a:pPr>
            <a:r>
              <a:rPr lang="en-IN" altLang="en-US" sz="1400"/>
              <a:t>- Data was split into train (80%) and test (20%) sets.</a:t>
            </a:r>
            <a:endParaRPr lang="en-IN" altLang="en-US" sz="1400"/>
          </a:p>
          <a:p>
            <a:pPr marL="0" lvl="0" indent="0" algn="l" rtl="0">
              <a:spcBef>
                <a:spcPts val="0"/>
              </a:spcBef>
              <a:spcAft>
                <a:spcPts val="0"/>
              </a:spcAft>
              <a:buNone/>
            </a:pPr>
            <a:endParaRPr lang="en-IN" altLang="en-US" sz="1400"/>
          </a:p>
          <a:p>
            <a:pPr marL="0" lvl="0" indent="0" algn="l" rtl="0">
              <a:spcBef>
                <a:spcPts val="0"/>
              </a:spcBef>
              <a:spcAft>
                <a:spcPts val="0"/>
              </a:spcAft>
              <a:buNone/>
            </a:pPr>
            <a:r>
              <a:rPr lang="en-IN" altLang="en-US" sz="1400"/>
              <a:t>- Model was trained with XGBoost algorithm and evaluated using </a:t>
            </a:r>
            <a:r>
              <a:rPr lang="en-US" altLang="en-US" sz="1400"/>
              <a:t>Log loss</a:t>
            </a:r>
            <a:r>
              <a:rPr lang="en-IN" altLang="en-US" sz="1400"/>
              <a:t>.</a:t>
            </a:r>
            <a:endParaRPr lang="en-US" altLang="en-US" sz="1400"/>
          </a:p>
          <a:p>
            <a:pPr marL="0" lvl="0" indent="0" algn="l" rtl="0">
              <a:spcBef>
                <a:spcPts val="0"/>
              </a:spcBef>
              <a:spcAft>
                <a:spcPts val="0"/>
              </a:spcAft>
              <a:buNone/>
            </a:pPr>
            <a:endParaRPr lang="en-IN" altLang="en-US" sz="1400"/>
          </a:p>
        </p:txBody>
      </p:sp>
      <p:sp>
        <p:nvSpPr>
          <p:cNvPr id="355" name="Google Shape;355;p34"/>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1" name="Shape 361"/>
        <p:cNvGrpSpPr/>
        <p:nvPr/>
      </p:nvGrpSpPr>
      <p:grpSpPr>
        <a:xfrm>
          <a:off x="0" y="0"/>
          <a:ext cx="0" cy="0"/>
          <a:chOff x="0" y="0"/>
          <a:chExt cx="0" cy="0"/>
        </a:xfrm>
      </p:grpSpPr>
      <p:sp>
        <p:nvSpPr>
          <p:cNvPr id="362" name="Google Shape;362;p35"/>
          <p:cNvSpPr txBox="1"/>
          <p:nvPr>
            <p:ph type="title"/>
          </p:nvPr>
        </p:nvSpPr>
        <p:spPr>
          <a:xfrm>
            <a:off x="683895" y="195580"/>
            <a:ext cx="6576060" cy="657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3000"/>
              <a:t>Building GUI</a:t>
            </a:r>
            <a:endParaRPr lang="en-IN" altLang="en-GB" sz="3000"/>
          </a:p>
        </p:txBody>
      </p:sp>
      <p:sp>
        <p:nvSpPr>
          <p:cNvPr id="364" name="Google Shape;364;p35"/>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42" name="Google Shape;342;p33"/>
          <p:cNvSpPr txBox="1"/>
          <p:nvPr>
            <p:ph type="subTitle" idx="1"/>
          </p:nvPr>
        </p:nvSpPr>
        <p:spPr>
          <a:xfrm>
            <a:off x="720090" y="771525"/>
            <a:ext cx="7703820" cy="3978275"/>
          </a:xfrm>
          <a:prstGeom prst="rect">
            <a:avLst/>
          </a:prstGeom>
        </p:spPr>
        <p:txBody>
          <a:bodyPr spcFirstLastPara="1" wrap="square" lIns="91425" tIns="91425" rIns="91425" bIns="91425" anchor="t" anchorCtr="0">
            <a:noAutofit/>
          </a:bodyPr>
          <a:p>
            <a:pPr marL="285750" lvl="0" indent="-285750" algn="l" rtl="0">
              <a:spcBef>
                <a:spcPts val="0"/>
              </a:spcBef>
              <a:spcAft>
                <a:spcPts val="0"/>
              </a:spcAft>
              <a:buFont typeface="Arial" panose="020B0604020202020204" pitchFamily="34" charset="0"/>
              <a:buChar char="•"/>
            </a:pPr>
            <a:r>
              <a:rPr lang="en-IN" altLang="en-US" sz="1400"/>
              <a:t>Using Tkinter in python we built the Graphical User Interface (GUI) for entering biomarker levels(5) and get prediction using the trained model.</a:t>
            </a:r>
            <a:endParaRPr lang="en-IN" altLang="en-US" sz="1400"/>
          </a:p>
          <a:p>
            <a:pPr marL="0" lvl="0" indent="0" algn="l" rtl="0">
              <a:spcBef>
                <a:spcPts val="0"/>
              </a:spcBef>
              <a:spcAft>
                <a:spcPts val="0"/>
              </a:spcAft>
              <a:buFont typeface="Arial" panose="020B0604020202020204" pitchFamily="34" charset="0"/>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Tkinter is a standard GUI </a:t>
            </a:r>
            <a:r>
              <a:rPr lang="en-US" altLang="en-US" sz="1400"/>
              <a:t>library for Python which provides a fast and easy way to create desktop applications.</a:t>
            </a:r>
            <a:endParaRPr lang="en-US" altLang="en-US" sz="1400"/>
          </a:p>
          <a:p>
            <a:pPr marL="285750" lvl="0" indent="-285750" algn="l" rtl="0">
              <a:spcBef>
                <a:spcPts val="0"/>
              </a:spcBef>
              <a:spcAft>
                <a:spcPts val="0"/>
              </a:spcAft>
              <a:buFont typeface="Arial" panose="020B0604020202020204" pitchFamily="34" charset="0"/>
              <a:buChar char="•"/>
            </a:pPr>
            <a:endParaRPr lang="en-US" altLang="en-US" sz="1400"/>
          </a:p>
          <a:p>
            <a:pPr marL="285750" lvl="0" indent="-285750" algn="l" rtl="0">
              <a:spcBef>
                <a:spcPts val="0"/>
              </a:spcBef>
              <a:spcAft>
                <a:spcPts val="0"/>
              </a:spcAft>
              <a:buFont typeface="Arial" panose="020B0604020202020204" pitchFamily="34" charset="0"/>
              <a:buChar char="•"/>
            </a:pPr>
            <a:r>
              <a:rPr lang="en-IN" altLang="en-US" sz="1400"/>
              <a:t>The pre-trained model was loaded for making predictions.</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The application window was given a sky blue background.</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5 Input fields were created and a “prediction severity” button was added to get prediction.</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This GUI takes input biomarker levels, scales them, makes a prediction and displays the result.</a:t>
            </a:r>
            <a:endParaRPr lang="en-IN" altLang="en-US" sz="1400"/>
          </a:p>
          <a:p>
            <a:pPr marL="285750" lvl="0" indent="-285750" algn="l" rtl="0">
              <a:spcBef>
                <a:spcPts val="0"/>
              </a:spcBef>
              <a:spcAft>
                <a:spcPts val="0"/>
              </a:spcAft>
              <a:buFont typeface="Arial" panose="020B0604020202020204" pitchFamily="34" charset="0"/>
              <a:buChar char="•"/>
            </a:pPr>
            <a:endParaRPr lang="en-IN" altLang="en-US" sz="1400"/>
          </a:p>
          <a:p>
            <a:pPr marL="285750" lvl="0" indent="-285750" algn="l" rtl="0">
              <a:spcBef>
                <a:spcPts val="0"/>
              </a:spcBef>
              <a:spcAft>
                <a:spcPts val="0"/>
              </a:spcAft>
              <a:buFont typeface="Arial" panose="020B0604020202020204" pitchFamily="34" charset="0"/>
              <a:buChar char="•"/>
            </a:pPr>
            <a:r>
              <a:rPr lang="en-IN" altLang="en-US" sz="1400"/>
              <a:t>This GUI is useful for lab researchers, clinicians and doctors to analyze patients with RA severity.</a:t>
            </a:r>
            <a:endParaRPr lang="en-I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29" name="Shape 629"/>
        <p:cNvGrpSpPr/>
        <p:nvPr/>
      </p:nvGrpSpPr>
      <p:grpSpPr>
        <a:xfrm>
          <a:off x="0" y="0"/>
          <a:ext cx="0" cy="0"/>
          <a:chOff x="0" y="0"/>
          <a:chExt cx="0" cy="0"/>
        </a:xfrm>
      </p:grpSpPr>
      <p:sp>
        <p:nvSpPr>
          <p:cNvPr id="630" name="Google Shape;630;p5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ym typeface="+mn-ea"/>
              </a:rPr>
              <a:t>GUI Window</a:t>
            </a:r>
            <a:endParaRPr lang="en-GB"/>
          </a:p>
        </p:txBody>
      </p:sp>
      <p:sp>
        <p:nvSpPr>
          <p:cNvPr id="638" name="Google Shape;638;p50"/>
          <p:cNvSpPr txBox="1"/>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2" name="Picture 1"/>
          <p:cNvPicPr>
            <a:picLocks noChangeAspect="1"/>
          </p:cNvPicPr>
          <p:nvPr/>
        </p:nvPicPr>
        <p:blipFill>
          <a:blip r:embed="rId1"/>
          <a:srcRect l="303" t="1165" r="3379" b="2837"/>
          <a:stretch>
            <a:fillRect/>
          </a:stretch>
        </p:blipFill>
        <p:spPr>
          <a:xfrm>
            <a:off x="3621405" y="742315"/>
            <a:ext cx="5179060" cy="3941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360" y="555625"/>
            <a:ext cx="6576060" cy="545465"/>
          </a:xfrm>
        </p:spPr>
        <p:txBody>
          <a:bodyPr/>
          <a:p>
            <a:pPr algn="l"/>
            <a:r>
              <a:rPr lang="en-IN" altLang="en-US" sz="3000"/>
              <a:t>Comparison Study </a:t>
            </a:r>
            <a:endParaRPr lang="en-IN" altLang="en-US" sz="30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342" name="Google Shape;342;p33"/>
          <p:cNvSpPr txBox="1"/>
          <p:nvPr>
            <p:ph type="subTitle" idx="1"/>
          </p:nvPr>
        </p:nvSpPr>
        <p:spPr>
          <a:xfrm>
            <a:off x="720090" y="1131570"/>
            <a:ext cx="7703820" cy="3601085"/>
          </a:xfrm>
          <a:prstGeom prst="rect">
            <a:avLst/>
          </a:prstGeom>
        </p:spPr>
        <p:txBody>
          <a:bodyPr spcFirstLastPara="1" wrap="square" lIns="91425" tIns="91425" rIns="91425" bIns="91425" anchor="t" anchorCtr="0">
            <a:noAutofit/>
            <a:scene3d>
              <a:camera prst="orthographicFront"/>
              <a:lightRig rig="threePt" dir="t"/>
            </a:scene3d>
          </a:bodyPr>
          <a:p>
            <a:pPr marL="0" lvl="0" indent="0" algn="l" rtl="0">
              <a:spcBef>
                <a:spcPts val="0"/>
              </a:spcBef>
              <a:spcAft>
                <a:spcPts val="0"/>
              </a:spcAft>
              <a:buFont typeface="Arial" panose="020B0604020202020204" pitchFamily="34" charset="0"/>
            </a:pPr>
            <a:r>
              <a:rPr lang="en-IN" altLang="en-US">
                <a:ln/>
                <a:solidFill>
                  <a:schemeClr val="tx1"/>
                </a:solidFill>
                <a:effectLst>
                  <a:outerShdw blurRad="38100" dist="19050" dir="2700000" algn="tl" rotWithShape="0">
                    <a:schemeClr val="dk1">
                      <a:alpha val="40000"/>
                    </a:schemeClr>
                  </a:outerShdw>
                </a:effectLst>
              </a:rPr>
              <a:t>XGBoost                                                          MLP</a:t>
            </a:r>
            <a:endParaRPr lang="en-IN" altLang="en-US">
              <a:ln/>
              <a:solidFill>
                <a:schemeClr val="tx1"/>
              </a:solidFill>
              <a:effectLst>
                <a:outerShdw blurRad="38100" dist="19050" dir="2700000" algn="tl" rotWithShape="0">
                  <a:schemeClr val="dk1">
                    <a:alpha val="40000"/>
                  </a:schemeClr>
                </a:outerShdw>
              </a:effectLst>
            </a:endParaRPr>
          </a:p>
          <a:p>
            <a:pPr marL="0" lvl="0" indent="0" algn="l" rtl="0">
              <a:spcBef>
                <a:spcPts val="0"/>
              </a:spcBef>
              <a:spcAft>
                <a:spcPts val="0"/>
              </a:spcAft>
              <a:buFont typeface="Arial" panose="020B0604020202020204" pitchFamily="34" charset="0"/>
            </a:pPr>
            <a:endParaRPr lang="en-IN" altLang="en-US">
              <a:ln/>
              <a:solidFill>
                <a:schemeClr val="tx1"/>
              </a:solidFill>
              <a:effectLst>
                <a:outerShdw blurRad="38100" dist="19050" dir="2700000" algn="tl" rotWithShape="0">
                  <a:schemeClr val="dk1">
                    <a:alpha val="40000"/>
                  </a:schemeClr>
                </a:outerShdw>
              </a:effectLst>
            </a:endParaRPr>
          </a:p>
          <a:p>
            <a:pPr marL="0" lvl="0" indent="0" algn="l" rtl="0">
              <a:spcBef>
                <a:spcPts val="0"/>
              </a:spcBef>
              <a:spcAft>
                <a:spcPts val="0"/>
              </a:spcAft>
              <a:buFont typeface="Arial" panose="020B0604020202020204" pitchFamily="34" charset="0"/>
            </a:pPr>
            <a:endParaRPr lang="en-IN" altLang="en-US">
              <a:ln/>
              <a:solidFill>
                <a:schemeClr val="tx1"/>
              </a:solidFill>
              <a:effectLst>
                <a:outerShdw blurRad="38100" dist="19050" dir="2700000" algn="tl" rotWithShape="0">
                  <a:schemeClr val="dk1">
                    <a:alpha val="40000"/>
                  </a:schemeClr>
                </a:outerShdw>
              </a:effectLst>
            </a:endParaRPr>
          </a:p>
        </p:txBody>
      </p:sp>
      <p:cxnSp>
        <p:nvCxnSpPr>
          <p:cNvPr id="5" name="Straight Connector 4"/>
          <p:cNvCxnSpPr>
            <a:stCxn id="342" idx="0"/>
            <a:endCxn id="342" idx="2"/>
          </p:cNvCxnSpPr>
          <p:nvPr/>
        </p:nvCxnSpPr>
        <p:spPr>
          <a:xfrm>
            <a:off x="4572000" y="1131570"/>
            <a:ext cx="0" cy="3601085"/>
          </a:xfrm>
          <a:prstGeom prst="line">
            <a:avLst/>
          </a:prstGeom>
          <a:ln w="9525" cap="flat" cmpd="sng" algn="ctr">
            <a:solidFill>
              <a:prstClr val="black"/>
            </a:solidFill>
            <a:prstDash val="dash"/>
          </a:ln>
        </p:spPr>
        <p:style>
          <a:lnRef idx="0">
            <a:prstClr val="black"/>
          </a:lnRef>
          <a:fillRef idx="0">
            <a:srgbClr val="FFFFFF"/>
          </a:fillRef>
          <a:effectRef idx="0">
            <a:srgbClr val="FFFFFF"/>
          </a:effectRef>
          <a:fontRef idx="minor">
            <a:schemeClr val="tx1"/>
          </a:fontRef>
        </p:style>
      </p:cxnSp>
      <p:pic>
        <p:nvPicPr>
          <p:cNvPr id="6" name="Picture 5"/>
          <p:cNvPicPr>
            <a:picLocks noChangeAspect="1"/>
          </p:cNvPicPr>
          <p:nvPr/>
        </p:nvPicPr>
        <p:blipFill>
          <a:blip r:embed="rId1"/>
          <a:stretch>
            <a:fillRect/>
          </a:stretch>
        </p:blipFill>
        <p:spPr>
          <a:xfrm>
            <a:off x="5076190" y="1563370"/>
            <a:ext cx="3158490" cy="2947035"/>
          </a:xfrm>
          <a:prstGeom prst="rect">
            <a:avLst/>
          </a:prstGeom>
        </p:spPr>
      </p:pic>
      <p:pic>
        <p:nvPicPr>
          <p:cNvPr id="7" name="Picture 6"/>
          <p:cNvPicPr>
            <a:picLocks noChangeAspect="1"/>
          </p:cNvPicPr>
          <p:nvPr/>
        </p:nvPicPr>
        <p:blipFill>
          <a:blip r:embed="rId2"/>
          <a:srcRect l="6178" t="18058" r="3865"/>
          <a:stretch>
            <a:fillRect/>
          </a:stretch>
        </p:blipFill>
        <p:spPr>
          <a:xfrm>
            <a:off x="827405" y="1707515"/>
            <a:ext cx="3561715" cy="2788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899795" y="555625"/>
            <a:ext cx="7204075" cy="499745"/>
          </a:xfrm>
        </p:spPr>
        <p:txBody>
          <a:bodyPr/>
          <a:p>
            <a:r>
              <a:rPr lang="en-US" altLang="en-US" sz="1600"/>
              <a:t>Artificial intelligence in rheumatoid arthritis: potential applications and future implications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5" name="Subtitle 2"/>
          <p:cNvSpPr/>
          <p:nvPr/>
        </p:nvSpPr>
        <p:spPr>
          <a:xfrm>
            <a:off x="424815" y="1131570"/>
            <a:ext cx="8294370" cy="269875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3000"/>
              <a:buFont typeface="Mulish"/>
              <a:buNone/>
              <a:defRPr sz="30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3000"/>
              <a:buFont typeface="Mulish"/>
              <a:buNone/>
              <a:defRPr sz="3000" b="0" i="0" u="none" strike="noStrike" cap="none">
                <a:solidFill>
                  <a:schemeClr val="dk1"/>
                </a:solidFill>
                <a:latin typeface="Mulish"/>
                <a:ea typeface="Mulish"/>
                <a:cs typeface="Mulish"/>
                <a:sym typeface="Mulish"/>
              </a:defRPr>
            </a:lvl9pPr>
          </a:lstStyle>
          <a:p>
            <a:pPr marL="139700" indent="0" algn="l">
              <a:buFont typeface="Arial" panose="020B0604020202020204" pitchFamily="34" charset="0"/>
            </a:pPr>
            <a:endParaRPr lang="en-US" altLang="en-US" sz="1400"/>
          </a:p>
        </p:txBody>
      </p:sp>
      <p:sp>
        <p:nvSpPr>
          <p:cNvPr id="342" name="Google Shape;342;p33"/>
          <p:cNvSpPr txBox="1"/>
          <p:nvPr/>
        </p:nvSpPr>
        <p:spPr>
          <a:xfrm>
            <a:off x="720090" y="1131570"/>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endParaRPr lang="en-IN" altLang="en-US"/>
          </a:p>
        </p:txBody>
      </p:sp>
      <p:sp>
        <p:nvSpPr>
          <p:cNvPr id="6" name="Google Shape;342;p33"/>
          <p:cNvSpPr txBox="1"/>
          <p:nvPr/>
        </p:nvSpPr>
        <p:spPr>
          <a:xfrm>
            <a:off x="650240" y="1059815"/>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r>
              <a:rPr lang="en-US" altLang="en-US"/>
              <a:t>AI models can be trained to analyze and </a:t>
            </a:r>
            <a:r>
              <a:rPr lang="en-US" altLang="en-US" b="1"/>
              <a:t>interpret patient data</a:t>
            </a:r>
            <a:r>
              <a:rPr lang="en-US" altLang="en-US"/>
              <a:t>, including physician notes, laboratory testing, and imaging, to aid in the management of patients with rheumatic diseases.</a:t>
            </a:r>
            <a:endParaRPr lang="en-US" altLang="en-US"/>
          </a:p>
          <a:p>
            <a:pPr marL="285750" lvl="0" indent="-285750" algn="l" rtl="0">
              <a:spcBef>
                <a:spcPts val="0"/>
              </a:spcBef>
              <a:spcAft>
                <a:spcPts val="0"/>
              </a:spcAft>
              <a:buFont typeface="Arial" panose="020B0604020202020204" pitchFamily="34" charset="0"/>
              <a:buChar char="•"/>
            </a:pPr>
            <a:r>
              <a:rPr lang="en-US" altLang="en-US"/>
              <a:t>Deep learning is a more potent tool, especially effective when working with complex data such as images, audio, and natural language.</a:t>
            </a:r>
            <a:endParaRPr lang="en-US" altLang="en-US"/>
          </a:p>
          <a:p>
            <a:pPr marL="285750" lvl="0" indent="-285750" algn="l" rtl="0">
              <a:spcBef>
                <a:spcPts val="0"/>
              </a:spcBef>
              <a:spcAft>
                <a:spcPts val="0"/>
              </a:spcAft>
              <a:buFont typeface="Arial" panose="020B0604020202020204" pitchFamily="34" charset="0"/>
              <a:buChar char="•"/>
            </a:pPr>
            <a:r>
              <a:rPr lang="en-US" altLang="en-US"/>
              <a:t>A primary obstacle is the </a:t>
            </a:r>
            <a:r>
              <a:rPr lang="en-US" altLang="en-US" b="1"/>
              <a:t>limited access to healthcare data for training and testing models</a:t>
            </a:r>
            <a:r>
              <a:rPr lang="en-US" altLang="en-US"/>
              <a:t>, which is largely due to the </a:t>
            </a:r>
            <a:r>
              <a:rPr lang="en-US" altLang="en-US" b="1"/>
              <a:t>confidential nature of patient records.</a:t>
            </a:r>
            <a:endParaRPr lang="en-US" altLang="en-US" b="1"/>
          </a:p>
          <a:p>
            <a:pPr marL="285750" lvl="0" indent="-285750" algn="l" rtl="0">
              <a:spcBef>
                <a:spcPts val="0"/>
              </a:spcBef>
              <a:spcAft>
                <a:spcPts val="0"/>
              </a:spcAft>
              <a:buFont typeface="Arial" panose="020B0604020202020204" pitchFamily="34" charset="0"/>
              <a:buChar char="•"/>
            </a:pPr>
            <a:r>
              <a:rPr lang="en-US" altLang="en-US"/>
              <a:t>Like other aspects of healthcare, AI tools will need to be subject to high levels of regulation before we see widespread adoption. Several efforts have been made in this direction by both </a:t>
            </a:r>
            <a:r>
              <a:rPr lang="en-US" altLang="en-US" b="1"/>
              <a:t>American and European regulatory agencies.</a:t>
            </a:r>
            <a:endParaRPr lang="en-US" altLang="en-US" b="1"/>
          </a:p>
          <a:p>
            <a:pPr marL="285750" lvl="0" indent="-285750" algn="l" rtl="0">
              <a:spcBef>
                <a:spcPts val="0"/>
              </a:spcBef>
              <a:spcAft>
                <a:spcPts val="0"/>
              </a:spcAft>
              <a:buFont typeface="Arial" panose="020B0604020202020204" pitchFamily="34" charset="0"/>
              <a:buChar char="•"/>
            </a:pPr>
            <a:r>
              <a:rPr lang="en-US" altLang="en-US"/>
              <a:t>The </a:t>
            </a:r>
            <a:r>
              <a:rPr lang="en-US" altLang="en-US" b="1"/>
              <a:t>FDA recently issued the ‘AI/ML-Based Software as a Medical Device (SaMD) Action Plan,’</a:t>
            </a:r>
            <a:r>
              <a:rPr lang="en-US" altLang="en-US"/>
              <a:t> which supports the development of methodologies for the evaluation and improvement of AI algorithms.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1"/>
          </p:nvPr>
        </p:nvSpPr>
        <p:spPr>
          <a:xfrm>
            <a:off x="971550" y="535305"/>
            <a:ext cx="7204075" cy="583565"/>
          </a:xfrm>
        </p:spPr>
        <p:txBody>
          <a:bodyPr/>
          <a:p>
            <a:pPr algn="ctr"/>
            <a:r>
              <a:rPr lang="en-US" altLang="en-US" sz="1600"/>
              <a:t>Transforming Rheumatoid Arthritis Management: Harnessing Artificial</a:t>
            </a:r>
            <a:endParaRPr lang="en-US" altLang="en-US" sz="1600"/>
          </a:p>
          <a:p>
            <a:pPr algn="ctr"/>
            <a:r>
              <a:rPr lang="en-US" altLang="en-US" sz="1600"/>
              <a:t>Intelligence for Early Detection, Personalized Treatment, and Ethical</a:t>
            </a:r>
            <a:endParaRPr lang="en-US" altLang="en-US" sz="1600"/>
          </a:p>
          <a:p>
            <a:pPr algn="ctr"/>
            <a:r>
              <a:rPr lang="en-US" altLang="en-US" sz="1600"/>
              <a:t>Challenges</a:t>
            </a:r>
            <a:endParaRPr lang="en-US" altLang="en-US" sz="1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
        <p:nvSpPr>
          <p:cNvPr id="6" name="Google Shape;342;p33"/>
          <p:cNvSpPr txBox="1"/>
          <p:nvPr/>
        </p:nvSpPr>
        <p:spPr>
          <a:xfrm>
            <a:off x="650240" y="1059815"/>
            <a:ext cx="7703820" cy="3601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l"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l"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l"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Artificial intelligence has progressed into using genetic and biomarker information and predicting potential biomarkers that leads to development of RA personalized drugs.</a:t>
            </a:r>
            <a:endParaRPr lang="en-US" altLang="en-US"/>
          </a:p>
          <a:p>
            <a:pPr marL="285750" lvl="0" indent="-285750" algn="l" rtl="0">
              <a:spcBef>
                <a:spcPts val="0"/>
              </a:spcBef>
              <a:spcAft>
                <a:spcPts val="0"/>
              </a:spcAft>
              <a:buFont typeface="Arial" panose="020B0604020202020204" pitchFamily="34" charset="0"/>
              <a:buChar char="•"/>
            </a:pPr>
            <a:r>
              <a:rPr lang="en-US" altLang="en-US"/>
              <a:t>Machine learning algorithms can analyze large datasets of biological samples from RA and can be used to tailor treatment strategies to individual patients, improving the efficacy of therapies.</a:t>
            </a:r>
            <a:endParaRPr lang="en-US" altLang="en-US"/>
          </a:p>
          <a:p>
            <a:pPr marL="285750" lvl="0" indent="-285750" algn="l" rtl="0">
              <a:spcBef>
                <a:spcPts val="0"/>
              </a:spcBef>
              <a:spcAft>
                <a:spcPts val="0"/>
              </a:spcAft>
              <a:buFont typeface="Arial" panose="020B0604020202020204" pitchFamily="34" charset="0"/>
              <a:buChar char="•"/>
            </a:pPr>
            <a:r>
              <a:rPr lang="en-US" altLang="en-US"/>
              <a:t>The development and deployment of AI in the management of RA can support a goal that all patients should be assured of high-quality, fairly administered, and transparently accounted care.</a:t>
            </a:r>
            <a:endParaRPr lang="en-US" altLang="en-US"/>
          </a:p>
          <a:p>
            <a:pPr marL="285750" lvl="0" indent="-285750" algn="l" rtl="0">
              <a:spcBef>
                <a:spcPts val="0"/>
              </a:spcBef>
              <a:spcAft>
                <a:spcPts val="0"/>
              </a:spcAft>
              <a:buFont typeface="Arial" panose="020B0604020202020204" pitchFamily="34" charset="0"/>
              <a:buChar char="•"/>
            </a:pPr>
            <a:r>
              <a:rPr lang="en-US" altLang="en-US"/>
              <a:t>artificial intelligence systems may easily become more transparent in making decisions, and the reasons behind these decisions are therefore more understandable and human interpretable.</a:t>
            </a:r>
            <a:endParaRPr lang="en-US" altLang="en-US"/>
          </a:p>
          <a:p>
            <a:pPr marL="285750" lvl="0" indent="-285750" algn="l" rtl="0">
              <a:spcBef>
                <a:spcPts val="0"/>
              </a:spcBef>
              <a:spcAft>
                <a:spcPts val="0"/>
              </a:spcAft>
              <a:buFont typeface="Arial" panose="020B0604020202020204" pitchFamily="34" charset="0"/>
              <a:buChar char="•"/>
            </a:pPr>
            <a:endParaRPr lang="en-US" altLang="en-US"/>
          </a:p>
        </p:txBody>
      </p:sp>
    </p:spTree>
  </p:cSld>
  <p:clrMapOvr>
    <a:masterClrMapping/>
  </p:clrMapOvr>
</p:sld>
</file>

<file path=ppt/theme/theme1.xml><?xml version="1.0" encoding="utf-8"?>
<a:theme xmlns:a="http://schemas.openxmlformats.org/drawingml/2006/main" name="Elegant Bachelor Thesis by Slidesgo">
  <a:themeElements>
    <a:clrScheme name="Simple Light">
      <a:dk1>
        <a:srgbClr val="5C5C5F"/>
      </a:dk1>
      <a:lt1>
        <a:srgbClr val="D0C9DD"/>
      </a:lt1>
      <a:dk2>
        <a:srgbClr val="85789C"/>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6357</Words>
  <Application>WPS Presentation</Application>
  <PresentationFormat/>
  <Paragraphs>128</Paragraphs>
  <Slides>11</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11</vt:i4>
      </vt:variant>
    </vt:vector>
  </HeadingPairs>
  <TitlesOfParts>
    <vt:vector size="33" baseType="lpstr">
      <vt:lpstr>Arial</vt:lpstr>
      <vt:lpstr>SimSun</vt:lpstr>
      <vt:lpstr>Wingdings</vt:lpstr>
      <vt:lpstr>Arial</vt:lpstr>
      <vt:lpstr>Quicksand</vt:lpstr>
      <vt:lpstr>Mulish</vt:lpstr>
      <vt:lpstr>Nunito Light</vt:lpstr>
      <vt:lpstr>Segoe Print</vt:lpstr>
      <vt:lpstr>Bebas Neue</vt:lpstr>
      <vt:lpstr>DM Sans</vt:lpstr>
      <vt:lpstr>PT Sans</vt:lpstr>
      <vt:lpstr>Proxima Nova</vt:lpstr>
      <vt:lpstr>IBM Plex Sans</vt:lpstr>
      <vt:lpstr>Microsoft YaHei</vt:lpstr>
      <vt:lpstr>Arial Unicode MS</vt:lpstr>
      <vt:lpstr>Nunito</vt:lpstr>
      <vt:lpstr>Lato</vt:lpstr>
      <vt:lpstr>Anaheim</vt:lpstr>
      <vt:lpstr>Calibri</vt:lpstr>
      <vt:lpstr>Amatic SC</vt:lpstr>
      <vt:lpstr>Roboto Medium</vt:lpstr>
      <vt:lpstr>Elegant Bachelor Thesis by Slidesgo</vt:lpstr>
      <vt:lpstr>Elegant Bachelor Thesis</vt:lpstr>
      <vt:lpstr>Contents of this template</vt:lpstr>
      <vt:lpstr>Purpose statement</vt:lpstr>
      <vt:lpstr>—Someone Famous</vt:lpstr>
      <vt:lpstr>98,300,000</vt:lpstr>
      <vt:lpstr>25% - Venus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RHEUMATOID ARTHRITIS SEVERITY USING BIOMARKERS AND BLOCKCHAIN</dc:title>
  <dc:creator/>
  <cp:lastModifiedBy>WPS_1670420572</cp:lastModifiedBy>
  <cp:revision>11</cp:revision>
  <dcterms:created xsi:type="dcterms:W3CDTF">2025-03-12T00:57:35Z</dcterms:created>
  <dcterms:modified xsi:type="dcterms:W3CDTF">2025-03-12T04:50:29Z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501A76FB46254C4BAE6ED655CAB58C5E_13</vt:lpwstr>
  </property>
  <property fmtid="{D5CDD505-2E9C-101B-9397-08002B2CF9AE}" pid="3" name="KSOProductBuildVer">
    <vt:lpwstr>1033-12.2.0.20326</vt:lpwstr>
  </property>
</Properties>
</file>