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8"/>
  </p:notesMasterIdLst>
  <p:sldIdLst>
    <p:sldId id="260" r:id="rId5"/>
    <p:sldId id="261" r:id="rId6"/>
    <p:sldId id="262" r:id="rId7"/>
    <p:sldId id="263" r:id="rId8"/>
    <p:sldId id="264" r:id="rId9"/>
    <p:sldId id="265" r:id="rId10"/>
    <p:sldId id="266" r:id="rId11"/>
    <p:sldId id="267" r:id="rId12"/>
    <p:sldId id="270" r:id="rId13"/>
    <p:sldId id="268" r:id="rId14"/>
    <p:sldId id="271" r:id="rId15"/>
    <p:sldId id="269"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964074-93B1-4C3E-966A-D38396BAE35D}" v="28" dt="2024-08-30T17:02:55.271"/>
    <p1510:client id="{4B3F210B-1900-464C-AD79-9878B977B3B6}" v="26" dt="2024-08-31T02:34:12.723"/>
    <p1510:client id="{7EF46AD2-8D27-435D-B370-6E67B078B483}" v="22" dt="2024-08-31T06:19:30.6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itya\Downloads\Employee%20salary%20data%20analysis%20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salary data analysis project.xlsx]Sheet2!PivotTable1</c:name>
    <c:fmtId val="2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Salary Data Analysis </a:t>
            </a:r>
          </a:p>
        </c:rich>
      </c:tx>
      <c:layout>
        <c:manualLayout>
          <c:xMode val="edge"/>
          <c:yMode val="edge"/>
          <c:x val="0.23308494783904621"/>
          <c:y val="0.14626709397174409"/>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3"/>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8"/>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9"/>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1"/>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2"/>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3"/>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4"/>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5"/>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6"/>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7"/>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8"/>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9"/>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1"/>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2"/>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4"/>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5"/>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6"/>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7"/>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8"/>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9"/>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1"/>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2"/>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3"/>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4"/>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5"/>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6"/>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7"/>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8"/>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9"/>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1"/>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2"/>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3"/>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4"/>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5"/>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6"/>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7"/>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8"/>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9"/>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1"/>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2"/>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3"/>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4"/>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5"/>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6"/>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7"/>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8"/>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9"/>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1"/>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2"/>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3"/>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4"/>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5"/>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6"/>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7"/>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8"/>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9"/>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1"/>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2"/>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3"/>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4"/>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5"/>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6"/>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7"/>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8"/>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9"/>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9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91"/>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92"/>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93"/>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94"/>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95"/>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3.2310235499820386E-2"/>
          <c:y val="0.28871501118908238"/>
          <c:w val="0.74286483575659668"/>
          <c:h val="0.52165947674093927"/>
        </c:manualLayout>
      </c:layout>
      <c:ofPieChart>
        <c:ofPieType val="pie"/>
        <c:varyColors val="1"/>
        <c:ser>
          <c:idx val="0"/>
          <c:order val="0"/>
          <c:tx>
            <c:strRef>
              <c:f>Sheet2!$B$4:$B$5</c:f>
              <c:strCache>
                <c:ptCount val="1"/>
                <c:pt idx="0">
                  <c:v>high</c:v>
                </c:pt>
              </c:strCache>
            </c:strRef>
          </c:tx>
          <c:dPt>
            <c:idx val="0"/>
            <c:bubble3D val="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8ECA-4BC8-9E6F-A4B32922741E}"/>
              </c:ext>
            </c:extLst>
          </c:dPt>
          <c:dPt>
            <c:idx val="1"/>
            <c:bubble3D val="0"/>
            <c:spPr>
              <a:gradFill rotWithShape="1">
                <a:gsLst>
                  <a:gs pos="0">
                    <a:schemeClr val="accent5">
                      <a:tint val="96000"/>
                      <a:lumMod val="102000"/>
                    </a:schemeClr>
                  </a:gs>
                  <a:gs pos="100000">
                    <a:schemeClr val="accent5">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8ECA-4BC8-9E6F-A4B32922741E}"/>
              </c:ext>
            </c:extLst>
          </c:dPt>
          <c:dPt>
            <c:idx val="2"/>
            <c:bubble3D val="0"/>
            <c:spPr>
              <a:gradFill rotWithShape="1">
                <a:gsLst>
                  <a:gs pos="0">
                    <a:schemeClr val="accent4">
                      <a:tint val="96000"/>
                      <a:lumMod val="102000"/>
                    </a:schemeClr>
                  </a:gs>
                  <a:gs pos="100000">
                    <a:schemeClr val="accent4">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8ECA-4BC8-9E6F-A4B32922741E}"/>
              </c:ext>
            </c:extLst>
          </c:dPt>
          <c:dPt>
            <c:idx val="3"/>
            <c:bubble3D val="0"/>
            <c:spPr>
              <a:gradFill rotWithShape="1">
                <a:gsLst>
                  <a:gs pos="0">
                    <a:schemeClr val="accent6">
                      <a:lumMod val="60000"/>
                      <a:tint val="96000"/>
                      <a:lumMod val="102000"/>
                    </a:schemeClr>
                  </a:gs>
                  <a:gs pos="100000">
                    <a:schemeClr val="accent6">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8ECA-4BC8-9E6F-A4B32922741E}"/>
              </c:ext>
            </c:extLst>
          </c:dPt>
          <c:dPt>
            <c:idx val="4"/>
            <c:bubble3D val="0"/>
            <c:spPr>
              <a:gradFill rotWithShape="1">
                <a:gsLst>
                  <a:gs pos="0">
                    <a:schemeClr val="accent5">
                      <a:lumMod val="60000"/>
                      <a:tint val="96000"/>
                      <a:lumMod val="102000"/>
                    </a:schemeClr>
                  </a:gs>
                  <a:gs pos="100000">
                    <a:schemeClr val="accent5">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8ECA-4BC8-9E6F-A4B32922741E}"/>
              </c:ext>
            </c:extLst>
          </c:dPt>
          <c:dPt>
            <c:idx val="5"/>
            <c:bubble3D val="0"/>
            <c:spPr>
              <a:gradFill rotWithShape="1">
                <a:gsLst>
                  <a:gs pos="0">
                    <a:schemeClr val="accent4">
                      <a:lumMod val="60000"/>
                      <a:tint val="96000"/>
                      <a:lumMod val="102000"/>
                    </a:schemeClr>
                  </a:gs>
                  <a:gs pos="100000">
                    <a:schemeClr val="accent4">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B-8ECA-4BC8-9E6F-A4B32922741E}"/>
              </c:ext>
            </c:extLst>
          </c:dPt>
          <c:dPt>
            <c:idx val="6"/>
            <c:bubble3D val="0"/>
            <c:spPr>
              <a:gradFill rotWithShape="1">
                <a:gsLst>
                  <a:gs pos="0">
                    <a:schemeClr val="accent6">
                      <a:lumMod val="80000"/>
                      <a:lumOff val="20000"/>
                      <a:tint val="96000"/>
                      <a:lumMod val="102000"/>
                    </a:schemeClr>
                  </a:gs>
                  <a:gs pos="100000">
                    <a:schemeClr val="accent6">
                      <a:lumMod val="80000"/>
                      <a:lumOff val="2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D-8ECA-4BC8-9E6F-A4B32922741E}"/>
              </c:ext>
            </c:extLst>
          </c:dPt>
          <c:dPt>
            <c:idx val="7"/>
            <c:bubble3D val="0"/>
            <c:spPr>
              <a:gradFill rotWithShape="1">
                <a:gsLst>
                  <a:gs pos="0">
                    <a:schemeClr val="accent5">
                      <a:lumMod val="80000"/>
                      <a:lumOff val="20000"/>
                      <a:tint val="96000"/>
                      <a:lumMod val="102000"/>
                    </a:schemeClr>
                  </a:gs>
                  <a:gs pos="100000">
                    <a:schemeClr val="accent5">
                      <a:lumMod val="80000"/>
                      <a:lumOff val="2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F-8ECA-4BC8-9E6F-A4B32922741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Sheet2!$A$6:$A$13</c:f>
              <c:strCache>
                <c:ptCount val="7"/>
                <c:pt idx="0">
                  <c:v>Admin</c:v>
                </c:pt>
                <c:pt idx="1">
                  <c:v>Engineering</c:v>
                </c:pt>
                <c:pt idx="2">
                  <c:v>Finance</c:v>
                </c:pt>
                <c:pt idx="3">
                  <c:v>HR</c:v>
                </c:pt>
                <c:pt idx="4">
                  <c:v>IT</c:v>
                </c:pt>
                <c:pt idx="5">
                  <c:v>Marketing</c:v>
                </c:pt>
                <c:pt idx="6">
                  <c:v>Sales</c:v>
                </c:pt>
              </c:strCache>
            </c:strRef>
          </c:cat>
          <c:val>
            <c:numRef>
              <c:f>Sheet2!$B$6:$B$13</c:f>
              <c:numCache>
                <c:formatCode>General</c:formatCode>
                <c:ptCount val="7"/>
                <c:pt idx="0">
                  <c:v>274</c:v>
                </c:pt>
                <c:pt idx="1">
                  <c:v>196</c:v>
                </c:pt>
                <c:pt idx="2">
                  <c:v>447</c:v>
                </c:pt>
                <c:pt idx="3">
                  <c:v>266</c:v>
                </c:pt>
                <c:pt idx="4">
                  <c:v>326</c:v>
                </c:pt>
                <c:pt idx="5">
                  <c:v>421</c:v>
                </c:pt>
                <c:pt idx="6">
                  <c:v>291</c:v>
                </c:pt>
              </c:numCache>
            </c:numRef>
          </c:val>
          <c:extLst>
            <c:ext xmlns:c16="http://schemas.microsoft.com/office/drawing/2014/chart" uri="{C3380CC4-5D6E-409C-BE32-E72D297353CC}">
              <c16:uniqueId val="{00000010-8ECA-4BC8-9E6F-A4B32922741E}"/>
            </c:ext>
          </c:extLst>
        </c:ser>
        <c:ser>
          <c:idx val="1"/>
          <c:order val="1"/>
          <c:tx>
            <c:strRef>
              <c:f>Sheet2!$C$4:$C$5</c:f>
              <c:strCache>
                <c:ptCount val="1"/>
                <c:pt idx="0">
                  <c:v>low</c:v>
                </c:pt>
              </c:strCache>
            </c:strRef>
          </c:tx>
          <c:dPt>
            <c:idx val="0"/>
            <c:bubble3D val="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2-8ECA-4BC8-9E6F-A4B32922741E}"/>
              </c:ext>
            </c:extLst>
          </c:dPt>
          <c:dPt>
            <c:idx val="1"/>
            <c:bubble3D val="0"/>
            <c:spPr>
              <a:gradFill rotWithShape="1">
                <a:gsLst>
                  <a:gs pos="0">
                    <a:schemeClr val="accent5">
                      <a:tint val="96000"/>
                      <a:lumMod val="102000"/>
                    </a:schemeClr>
                  </a:gs>
                  <a:gs pos="100000">
                    <a:schemeClr val="accent5">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4-8ECA-4BC8-9E6F-A4B32922741E}"/>
              </c:ext>
            </c:extLst>
          </c:dPt>
          <c:dPt>
            <c:idx val="2"/>
            <c:bubble3D val="0"/>
            <c:spPr>
              <a:gradFill rotWithShape="1">
                <a:gsLst>
                  <a:gs pos="0">
                    <a:schemeClr val="accent4">
                      <a:tint val="96000"/>
                      <a:lumMod val="102000"/>
                    </a:schemeClr>
                  </a:gs>
                  <a:gs pos="100000">
                    <a:schemeClr val="accent4">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6-8ECA-4BC8-9E6F-A4B32922741E}"/>
              </c:ext>
            </c:extLst>
          </c:dPt>
          <c:dPt>
            <c:idx val="3"/>
            <c:bubble3D val="0"/>
            <c:spPr>
              <a:gradFill rotWithShape="1">
                <a:gsLst>
                  <a:gs pos="0">
                    <a:schemeClr val="accent6">
                      <a:lumMod val="60000"/>
                      <a:tint val="96000"/>
                      <a:lumMod val="102000"/>
                    </a:schemeClr>
                  </a:gs>
                  <a:gs pos="100000">
                    <a:schemeClr val="accent6">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8-8ECA-4BC8-9E6F-A4B32922741E}"/>
              </c:ext>
            </c:extLst>
          </c:dPt>
          <c:dPt>
            <c:idx val="4"/>
            <c:bubble3D val="0"/>
            <c:spPr>
              <a:gradFill rotWithShape="1">
                <a:gsLst>
                  <a:gs pos="0">
                    <a:schemeClr val="accent5">
                      <a:lumMod val="60000"/>
                      <a:tint val="96000"/>
                      <a:lumMod val="102000"/>
                    </a:schemeClr>
                  </a:gs>
                  <a:gs pos="100000">
                    <a:schemeClr val="accent5">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A-8ECA-4BC8-9E6F-A4B32922741E}"/>
              </c:ext>
            </c:extLst>
          </c:dPt>
          <c:dPt>
            <c:idx val="5"/>
            <c:bubble3D val="0"/>
            <c:spPr>
              <a:gradFill rotWithShape="1">
                <a:gsLst>
                  <a:gs pos="0">
                    <a:schemeClr val="accent4">
                      <a:lumMod val="60000"/>
                      <a:tint val="96000"/>
                      <a:lumMod val="102000"/>
                    </a:schemeClr>
                  </a:gs>
                  <a:gs pos="100000">
                    <a:schemeClr val="accent4">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C-8ECA-4BC8-9E6F-A4B32922741E}"/>
              </c:ext>
            </c:extLst>
          </c:dPt>
          <c:dPt>
            <c:idx val="6"/>
            <c:bubble3D val="0"/>
            <c:spPr>
              <a:gradFill rotWithShape="1">
                <a:gsLst>
                  <a:gs pos="0">
                    <a:schemeClr val="accent6">
                      <a:lumMod val="80000"/>
                      <a:lumOff val="20000"/>
                      <a:tint val="96000"/>
                      <a:lumMod val="102000"/>
                    </a:schemeClr>
                  </a:gs>
                  <a:gs pos="100000">
                    <a:schemeClr val="accent6">
                      <a:lumMod val="80000"/>
                      <a:lumOff val="2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E-8ECA-4BC8-9E6F-A4B32922741E}"/>
              </c:ext>
            </c:extLst>
          </c:dPt>
          <c:dPt>
            <c:idx val="7"/>
            <c:bubble3D val="0"/>
            <c:spPr>
              <a:gradFill rotWithShape="1">
                <a:gsLst>
                  <a:gs pos="0">
                    <a:schemeClr val="accent5">
                      <a:lumMod val="80000"/>
                      <a:lumOff val="20000"/>
                      <a:tint val="96000"/>
                      <a:lumMod val="102000"/>
                    </a:schemeClr>
                  </a:gs>
                  <a:gs pos="100000">
                    <a:schemeClr val="accent5">
                      <a:lumMod val="80000"/>
                      <a:lumOff val="2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0-8ECA-4BC8-9E6F-A4B32922741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Sheet2!$A$6:$A$13</c:f>
              <c:strCache>
                <c:ptCount val="7"/>
                <c:pt idx="0">
                  <c:v>Admin</c:v>
                </c:pt>
                <c:pt idx="1">
                  <c:v>Engineering</c:v>
                </c:pt>
                <c:pt idx="2">
                  <c:v>Finance</c:v>
                </c:pt>
                <c:pt idx="3">
                  <c:v>HR</c:v>
                </c:pt>
                <c:pt idx="4">
                  <c:v>IT</c:v>
                </c:pt>
                <c:pt idx="5">
                  <c:v>Marketing</c:v>
                </c:pt>
                <c:pt idx="6">
                  <c:v>Sales</c:v>
                </c:pt>
              </c:strCache>
            </c:strRef>
          </c:cat>
          <c:val>
            <c:numRef>
              <c:f>Sheet2!$C$6:$C$13</c:f>
              <c:numCache>
                <c:formatCode>General</c:formatCode>
                <c:ptCount val="7"/>
                <c:pt idx="3">
                  <c:v>32</c:v>
                </c:pt>
                <c:pt idx="4">
                  <c:v>7</c:v>
                </c:pt>
              </c:numCache>
            </c:numRef>
          </c:val>
          <c:extLst>
            <c:ext xmlns:c16="http://schemas.microsoft.com/office/drawing/2014/chart" uri="{C3380CC4-5D6E-409C-BE32-E72D297353CC}">
              <c16:uniqueId val="{00000021-8ECA-4BC8-9E6F-A4B32922741E}"/>
            </c:ext>
          </c:extLst>
        </c:ser>
        <c:ser>
          <c:idx val="2"/>
          <c:order val="2"/>
          <c:tx>
            <c:strRef>
              <c:f>Sheet2!$D$4:$D$5</c:f>
              <c:strCache>
                <c:ptCount val="1"/>
                <c:pt idx="0">
                  <c:v>Med</c:v>
                </c:pt>
              </c:strCache>
            </c:strRef>
          </c:tx>
          <c:dPt>
            <c:idx val="0"/>
            <c:bubble3D val="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3-8ECA-4BC8-9E6F-A4B32922741E}"/>
              </c:ext>
            </c:extLst>
          </c:dPt>
          <c:dPt>
            <c:idx val="1"/>
            <c:bubble3D val="0"/>
            <c:spPr>
              <a:gradFill rotWithShape="1">
                <a:gsLst>
                  <a:gs pos="0">
                    <a:schemeClr val="accent5">
                      <a:tint val="96000"/>
                      <a:lumMod val="102000"/>
                    </a:schemeClr>
                  </a:gs>
                  <a:gs pos="100000">
                    <a:schemeClr val="accent5">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5-8ECA-4BC8-9E6F-A4B32922741E}"/>
              </c:ext>
            </c:extLst>
          </c:dPt>
          <c:dPt>
            <c:idx val="2"/>
            <c:bubble3D val="0"/>
            <c:spPr>
              <a:gradFill rotWithShape="1">
                <a:gsLst>
                  <a:gs pos="0">
                    <a:schemeClr val="accent4">
                      <a:tint val="96000"/>
                      <a:lumMod val="102000"/>
                    </a:schemeClr>
                  </a:gs>
                  <a:gs pos="100000">
                    <a:schemeClr val="accent4">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7-8ECA-4BC8-9E6F-A4B32922741E}"/>
              </c:ext>
            </c:extLst>
          </c:dPt>
          <c:dPt>
            <c:idx val="3"/>
            <c:bubble3D val="0"/>
            <c:spPr>
              <a:gradFill rotWithShape="1">
                <a:gsLst>
                  <a:gs pos="0">
                    <a:schemeClr val="accent6">
                      <a:lumMod val="60000"/>
                      <a:tint val="96000"/>
                      <a:lumMod val="102000"/>
                    </a:schemeClr>
                  </a:gs>
                  <a:gs pos="100000">
                    <a:schemeClr val="accent6">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9-8ECA-4BC8-9E6F-A4B32922741E}"/>
              </c:ext>
            </c:extLst>
          </c:dPt>
          <c:dPt>
            <c:idx val="4"/>
            <c:bubble3D val="0"/>
            <c:spPr>
              <a:gradFill rotWithShape="1">
                <a:gsLst>
                  <a:gs pos="0">
                    <a:schemeClr val="accent5">
                      <a:lumMod val="60000"/>
                      <a:tint val="96000"/>
                      <a:lumMod val="102000"/>
                    </a:schemeClr>
                  </a:gs>
                  <a:gs pos="100000">
                    <a:schemeClr val="accent5">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B-8ECA-4BC8-9E6F-A4B32922741E}"/>
              </c:ext>
            </c:extLst>
          </c:dPt>
          <c:dPt>
            <c:idx val="5"/>
            <c:bubble3D val="0"/>
            <c:spPr>
              <a:gradFill rotWithShape="1">
                <a:gsLst>
                  <a:gs pos="0">
                    <a:schemeClr val="accent4">
                      <a:lumMod val="60000"/>
                      <a:tint val="96000"/>
                      <a:lumMod val="102000"/>
                    </a:schemeClr>
                  </a:gs>
                  <a:gs pos="100000">
                    <a:schemeClr val="accent4">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D-8ECA-4BC8-9E6F-A4B32922741E}"/>
              </c:ext>
            </c:extLst>
          </c:dPt>
          <c:dPt>
            <c:idx val="6"/>
            <c:bubble3D val="0"/>
            <c:spPr>
              <a:gradFill rotWithShape="1">
                <a:gsLst>
                  <a:gs pos="0">
                    <a:schemeClr val="accent6">
                      <a:lumMod val="80000"/>
                      <a:lumOff val="20000"/>
                      <a:tint val="96000"/>
                      <a:lumMod val="102000"/>
                    </a:schemeClr>
                  </a:gs>
                  <a:gs pos="100000">
                    <a:schemeClr val="accent6">
                      <a:lumMod val="80000"/>
                      <a:lumOff val="2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F-8ECA-4BC8-9E6F-A4B32922741E}"/>
              </c:ext>
            </c:extLst>
          </c:dPt>
          <c:dPt>
            <c:idx val="7"/>
            <c:bubble3D val="0"/>
            <c:spPr>
              <a:gradFill rotWithShape="1">
                <a:gsLst>
                  <a:gs pos="0">
                    <a:schemeClr val="accent5">
                      <a:lumMod val="80000"/>
                      <a:lumOff val="20000"/>
                      <a:tint val="96000"/>
                      <a:lumMod val="102000"/>
                    </a:schemeClr>
                  </a:gs>
                  <a:gs pos="100000">
                    <a:schemeClr val="accent5">
                      <a:lumMod val="80000"/>
                      <a:lumOff val="2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1-8ECA-4BC8-9E6F-A4B32922741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Sheet2!$A$6:$A$13</c:f>
              <c:strCache>
                <c:ptCount val="7"/>
                <c:pt idx="0">
                  <c:v>Admin</c:v>
                </c:pt>
                <c:pt idx="1">
                  <c:v>Engineering</c:v>
                </c:pt>
                <c:pt idx="2">
                  <c:v>Finance</c:v>
                </c:pt>
                <c:pt idx="3">
                  <c:v>HR</c:v>
                </c:pt>
                <c:pt idx="4">
                  <c:v>IT</c:v>
                </c:pt>
                <c:pt idx="5">
                  <c:v>Marketing</c:v>
                </c:pt>
                <c:pt idx="6">
                  <c:v>Sales</c:v>
                </c:pt>
              </c:strCache>
            </c:strRef>
          </c:cat>
          <c:val>
            <c:numRef>
              <c:f>Sheet2!$D$6:$D$13</c:f>
              <c:numCache>
                <c:formatCode>General</c:formatCode>
                <c:ptCount val="7"/>
                <c:pt idx="0">
                  <c:v>126</c:v>
                </c:pt>
                <c:pt idx="1">
                  <c:v>16</c:v>
                </c:pt>
                <c:pt idx="2">
                  <c:v>105</c:v>
                </c:pt>
                <c:pt idx="3">
                  <c:v>34</c:v>
                </c:pt>
                <c:pt idx="6">
                  <c:v>111</c:v>
                </c:pt>
              </c:numCache>
            </c:numRef>
          </c:val>
          <c:extLst>
            <c:ext xmlns:c16="http://schemas.microsoft.com/office/drawing/2014/chart" uri="{C3380CC4-5D6E-409C-BE32-E72D297353CC}">
              <c16:uniqueId val="{00000032-8ECA-4BC8-9E6F-A4B32922741E}"/>
            </c:ext>
          </c:extLst>
        </c:ser>
        <c:ser>
          <c:idx val="3"/>
          <c:order val="3"/>
          <c:tx>
            <c:strRef>
              <c:f>Sheet2!$E$4:$E$5</c:f>
              <c:strCache>
                <c:ptCount val="1"/>
                <c:pt idx="0">
                  <c:v>Very high</c:v>
                </c:pt>
              </c:strCache>
            </c:strRef>
          </c:tx>
          <c:dPt>
            <c:idx val="0"/>
            <c:bubble3D val="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4-8ECA-4BC8-9E6F-A4B32922741E}"/>
              </c:ext>
            </c:extLst>
          </c:dPt>
          <c:dPt>
            <c:idx val="1"/>
            <c:bubble3D val="0"/>
            <c:spPr>
              <a:gradFill rotWithShape="1">
                <a:gsLst>
                  <a:gs pos="0">
                    <a:schemeClr val="accent5">
                      <a:tint val="96000"/>
                      <a:lumMod val="102000"/>
                    </a:schemeClr>
                  </a:gs>
                  <a:gs pos="100000">
                    <a:schemeClr val="accent5">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6-8ECA-4BC8-9E6F-A4B32922741E}"/>
              </c:ext>
            </c:extLst>
          </c:dPt>
          <c:dPt>
            <c:idx val="2"/>
            <c:bubble3D val="0"/>
            <c:spPr>
              <a:gradFill rotWithShape="1">
                <a:gsLst>
                  <a:gs pos="0">
                    <a:schemeClr val="accent4">
                      <a:tint val="96000"/>
                      <a:lumMod val="102000"/>
                    </a:schemeClr>
                  </a:gs>
                  <a:gs pos="100000">
                    <a:schemeClr val="accent4">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8-8ECA-4BC8-9E6F-A4B32922741E}"/>
              </c:ext>
            </c:extLst>
          </c:dPt>
          <c:dPt>
            <c:idx val="3"/>
            <c:bubble3D val="0"/>
            <c:spPr>
              <a:gradFill rotWithShape="1">
                <a:gsLst>
                  <a:gs pos="0">
                    <a:schemeClr val="accent6">
                      <a:lumMod val="60000"/>
                      <a:tint val="96000"/>
                      <a:lumMod val="102000"/>
                    </a:schemeClr>
                  </a:gs>
                  <a:gs pos="100000">
                    <a:schemeClr val="accent6">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A-8ECA-4BC8-9E6F-A4B32922741E}"/>
              </c:ext>
            </c:extLst>
          </c:dPt>
          <c:dPt>
            <c:idx val="4"/>
            <c:bubble3D val="0"/>
            <c:spPr>
              <a:gradFill rotWithShape="1">
                <a:gsLst>
                  <a:gs pos="0">
                    <a:schemeClr val="accent5">
                      <a:lumMod val="60000"/>
                      <a:tint val="96000"/>
                      <a:lumMod val="102000"/>
                    </a:schemeClr>
                  </a:gs>
                  <a:gs pos="100000">
                    <a:schemeClr val="accent5">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C-8ECA-4BC8-9E6F-A4B32922741E}"/>
              </c:ext>
            </c:extLst>
          </c:dPt>
          <c:dPt>
            <c:idx val="5"/>
            <c:bubble3D val="0"/>
            <c:spPr>
              <a:gradFill rotWithShape="1">
                <a:gsLst>
                  <a:gs pos="0">
                    <a:schemeClr val="accent4">
                      <a:lumMod val="60000"/>
                      <a:tint val="96000"/>
                      <a:lumMod val="102000"/>
                    </a:schemeClr>
                  </a:gs>
                  <a:gs pos="100000">
                    <a:schemeClr val="accent4">
                      <a:lumMod val="6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E-8ECA-4BC8-9E6F-A4B32922741E}"/>
              </c:ext>
            </c:extLst>
          </c:dPt>
          <c:dPt>
            <c:idx val="6"/>
            <c:bubble3D val="0"/>
            <c:spPr>
              <a:gradFill rotWithShape="1">
                <a:gsLst>
                  <a:gs pos="0">
                    <a:schemeClr val="accent6">
                      <a:lumMod val="80000"/>
                      <a:lumOff val="20000"/>
                      <a:tint val="96000"/>
                      <a:lumMod val="102000"/>
                    </a:schemeClr>
                  </a:gs>
                  <a:gs pos="100000">
                    <a:schemeClr val="accent6">
                      <a:lumMod val="80000"/>
                      <a:lumOff val="2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0-8ECA-4BC8-9E6F-A4B32922741E}"/>
              </c:ext>
            </c:extLst>
          </c:dPt>
          <c:dPt>
            <c:idx val="7"/>
            <c:bubble3D val="0"/>
            <c:spPr>
              <a:gradFill rotWithShape="1">
                <a:gsLst>
                  <a:gs pos="0">
                    <a:schemeClr val="accent5">
                      <a:lumMod val="80000"/>
                      <a:lumOff val="20000"/>
                      <a:tint val="96000"/>
                      <a:lumMod val="102000"/>
                    </a:schemeClr>
                  </a:gs>
                  <a:gs pos="100000">
                    <a:schemeClr val="accent5">
                      <a:lumMod val="80000"/>
                      <a:lumOff val="20000"/>
                      <a:shade val="88000"/>
                      <a:lumMod val="94000"/>
                    </a:schemeClr>
                  </a:gs>
                </a:gsLst>
                <a:path path="circle">
                  <a:fillToRect l="50000" t="100000" r="100000" b="50000"/>
                </a:path>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2-8ECA-4BC8-9E6F-A4B32922741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Sheet2!$A$6:$A$13</c:f>
              <c:strCache>
                <c:ptCount val="7"/>
                <c:pt idx="0">
                  <c:v>Admin</c:v>
                </c:pt>
                <c:pt idx="1">
                  <c:v>Engineering</c:v>
                </c:pt>
                <c:pt idx="2">
                  <c:v>Finance</c:v>
                </c:pt>
                <c:pt idx="3">
                  <c:v>HR</c:v>
                </c:pt>
                <c:pt idx="4">
                  <c:v>IT</c:v>
                </c:pt>
                <c:pt idx="5">
                  <c:v>Marketing</c:v>
                </c:pt>
                <c:pt idx="6">
                  <c:v>Sales</c:v>
                </c:pt>
              </c:strCache>
            </c:strRef>
          </c:cat>
          <c:val>
            <c:numRef>
              <c:f>Sheet2!$E$6:$E$13</c:f>
              <c:numCache>
                <c:formatCode>General</c:formatCode>
                <c:ptCount val="7"/>
                <c:pt idx="0">
                  <c:v>133</c:v>
                </c:pt>
                <c:pt idx="1">
                  <c:v>377</c:v>
                </c:pt>
                <c:pt idx="2">
                  <c:v>436</c:v>
                </c:pt>
                <c:pt idx="3">
                  <c:v>144</c:v>
                </c:pt>
                <c:pt idx="4">
                  <c:v>647</c:v>
                </c:pt>
                <c:pt idx="5">
                  <c:v>424</c:v>
                </c:pt>
                <c:pt idx="6">
                  <c:v>237</c:v>
                </c:pt>
              </c:numCache>
            </c:numRef>
          </c:val>
          <c:extLst>
            <c:ext xmlns:c16="http://schemas.microsoft.com/office/drawing/2014/chart" uri="{C3380CC4-5D6E-409C-BE32-E72D297353CC}">
              <c16:uniqueId val="{00000043-8ECA-4BC8-9E6F-A4B32922741E}"/>
            </c:ext>
          </c:extLst>
        </c:ser>
        <c:dLbls>
          <c:dLblPos val="bestFit"/>
          <c:showLegendKey val="0"/>
          <c:showVal val="1"/>
          <c:showCatName val="0"/>
          <c:showSerName val="0"/>
          <c:showPercent val="0"/>
          <c:showBubbleSize val="0"/>
          <c:showLeaderLines val="1"/>
        </c:dLbls>
        <c:gapWidth val="100"/>
        <c:secondPieSize val="75"/>
        <c:serLines>
          <c:spPr>
            <a:ln w="9525" cap="flat" cmpd="sng" algn="ctr">
              <a:solidFill>
                <a:schemeClr val="lt1">
                  <a:lumMod val="95000"/>
                  <a:alpha val="54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8/31/2024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8/31/2024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8/31/2024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1018190" y="924232"/>
            <a:ext cx="8174971" cy="5532552"/>
          </a:xfrm>
        </p:spPr>
        <p:txBody>
          <a:bodyPr>
            <a:normAutofit/>
          </a:bodyPr>
          <a:lstStyle/>
          <a:p>
            <a:pPr algn="l"/>
            <a:r>
              <a:rPr lang="en-US" sz="800" dirty="0"/>
              <a:t>.</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857250" y="1209675"/>
            <a:ext cx="8997946" cy="4451985"/>
          </a:xfrm>
        </p:spPr>
        <p:txBody>
          <a:bodyPr>
            <a:normAutofit/>
          </a:bodyPr>
          <a:lstStyle/>
          <a:p>
            <a:pPr algn="l"/>
            <a:r>
              <a:rPr lang="en-US" dirty="0"/>
              <a:t>                              </a:t>
            </a:r>
          </a:p>
          <a:p>
            <a:pPr algn="l"/>
            <a:r>
              <a:rPr lang="en-US" sz="2400" dirty="0"/>
              <a:t>                      </a:t>
            </a:r>
            <a:r>
              <a:rPr lang="en-US" sz="2400" dirty="0">
                <a:latin typeface="Berlin Sans FB Demi" panose="020E0802020502020306" pitchFamily="34" charset="0"/>
              </a:rPr>
              <a:t>Employee Salary Data Analysis using Excel</a:t>
            </a:r>
          </a:p>
          <a:p>
            <a:pPr algn="l"/>
            <a:endParaRPr lang="en-US" sz="2400" dirty="0">
              <a:latin typeface="Arial Rounded MT Bold" panose="020F0704030504030204" pitchFamily="34" charset="0"/>
            </a:endParaRPr>
          </a:p>
          <a:p>
            <a:pPr algn="l"/>
            <a:endParaRPr lang="en-US" sz="2000" dirty="0">
              <a:latin typeface="Berlin Sans FB Demi" panose="020E0802020502020306" pitchFamily="34" charset="0"/>
            </a:endParaRPr>
          </a:p>
          <a:p>
            <a:pPr algn="l"/>
            <a:r>
              <a:rPr lang="en-US" sz="1600" dirty="0">
                <a:latin typeface="Berlin Sans FB Demi" panose="020E0802020502020306" pitchFamily="34" charset="0"/>
              </a:rPr>
              <a:t>     </a:t>
            </a:r>
          </a:p>
          <a:p>
            <a:pPr algn="l"/>
            <a:r>
              <a:rPr lang="en-US" sz="1800" dirty="0">
                <a:latin typeface="Berlin Sans FB Demi" panose="020E0802020502020306" pitchFamily="34" charset="0"/>
              </a:rPr>
              <a:t>         Student Name : Nityashri Ramakrouchenane</a:t>
            </a:r>
          </a:p>
          <a:p>
            <a:pPr algn="l"/>
            <a:r>
              <a:rPr lang="en-US" sz="1800" dirty="0">
                <a:latin typeface="Berlin Sans FB Demi" panose="020E0802020502020306" pitchFamily="34" charset="0"/>
              </a:rPr>
              <a:t>         Register No. : 122202490 , asnm1423122202490</a:t>
            </a:r>
          </a:p>
          <a:p>
            <a:pPr algn="l"/>
            <a:r>
              <a:rPr lang="en-US" sz="1800" dirty="0">
                <a:latin typeface="Berlin Sans FB Demi" panose="020E0802020502020306" pitchFamily="34" charset="0"/>
              </a:rPr>
              <a:t>         Department : B.com Corporate Secretaryship</a:t>
            </a:r>
          </a:p>
          <a:p>
            <a:pPr algn="l"/>
            <a:r>
              <a:rPr lang="en-US" sz="1800">
                <a:latin typeface="Berlin Sans FB Demi" panose="020E0802020502020306" pitchFamily="34" charset="0"/>
              </a:rPr>
              <a:t>         </a:t>
            </a:r>
            <a:r>
              <a:rPr lang="en-US" sz="1800" dirty="0">
                <a:latin typeface="Berlin Sans FB Demi" panose="020E0802020502020306" pitchFamily="34" charset="0"/>
              </a:rPr>
              <a:t>College : DR.MGR Janaki College Of Arts and Science For Women</a:t>
            </a:r>
          </a:p>
          <a:p>
            <a:pPr algn="l"/>
            <a:endParaRPr lang="en-US" sz="1800" dirty="0">
              <a:latin typeface="Berlin Sans FB Demi" panose="020E0802020502020306" pitchFamily="34" charset="0"/>
            </a:endParaRPr>
          </a:p>
          <a:p>
            <a:pPr algn="l"/>
            <a:endParaRPr lang="en-US" dirty="0">
              <a:latin typeface="Berlin Sans FB Demi" panose="020E0802020502020306" pitchFamily="34" charset="0"/>
            </a:endParaRPr>
          </a:p>
          <a:p>
            <a:pPr algn="l"/>
            <a:endParaRPr lang="en-US" dirty="0">
              <a:latin typeface="Berlin Sans FB Demi" panose="020E0802020502020306" pitchFamily="34" charset="0"/>
            </a:endParaRPr>
          </a:p>
          <a:p>
            <a:pPr algn="l"/>
            <a:endParaRPr lang="en-US" dirty="0">
              <a:latin typeface="Berlin Sans FB Demi" panose="020E0802020502020306" pitchFamily="34" charset="0"/>
            </a:endParaRP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B49112-7E87-251F-2CA8-FE041C1268EF}"/>
              </a:ext>
            </a:extLst>
          </p:cNvPr>
          <p:cNvSpPr txBox="1"/>
          <p:nvPr/>
        </p:nvSpPr>
        <p:spPr>
          <a:xfrm>
            <a:off x="1536374" y="425496"/>
            <a:ext cx="6585625" cy="400110"/>
          </a:xfrm>
          <a:prstGeom prst="rect">
            <a:avLst/>
          </a:prstGeom>
          <a:noFill/>
        </p:spPr>
        <p:txBody>
          <a:bodyPr wrap="square">
            <a:spAutoFit/>
          </a:bodyPr>
          <a:lstStyle/>
          <a:p>
            <a:r>
              <a:rPr lang="en-IN" sz="2000" dirty="0">
                <a:latin typeface="Berlin Sans FB Demi" panose="020E0802020502020306" pitchFamily="34" charset="0"/>
              </a:rPr>
              <a:t>MODELLING APPROACH</a:t>
            </a:r>
          </a:p>
        </p:txBody>
      </p:sp>
      <p:sp>
        <p:nvSpPr>
          <p:cNvPr id="5" name="TextBox 4">
            <a:extLst>
              <a:ext uri="{FF2B5EF4-FFF2-40B4-BE49-F238E27FC236}">
                <a16:creationId xmlns:a16="http://schemas.microsoft.com/office/drawing/2014/main" id="{1CB4D7EC-15EA-6EE9-965B-6F7972FE1D35}"/>
              </a:ext>
            </a:extLst>
          </p:cNvPr>
          <p:cNvSpPr txBox="1"/>
          <p:nvPr/>
        </p:nvSpPr>
        <p:spPr>
          <a:xfrm>
            <a:off x="1676201" y="956488"/>
            <a:ext cx="8920264" cy="7106048"/>
          </a:xfrm>
          <a:prstGeom prst="rect">
            <a:avLst/>
          </a:prstGeom>
          <a:noFill/>
        </p:spPr>
        <p:txBody>
          <a:bodyPr wrap="square">
            <a:spAutoFit/>
          </a:bodyPr>
          <a:lstStyle/>
          <a:p>
            <a:pPr>
              <a:lnSpc>
                <a:spcPct val="150000"/>
              </a:lnSpc>
            </a:pPr>
            <a:r>
              <a:rPr lang="en-IN" b="1" dirty="0">
                <a:latin typeface="Times New Roman" panose="02020603050405020304" pitchFamily="18" charset="0"/>
                <a:cs typeface="Times New Roman" panose="02020603050405020304" pitchFamily="18" charset="0"/>
              </a:rPr>
              <a:t>Data collection-</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Downloaded Salary data sheet from Kaggle.</a:t>
            </a:r>
          </a:p>
          <a:p>
            <a:pPr>
              <a:lnSpc>
                <a:spcPct val="150000"/>
              </a:lnSpc>
            </a:pPr>
            <a:endParaRPr lang="en-IN" b="1"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Feature collection-</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Employee ID.</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 Departments.</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Salary level.</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Employee rating.</a:t>
            </a: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Data cleaning-</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Identification of missing values.</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Filtering out the missing value.</a:t>
            </a: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IN" b="1"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aren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743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FA6041-4700-6226-7970-8A57A908355B}"/>
              </a:ext>
            </a:extLst>
          </p:cNvPr>
          <p:cNvSpPr txBox="1"/>
          <p:nvPr/>
        </p:nvSpPr>
        <p:spPr>
          <a:xfrm>
            <a:off x="1813249" y="341988"/>
            <a:ext cx="8565502" cy="5859553"/>
          </a:xfrm>
          <a:prstGeom prst="rect">
            <a:avLst/>
          </a:prstGeom>
          <a:noFill/>
        </p:spPr>
        <p:txBody>
          <a:bodyPr wrap="square">
            <a:spAutoFit/>
          </a:bodyPr>
          <a:lstStyle/>
          <a:p>
            <a:pPr>
              <a:lnSpc>
                <a:spcPct val="150000"/>
              </a:lnSpc>
            </a:pPr>
            <a:r>
              <a:rPr lang="en-IN" b="1" dirty="0">
                <a:latin typeface="Times New Roman" panose="02020603050405020304" pitchFamily="18" charset="0"/>
                <a:cs typeface="Times New Roman" panose="02020603050405020304" pitchFamily="18" charset="0"/>
              </a:rPr>
              <a:t>Performance level-</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Performance was calculated using Salary level of the employees.</a:t>
            </a:r>
          </a:p>
          <a:p>
            <a:pPr>
              <a:lnSpc>
                <a:spcPct val="150000"/>
              </a:lnSpc>
            </a:pPr>
            <a:endParaRPr lang="en-IN" b="1"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Summary-</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Using pivot table the data that was collected was used to create a pivot table with all the features that were collected.</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Job title and employee ratings were placed in filter section so that detailed information can be extracted according to the criteria stated.</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Columns consists of salary level of employees and rows consists of the departments they work under.</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Employee ratings were placed under values.</a:t>
            </a: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Visualisation-</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Pie chart used for representation of the pivot table that was created.</a:t>
            </a:r>
          </a:p>
        </p:txBody>
      </p:sp>
    </p:spTree>
    <p:extLst>
      <p:ext uri="{BB962C8B-B14F-4D97-AF65-F5344CB8AC3E}">
        <p14:creationId xmlns:p14="http://schemas.microsoft.com/office/powerpoint/2010/main" val="323020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07EB22-432B-1EF3-D939-D9D290837F37}"/>
              </a:ext>
            </a:extLst>
          </p:cNvPr>
          <p:cNvSpPr txBox="1"/>
          <p:nvPr/>
        </p:nvSpPr>
        <p:spPr>
          <a:xfrm>
            <a:off x="1728595" y="1175656"/>
            <a:ext cx="6094378" cy="400110"/>
          </a:xfrm>
          <a:prstGeom prst="rect">
            <a:avLst/>
          </a:prstGeom>
          <a:noFill/>
        </p:spPr>
        <p:txBody>
          <a:bodyPr wrap="square">
            <a:spAutoFit/>
          </a:bodyPr>
          <a:lstStyle/>
          <a:p>
            <a:r>
              <a:rPr lang="en-IN" sz="18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2000" b="1" kern="100" dirty="0">
                <a:latin typeface="Berlin Sans FB Demi" panose="020E0802020502020306" pitchFamily="34" charset="0"/>
                <a:ea typeface="Calibri" panose="020F0502020204030204" pitchFamily="34" charset="0"/>
                <a:cs typeface="Times New Roman" panose="02020603050405020304" pitchFamily="18" charset="0"/>
              </a:rPr>
              <a:t>Results and Discussion</a:t>
            </a:r>
            <a:endParaRPr lang="en-IN" b="1" dirty="0">
              <a:latin typeface="Berlin Sans FB Demi" panose="020E0802020502020306" pitchFamily="34" charset="0"/>
            </a:endParaRPr>
          </a:p>
        </p:txBody>
      </p:sp>
      <p:graphicFrame>
        <p:nvGraphicFramePr>
          <p:cNvPr id="6" name="Chart 5">
            <a:extLst>
              <a:ext uri="{FF2B5EF4-FFF2-40B4-BE49-F238E27FC236}">
                <a16:creationId xmlns:a16="http://schemas.microsoft.com/office/drawing/2014/main" id="{2A929889-ADD6-EFDD-0201-4FE0EC36E044}"/>
              </a:ext>
            </a:extLst>
          </p:cNvPr>
          <p:cNvGraphicFramePr>
            <a:graphicFrameLocks/>
          </p:cNvGraphicFramePr>
          <p:nvPr>
            <p:extLst>
              <p:ext uri="{D42A27DB-BD31-4B8C-83A1-F6EECF244321}">
                <p14:modId xmlns:p14="http://schemas.microsoft.com/office/powerpoint/2010/main" val="2585637056"/>
              </p:ext>
            </p:extLst>
          </p:nvPr>
        </p:nvGraphicFramePr>
        <p:xfrm>
          <a:off x="2929813" y="2080728"/>
          <a:ext cx="6708710" cy="38162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11584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C34061-3505-E9CD-1BD4-2CB82C156F7D}"/>
              </a:ext>
            </a:extLst>
          </p:cNvPr>
          <p:cNvSpPr txBox="1"/>
          <p:nvPr/>
        </p:nvSpPr>
        <p:spPr>
          <a:xfrm>
            <a:off x="1782147" y="1308602"/>
            <a:ext cx="8985379" cy="1745158"/>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largest portion of the chart (1038) is in the pink section, representing the "Sales" department.</a:t>
            </a:r>
            <a:endParaRPr lang="en-US" dirty="0"/>
          </a:p>
          <a:p>
            <a:pPr algn="just">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9A6929C-05E1-69F8-535C-9C3F017F9945}"/>
              </a:ext>
            </a:extLst>
          </p:cNvPr>
          <p:cNvSpPr txBox="1"/>
          <p:nvPr/>
        </p:nvSpPr>
        <p:spPr>
          <a:xfrm>
            <a:off x="1753377" y="649256"/>
            <a:ext cx="6097554" cy="461665"/>
          </a:xfrm>
          <a:prstGeom prst="rect">
            <a:avLst/>
          </a:prstGeom>
          <a:noFill/>
        </p:spPr>
        <p:txBody>
          <a:bodyPr wrap="square">
            <a:spAutoFit/>
          </a:bodyPr>
          <a:lstStyle/>
          <a:p>
            <a:r>
              <a:rPr lang="en-IN" sz="2400" dirty="0">
                <a:latin typeface="Berlin Sans FB Demi" panose="020E0802020502020306" pitchFamily="34" charset="0"/>
              </a:rPr>
              <a:t>Conclusion</a:t>
            </a:r>
            <a:r>
              <a:rPr lang="en-IN" sz="2400" b="1" dirty="0">
                <a:latin typeface="Berlin Sans FB Demi" panose="020E0802020502020306" pitchFamily="34" charset="0"/>
              </a:rPr>
              <a:t>:</a:t>
            </a:r>
            <a:endParaRPr lang="en-IN" b="1" dirty="0">
              <a:latin typeface="Berlin Sans FB Demi" panose="020E0802020502020306" pitchFamily="34" charset="0"/>
            </a:endParaRPr>
          </a:p>
        </p:txBody>
      </p:sp>
      <p:sp>
        <p:nvSpPr>
          <p:cNvPr id="6" name="Rectangle 1">
            <a:extLst>
              <a:ext uri="{FF2B5EF4-FFF2-40B4-BE49-F238E27FC236}">
                <a16:creationId xmlns:a16="http://schemas.microsoft.com/office/drawing/2014/main" id="{BDDEA512-881D-4D78-1C78-54B2A7640561}"/>
              </a:ext>
            </a:extLst>
          </p:cNvPr>
          <p:cNvSpPr>
            <a:spLocks noChangeArrowheads="1"/>
          </p:cNvSpPr>
          <p:nvPr/>
        </p:nvSpPr>
        <p:spPr bwMode="auto">
          <a:xfrm>
            <a:off x="1782147" y="1967948"/>
            <a:ext cx="12137569" cy="1745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next largest segment is in red (447), representing the "Finance" department.</a:t>
            </a:r>
          </a:p>
          <a:p>
            <a:pPr marL="0" marR="0" lvl="0" indent="0" algn="just" defTabSz="914400" rtl="0" eaLnBrk="0" fontAlgn="base" latinLnBrk="0" hangingPunct="0">
              <a:lnSpc>
                <a:spcPct val="100000"/>
              </a:lnSpc>
              <a:spcBef>
                <a:spcPct val="0"/>
              </a:spcBef>
              <a:spcAft>
                <a:spcPct val="0"/>
              </a:spcAft>
              <a:buClrTx/>
              <a:buSzTx/>
              <a:tabLst/>
            </a:pPr>
            <a:r>
              <a:rPr lang="en-US" altLang="en-US" dirty="0">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is also a considerable segment (421), followed by "Engineering" (326). </a:t>
            </a:r>
          </a:p>
          <a:p>
            <a:pPr marL="0" marR="0" lvl="0" indent="0" algn="just" defTabSz="914400" rtl="0" eaLnBrk="0" fontAlgn="base" latinLnBrk="0" hangingPunct="0">
              <a:lnSpc>
                <a:spcPct val="100000"/>
              </a:lnSpc>
              <a:spcBef>
                <a:spcPct val="0"/>
              </a:spcBef>
              <a:spcAft>
                <a:spcPct val="0"/>
              </a:spcAft>
              <a:buClrTx/>
              <a:buSzTx/>
              <a:tabLst/>
            </a:pPr>
            <a:endParaRPr lang="en-US" dirty="0"/>
          </a:p>
          <a:p>
            <a:pPr marL="0" marR="0" lvl="0" indent="0" algn="just" defTabSz="914400" rtl="0" eaLnBrk="0" fontAlgn="base" latinLnBrk="0" hangingPunct="0">
              <a:lnSpc>
                <a:spcPct val="100000"/>
              </a:lnSpc>
              <a:spcBef>
                <a:spcPct val="0"/>
              </a:spcBef>
              <a:spcAft>
                <a:spcPct val="0"/>
              </a:spcAft>
              <a:buClrTx/>
              <a:buSzTx/>
              <a:tabLst/>
            </a:pPr>
            <a:r>
              <a:rPr lang="en-US" dirty="0">
                <a:latin typeface="Times New Roman" panose="02020603050405020304" pitchFamily="18" charset="0"/>
                <a:cs typeface="Times New Roman" panose="02020603050405020304" pitchFamily="18" charset="0"/>
              </a:rPr>
              <a:t>The smallest segments are "Admin" (266), "HR" (274), and "Marketing" (291).</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FD7A656-CC14-7755-2943-E2E5EE0D428B}"/>
              </a:ext>
            </a:extLst>
          </p:cNvPr>
          <p:cNvSpPr txBox="1"/>
          <p:nvPr/>
        </p:nvSpPr>
        <p:spPr>
          <a:xfrm>
            <a:off x="1782147" y="3804241"/>
            <a:ext cx="8873412" cy="2120068"/>
          </a:xfrm>
          <a:prstGeom prst="rect">
            <a:avLst/>
          </a:prstGeom>
          <a:noFill/>
        </p:spPr>
        <p:txBody>
          <a:bodyPr wrap="square">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chart indicates that the Sales department is the most dominant in terms of salary distribution, followed by Finance and IT. In contrast, Admin, HR, and Marketing have smaller shares of the overall salary distribution. This also indicates that the company might prioritize investment in Sales, Finance, and IT departments due to their critical roles in the company's operations or revenue generation.</a:t>
            </a:r>
          </a:p>
        </p:txBody>
      </p:sp>
    </p:spTree>
    <p:extLst>
      <p:ext uri="{BB962C8B-B14F-4D97-AF65-F5344CB8AC3E}">
        <p14:creationId xmlns:p14="http://schemas.microsoft.com/office/powerpoint/2010/main" val="84544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C7018-CB98-DBFB-CBDF-8346AA042246}"/>
              </a:ext>
            </a:extLst>
          </p:cNvPr>
          <p:cNvSpPr>
            <a:spLocks noGrp="1"/>
          </p:cNvSpPr>
          <p:nvPr>
            <p:ph type="title"/>
          </p:nvPr>
        </p:nvSpPr>
        <p:spPr>
          <a:xfrm>
            <a:off x="1484311" y="685800"/>
            <a:ext cx="10018713" cy="4914900"/>
          </a:xfrm>
        </p:spPr>
        <p:txBody>
          <a:bodyPr>
            <a:normAutofit/>
          </a:bodyPr>
          <a:lstStyle/>
          <a:p>
            <a:r>
              <a:rPr lang="en-IN" sz="2800" dirty="0">
                <a:latin typeface="Berlin Sans FB Demi" panose="020E0802020502020306" pitchFamily="34" charset="0"/>
              </a:rPr>
              <a:t>Employee Salary Data Analysis using Excel Techniques</a:t>
            </a:r>
          </a:p>
        </p:txBody>
      </p:sp>
    </p:spTree>
    <p:extLst>
      <p:ext uri="{BB962C8B-B14F-4D97-AF65-F5344CB8AC3E}">
        <p14:creationId xmlns:p14="http://schemas.microsoft.com/office/powerpoint/2010/main" val="4091836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9A390C-1CE6-7E2B-F3ED-41643BBE1D99}"/>
              </a:ext>
            </a:extLst>
          </p:cNvPr>
          <p:cNvSpPr txBox="1"/>
          <p:nvPr/>
        </p:nvSpPr>
        <p:spPr>
          <a:xfrm>
            <a:off x="1904067" y="231905"/>
            <a:ext cx="9304182" cy="5809411"/>
          </a:xfrm>
          <a:prstGeom prst="rect">
            <a:avLst/>
          </a:prstGeom>
          <a:noFill/>
        </p:spPr>
        <p:txBody>
          <a:bodyPr wrap="square">
            <a:spAutoFit/>
          </a:bodyPr>
          <a:lstStyle/>
          <a:p>
            <a:pPr>
              <a:lnSpc>
                <a:spcPct val="107000"/>
              </a:lnSpc>
              <a:spcAft>
                <a:spcPts val="800"/>
              </a:spcAft>
            </a:pPr>
            <a:r>
              <a:rPr lang="en-IN" sz="2400" b="1" kern="100" dirty="0">
                <a:effectLst/>
                <a:latin typeface="Berlin Sans FB Demi" panose="020E0802020502020306"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000" b="1" kern="100" dirty="0">
                <a:latin typeface="Berlin Sans FB Demi" panose="020E0802020502020306" pitchFamily="34" charset="0"/>
                <a:ea typeface="Calibri" panose="020F0502020204030204" pitchFamily="34" charset="0"/>
                <a:cs typeface="Times New Roman" panose="02020603050405020304" pitchFamily="18" charset="0"/>
              </a:rPr>
              <a:t>          </a:t>
            </a:r>
            <a:r>
              <a:rPr lang="en-IN" sz="2000" b="1" kern="100" dirty="0">
                <a:effectLst/>
                <a:latin typeface="Berlin Sans FB Demi" panose="020E0802020502020306" pitchFamily="34" charset="0"/>
                <a:ea typeface="Calibri" panose="020F0502020204030204" pitchFamily="34" charset="0"/>
                <a:cs typeface="Times New Roman" panose="02020603050405020304" pitchFamily="18" charset="0"/>
              </a:rPr>
              <a:t>AGENDA</a:t>
            </a:r>
          </a:p>
          <a:p>
            <a:pPr>
              <a:lnSpc>
                <a:spcPct val="107000"/>
              </a:lnSpc>
              <a:spcAft>
                <a:spcPts val="800"/>
              </a:spcAft>
            </a:pPr>
            <a:endParaRPr lang="en-IN" sz="2400" b="1" kern="100" dirty="0">
              <a:latin typeface="Berlin Sans FB Demi" panose="020E0802020502020306"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b="1" kern="100" dirty="0">
                <a:effectLst/>
                <a:latin typeface="Berlin Sans FB Demi" panose="020E0802020502020306" pitchFamily="34"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1. Problem Statement</a:t>
            </a:r>
          </a:p>
          <a:p>
            <a:pPr algn="just">
              <a:lnSpc>
                <a:spcPct val="150000"/>
              </a:lnSpc>
              <a:spcAft>
                <a:spcPts val="800"/>
              </a:spcAft>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2. Project Overview</a:t>
            </a:r>
          </a:p>
          <a:p>
            <a:pPr algn="just">
              <a:lnSpc>
                <a:spcPct val="150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3. End Users</a:t>
            </a:r>
          </a:p>
          <a:p>
            <a:pPr algn="just">
              <a:lnSpc>
                <a:spcPct val="150000"/>
              </a:lnSpc>
              <a:spcAft>
                <a:spcPts val="800"/>
              </a:spcAft>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4. Our Solution and Proposition</a:t>
            </a:r>
          </a:p>
          <a:p>
            <a:pPr algn="just">
              <a:lnSpc>
                <a:spcPct val="150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5. Dataset Description</a:t>
            </a:r>
          </a:p>
          <a:p>
            <a:pPr algn="just">
              <a:lnSpc>
                <a:spcPct val="150000"/>
              </a:lnSpc>
              <a:spcAft>
                <a:spcPts val="800"/>
              </a:spcAft>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6. Modelling Approach</a:t>
            </a:r>
          </a:p>
          <a:p>
            <a:pPr algn="just">
              <a:lnSpc>
                <a:spcPct val="150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7</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 Results and Discussion</a:t>
            </a:r>
          </a:p>
          <a:p>
            <a:pPr algn="just">
              <a:lnSpc>
                <a:spcPct val="150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8. Conclusio</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n</a:t>
            </a:r>
            <a:endPar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9677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F9CDE0E-FB48-1C8C-A71B-451AD44DD347}"/>
              </a:ext>
            </a:extLst>
          </p:cNvPr>
          <p:cNvSpPr>
            <a:spLocks noChangeArrowheads="1"/>
          </p:cNvSpPr>
          <p:nvPr/>
        </p:nvSpPr>
        <p:spPr bwMode="auto">
          <a:xfrm>
            <a:off x="1138136" y="2295728"/>
            <a:ext cx="10179897" cy="2256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defTabSz="914400" eaLnBrk="0" fontAlgn="base" hangingPunct="0">
              <a:lnSpc>
                <a:spcPct val="15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problem of employee salary analysis involves understanding and addressing the disparities in compensation within an organization. It examines the effectiveness of current compensation strategies in retaining top talent and ensuring fair pay practices, which are critical for maintaining employee satisfaction and organizational success.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263C55D-FDBD-4A5C-6B9B-95580965D181}"/>
              </a:ext>
            </a:extLst>
          </p:cNvPr>
          <p:cNvSpPr txBox="1"/>
          <p:nvPr/>
        </p:nvSpPr>
        <p:spPr>
          <a:xfrm>
            <a:off x="1613402" y="1497662"/>
            <a:ext cx="9435582" cy="395365"/>
          </a:xfrm>
          <a:prstGeom prst="rect">
            <a:avLst/>
          </a:prstGeom>
          <a:noFill/>
        </p:spPr>
        <p:txBody>
          <a:bodyPr wrap="square">
            <a:spAutoFit/>
          </a:bodyPr>
          <a:lstStyle/>
          <a:p>
            <a:pPr>
              <a:lnSpc>
                <a:spcPct val="107000"/>
              </a:lnSpc>
              <a:spcAft>
                <a:spcPts val="800"/>
              </a:spcAft>
            </a:pPr>
            <a:r>
              <a:rPr lang="en-IN" sz="2000" b="1" kern="100" dirty="0">
                <a:latin typeface="Berlin Sans FB Demi" panose="020E0802020502020306" pitchFamily="34" charset="0"/>
                <a:ea typeface="Calibri" panose="020F0502020204030204" pitchFamily="34" charset="0"/>
                <a:cs typeface="Times New Roman" panose="02020603050405020304" pitchFamily="18" charset="0"/>
              </a:rPr>
              <a:t>PROBLEM STATEMENT</a:t>
            </a:r>
            <a:endParaRPr lang="en-IN" sz="2000" b="1" kern="100" dirty="0">
              <a:effectLst/>
              <a:latin typeface="Berlin Sans FB Demi" panose="020E0802020502020306"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0477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549EE0-153A-FA09-FB5D-5491AA8C1F1F}"/>
              </a:ext>
            </a:extLst>
          </p:cNvPr>
          <p:cNvSpPr txBox="1"/>
          <p:nvPr/>
        </p:nvSpPr>
        <p:spPr>
          <a:xfrm>
            <a:off x="1634247" y="2607014"/>
            <a:ext cx="9484468" cy="1883657"/>
          </a:xfrm>
          <a:prstGeom prst="rect">
            <a:avLst/>
          </a:prstGeom>
          <a:noFill/>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The project involves collecting and analyzing salary data across various departments, roles, and employee demographics to identify trends, disparities, and potential areas of improvement. </a:t>
            </a:r>
            <a:r>
              <a:rPr lang="en-IN" sz="2000" dirty="0">
                <a:latin typeface="Times New Roman" panose="02020603050405020304" pitchFamily="18" charset="0"/>
                <a:cs typeface="Times New Roman" panose="02020603050405020304" pitchFamily="18" charset="0"/>
              </a:rPr>
              <a:t>The ultimate goal is to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promote equity, and enhance overall employee satisfaction and retention.</a:t>
            </a:r>
            <a:endParaRPr lang="en-IN" sz="2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4013FD96-3DD8-0B0B-6114-60E8E5CC472D}"/>
              </a:ext>
            </a:extLst>
          </p:cNvPr>
          <p:cNvSpPr>
            <a:spLocks noChangeArrowheads="1"/>
          </p:cNvSpPr>
          <p:nvPr/>
        </p:nvSpPr>
        <p:spPr bwMode="auto">
          <a:xfrm>
            <a:off x="1634247" y="1164370"/>
            <a:ext cx="2592376"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Berlin Sans FB Demi" panose="020E0802020502020306" pitchFamily="34" charset="0"/>
              </a:rPr>
              <a:t>PROJECT OVERVIEW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Berlin Sans FB Demi" panose="020E0802020502020306" pitchFamily="34" charset="0"/>
            </a:endParaRPr>
          </a:p>
        </p:txBody>
      </p:sp>
    </p:spTree>
    <p:extLst>
      <p:ext uri="{BB962C8B-B14F-4D97-AF65-F5344CB8AC3E}">
        <p14:creationId xmlns:p14="http://schemas.microsoft.com/office/powerpoint/2010/main" val="136160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6BB245-9AB6-B0C2-E8BD-773586AADD7C}"/>
              </a:ext>
            </a:extLst>
          </p:cNvPr>
          <p:cNvSpPr txBox="1"/>
          <p:nvPr/>
        </p:nvSpPr>
        <p:spPr>
          <a:xfrm>
            <a:off x="1799617" y="1743057"/>
            <a:ext cx="4871771" cy="3371885"/>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The end users of the employee salary analysis project include HR professionals, managers, and executives within the organization. HR teams will use the insights to refine compensation policies and address any pay disparities. Managers can leverage the analysis to ensure equitable pay within their teams, aiding in performance reviews and promotion decisions</a:t>
            </a:r>
            <a:r>
              <a:rPr lang="en-US" dirty="0"/>
              <a:t>. </a:t>
            </a:r>
            <a:endParaRPr lang="en-IN" dirty="0"/>
          </a:p>
        </p:txBody>
      </p:sp>
      <p:sp>
        <p:nvSpPr>
          <p:cNvPr id="5" name="TextBox 4">
            <a:extLst>
              <a:ext uri="{FF2B5EF4-FFF2-40B4-BE49-F238E27FC236}">
                <a16:creationId xmlns:a16="http://schemas.microsoft.com/office/drawing/2014/main" id="{EE974FAB-CE2F-8CF9-D15D-8765EE423069}"/>
              </a:ext>
            </a:extLst>
          </p:cNvPr>
          <p:cNvSpPr txBox="1"/>
          <p:nvPr/>
        </p:nvSpPr>
        <p:spPr>
          <a:xfrm>
            <a:off x="1799617" y="1148007"/>
            <a:ext cx="7565686" cy="400110"/>
          </a:xfrm>
          <a:prstGeom prst="rect">
            <a:avLst/>
          </a:prstGeom>
          <a:noFill/>
        </p:spPr>
        <p:txBody>
          <a:bodyPr wrap="square">
            <a:spAutoFit/>
          </a:bodyPr>
          <a:lstStyle/>
          <a:p>
            <a:r>
              <a:rPr lang="en-IN" sz="2000" b="1" dirty="0">
                <a:latin typeface="Berlin Sans FB Demi" panose="020E0802020502020306" pitchFamily="34" charset="0"/>
              </a:rPr>
              <a:t>END USERS</a:t>
            </a:r>
          </a:p>
        </p:txBody>
      </p:sp>
      <p:pic>
        <p:nvPicPr>
          <p:cNvPr id="1026" name="Picture 2" descr="Best Org Structure For Small Business Goolge Slides &amp; PPT">
            <a:extLst>
              <a:ext uri="{FF2B5EF4-FFF2-40B4-BE49-F238E27FC236}">
                <a16:creationId xmlns:a16="http://schemas.microsoft.com/office/drawing/2014/main" id="{C6FBDB35-5033-BE9C-E5C9-476167A7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3717" y="1937695"/>
            <a:ext cx="5048138" cy="2839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212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0A9116-0FBF-A0C0-BBF9-D7B2F9E01EF3}"/>
              </a:ext>
            </a:extLst>
          </p:cNvPr>
          <p:cNvSpPr txBox="1"/>
          <p:nvPr/>
        </p:nvSpPr>
        <p:spPr>
          <a:xfrm>
            <a:off x="1429966" y="2164825"/>
            <a:ext cx="4268870" cy="313932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Conditional Formatting used for missing values.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Filtering used to remove the missing values.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Formula used for salary performance.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Pivot chart used for summarizing the data.</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Graph used for Data representation.</a:t>
            </a:r>
          </a:p>
          <a:p>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5301A1FE-3620-646B-EB91-4238CE12581C}"/>
              </a:ext>
            </a:extLst>
          </p:cNvPr>
          <p:cNvSpPr>
            <a:spLocks noChangeArrowheads="1"/>
          </p:cNvSpPr>
          <p:nvPr/>
        </p:nvSpPr>
        <p:spPr bwMode="auto">
          <a:xfrm>
            <a:off x="1429966" y="875489"/>
            <a:ext cx="8346332" cy="807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E3475258-32C1-F187-3856-D5189D7F31C7}"/>
              </a:ext>
            </a:extLst>
          </p:cNvPr>
          <p:cNvSpPr txBox="1"/>
          <p:nvPr/>
        </p:nvSpPr>
        <p:spPr>
          <a:xfrm>
            <a:off x="1429966" y="1186933"/>
            <a:ext cx="7101191" cy="400110"/>
          </a:xfrm>
          <a:prstGeom prst="rect">
            <a:avLst/>
          </a:prstGeom>
          <a:noFill/>
        </p:spPr>
        <p:txBody>
          <a:bodyPr wrap="square">
            <a:spAutoFit/>
          </a:bodyPr>
          <a:lstStyle/>
          <a:p>
            <a:r>
              <a:rPr lang="en-IN" sz="2000" b="1" kern="100" dirty="0">
                <a:latin typeface="Berlin Sans FB Demi" panose="020E0802020502020306" pitchFamily="34" charset="0"/>
                <a:ea typeface="Calibri" panose="020F0502020204030204" pitchFamily="34" charset="0"/>
                <a:cs typeface="Times New Roman" panose="02020603050405020304" pitchFamily="18" charset="0"/>
              </a:rPr>
              <a:t>Our Solution and Proposition</a:t>
            </a:r>
            <a:endParaRPr lang="en-IN" sz="2000" b="1" dirty="0">
              <a:latin typeface="Berlin Sans FB Demi" panose="020E0802020502020306" pitchFamily="34" charset="0"/>
            </a:endParaRPr>
          </a:p>
        </p:txBody>
      </p:sp>
      <p:pic>
        <p:nvPicPr>
          <p:cNvPr id="2050" name="Picture 2" descr="รูปภาพSolution – เลือกดูภาพถ่ายสต็อก เวกเตอร์ และวิดีโอ4,061,323 | Adobe  Stock">
            <a:extLst>
              <a:ext uri="{FF2B5EF4-FFF2-40B4-BE49-F238E27FC236}">
                <a16:creationId xmlns:a16="http://schemas.microsoft.com/office/drawing/2014/main" id="{818D7156-6457-8945-4B24-85B531F6D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5791477" y="2054670"/>
            <a:ext cx="5794899" cy="3249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343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4C65E8-F79F-A51F-B249-83BE218D0851}"/>
              </a:ext>
            </a:extLst>
          </p:cNvPr>
          <p:cNvSpPr txBox="1"/>
          <p:nvPr/>
        </p:nvSpPr>
        <p:spPr>
          <a:xfrm>
            <a:off x="1358630" y="2177773"/>
            <a:ext cx="9474740" cy="378206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Employee Salary Data Set – Kaggle</a:t>
            </a:r>
          </a:p>
          <a:p>
            <a:r>
              <a:rPr lang="en-IN" b="1" dirty="0">
                <a:latin typeface="Times New Roman" panose="02020603050405020304" pitchFamily="18" charset="0"/>
                <a:cs typeface="Times New Roman" panose="02020603050405020304" pitchFamily="18" charset="0"/>
              </a:rPr>
              <a:t>10 Features that were considered in the data analysis are</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Employee ID in numbers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Employee Name in text</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Departments in text</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Job title in text</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Bonus in numbers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Years of experience in numbers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Joining date in numbers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Employee Rating in numbers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Salary in numbers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Salary level in numbers</a:t>
            </a:r>
          </a:p>
          <a:p>
            <a:pPr marL="285750" indent="-285750">
              <a:lnSpc>
                <a:spcPct val="150000"/>
              </a:lnSpc>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D8CC4B4-F4F2-6E34-64B2-D978AA0DEB18}"/>
              </a:ext>
            </a:extLst>
          </p:cNvPr>
          <p:cNvSpPr txBox="1"/>
          <p:nvPr/>
        </p:nvSpPr>
        <p:spPr>
          <a:xfrm>
            <a:off x="1358630" y="1402018"/>
            <a:ext cx="6094378" cy="400110"/>
          </a:xfrm>
          <a:prstGeom prst="rect">
            <a:avLst/>
          </a:prstGeom>
          <a:noFill/>
        </p:spPr>
        <p:txBody>
          <a:bodyPr wrap="square">
            <a:spAutoFit/>
          </a:bodyPr>
          <a:lstStyle/>
          <a:p>
            <a:r>
              <a:rPr lang="en-IN" sz="2000" kern="100" dirty="0">
                <a:effectLst/>
                <a:latin typeface="Berlin Sans FB Demi" panose="020E0802020502020306" pitchFamily="34" charset="0"/>
                <a:ea typeface="Calibri" panose="020F0502020204030204" pitchFamily="34" charset="0"/>
                <a:cs typeface="Times New Roman" panose="02020603050405020304" pitchFamily="18" charset="0"/>
              </a:rPr>
              <a:t>Dataset Description</a:t>
            </a:r>
            <a:endParaRPr lang="en-IN" sz="2000" dirty="0">
              <a:latin typeface="Berlin Sans FB Demi" panose="020E0802020502020306" pitchFamily="34" charset="0"/>
            </a:endParaRPr>
          </a:p>
        </p:txBody>
      </p:sp>
    </p:spTree>
    <p:extLst>
      <p:ext uri="{BB962C8B-B14F-4D97-AF65-F5344CB8AC3E}">
        <p14:creationId xmlns:p14="http://schemas.microsoft.com/office/powerpoint/2010/main" val="610468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D8F2F3-9C83-A56B-0603-29BE384B3DF4}"/>
              </a:ext>
            </a:extLst>
          </p:cNvPr>
          <p:cNvSpPr txBox="1"/>
          <p:nvPr/>
        </p:nvSpPr>
        <p:spPr>
          <a:xfrm>
            <a:off x="1684506" y="2573317"/>
            <a:ext cx="8822988" cy="2535566"/>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Solution to this is using predictive models forecast future salary distributions, helping with better decision-making. With easy-to-use dashboards and customizable reporting this transforms complex data into simpler ones using formula, ensuring equitable pay that drives towards organizational success. </a:t>
            </a:r>
          </a:p>
          <a:p>
            <a:pPr>
              <a:lnSpc>
                <a:spcPct val="150000"/>
              </a:lnSpc>
            </a:pPr>
            <a:r>
              <a:rPr lang="en-US" dirty="0">
                <a:latin typeface="Times New Roman" panose="02020603050405020304" pitchFamily="18" charset="0"/>
                <a:cs typeface="Times New Roman" panose="02020603050405020304" pitchFamily="18" charset="0"/>
              </a:rPr>
              <a:t>The formula that was used in this analysis -</a:t>
            </a:r>
          </a:p>
          <a:p>
            <a:pPr>
              <a:lnSpc>
                <a:spcPct val="150000"/>
              </a:lnSpc>
            </a:pPr>
            <a:r>
              <a:rPr lang="en-US" dirty="0">
                <a:latin typeface="Times New Roman" panose="02020603050405020304" pitchFamily="18" charset="0"/>
                <a:cs typeface="Times New Roman" panose="02020603050405020304" pitchFamily="18" charset="0"/>
              </a:rPr>
              <a:t>Salary level - =IFS(I2&gt;=80000," high",I2&gt;=50000,"med",I2&gt;=30000,"low",TRUE,"low")</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255DCCE-D22C-B7FD-9E83-51BDF5CD71BD}"/>
              </a:ext>
            </a:extLst>
          </p:cNvPr>
          <p:cNvSpPr txBox="1"/>
          <p:nvPr/>
        </p:nvSpPr>
        <p:spPr>
          <a:xfrm>
            <a:off x="1684506" y="1471417"/>
            <a:ext cx="6232998" cy="494623"/>
          </a:xfrm>
          <a:prstGeom prst="rect">
            <a:avLst/>
          </a:prstGeom>
          <a:noFill/>
        </p:spPr>
        <p:txBody>
          <a:bodyPr wrap="square">
            <a:spAutoFit/>
          </a:bodyPr>
          <a:lstStyle/>
          <a:p>
            <a:pPr algn="just">
              <a:lnSpc>
                <a:spcPct val="150000"/>
              </a:lnSpc>
              <a:spcAft>
                <a:spcPts val="800"/>
              </a:spcAft>
            </a:pPr>
            <a:r>
              <a:rPr lang="en-IN" sz="1800" b="1" kern="100" dirty="0">
                <a:latin typeface="Berlin Sans FB Demi" panose="020E0802020502020306" pitchFamily="34" charset="0"/>
                <a:ea typeface="Calibri" panose="020F0502020204030204" pitchFamily="34" charset="0"/>
                <a:cs typeface="Times New Roman" panose="02020603050405020304" pitchFamily="18" charset="0"/>
              </a:rPr>
              <a:t>‘</a:t>
            </a:r>
            <a:r>
              <a:rPr lang="en-IN" sz="2000" b="1" kern="100" dirty="0">
                <a:latin typeface="Berlin Sans FB Demi" panose="020E0802020502020306" pitchFamily="34" charset="0"/>
                <a:ea typeface="Calibri" panose="020F0502020204030204" pitchFamily="34" charset="0"/>
                <a:cs typeface="Times New Roman" panose="02020603050405020304" pitchFamily="18" charset="0"/>
              </a:rPr>
              <a:t>The wow’ in our solution</a:t>
            </a:r>
            <a:endParaRPr lang="en-IN" sz="1800" b="1" kern="100" dirty="0">
              <a:effectLst/>
              <a:latin typeface="Berlin Sans FB Demi" panose="020E0802020502020306"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98323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2.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Parallax design</Template>
  <TotalTime>391</TotalTime>
  <Words>733</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Rounded MT Bold</vt:lpstr>
      <vt:lpstr>Berlin Sans FB Demi</vt:lpstr>
      <vt:lpstr>Calibri</vt:lpstr>
      <vt:lpstr>Corbel</vt:lpstr>
      <vt:lpstr>Times New Roman</vt:lpstr>
      <vt:lpstr>Wingdings</vt:lpstr>
      <vt:lpstr>Parallax</vt:lpstr>
      <vt:lpstr>.</vt:lpstr>
      <vt:lpstr>Employee Salary Data Analysis using Excel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Nityashri R</dc:creator>
  <cp:lastModifiedBy>Nityashri R</cp:lastModifiedBy>
  <cp:revision>5</cp:revision>
  <dcterms:created xsi:type="dcterms:W3CDTF">2024-08-29T10:42:35Z</dcterms:created>
  <dcterms:modified xsi:type="dcterms:W3CDTF">2024-08-31T07:38:16Z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