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18"/>
  </p:notesMasterIdLst>
  <p:sldIdLst>
    <p:sldId id="260" r:id="rId5"/>
    <p:sldId id="261" r:id="rId6"/>
    <p:sldId id="262" r:id="rId7"/>
    <p:sldId id="263" r:id="rId8"/>
    <p:sldId id="264" r:id="rId9"/>
    <p:sldId id="265" r:id="rId10"/>
    <p:sldId id="266" r:id="rId11"/>
    <p:sldId id="267" r:id="rId12"/>
    <p:sldId id="270" r:id="rId13"/>
    <p:sldId id="268" r:id="rId14"/>
    <p:sldId id="271" r:id="rId15"/>
    <p:sldId id="269" r:id="rId16"/>
    <p:sldId id="272"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83" d="100"/>
          <a:sy n="83" d="100"/>
        </p:scale>
        <p:origin x="686" y="58"/>
      </p:cViewPr>
      <p:guideLst/>
    </p:cSldViewPr>
  </p:slideViewPr>
  <p:notesTextViewPr>
    <p:cViewPr>
      <p:scale>
        <a:sx n="1" d="1"/>
        <a:sy n="1" d="1"/>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notesMaster" Target="notesMasters/notesMaster1.xml" /><Relationship Id="rId3" Type="http://schemas.openxmlformats.org/officeDocument/2006/relationships/customXml" Target="../customXml/item3.xml" /><Relationship Id="rId21" Type="http://schemas.openxmlformats.org/officeDocument/2006/relationships/theme" Target="theme/theme1.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slide" Target="slides/slide13.xml" /><Relationship Id="rId2" Type="http://schemas.openxmlformats.org/officeDocument/2006/relationships/customXml" Target="../customXml/item2.xml" /><Relationship Id="rId16" Type="http://schemas.openxmlformats.org/officeDocument/2006/relationships/slide" Target="slides/slide12.xml" /><Relationship Id="rId20" Type="http://schemas.openxmlformats.org/officeDocument/2006/relationships/viewProps" Target="viewProps.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5" Type="http://schemas.openxmlformats.org/officeDocument/2006/relationships/slide" Target="slides/slide1.xml" /><Relationship Id="rId15" Type="http://schemas.openxmlformats.org/officeDocument/2006/relationships/slide" Target="slides/slide11.xml" /><Relationship Id="rId10" Type="http://schemas.openxmlformats.org/officeDocument/2006/relationships/slide" Target="slides/slide6.xml" /><Relationship Id="rId19" Type="http://schemas.openxmlformats.org/officeDocument/2006/relationships/presProps" Target="presProps.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 Id="rId22" Type="http://schemas.openxmlformats.org/officeDocument/2006/relationships/tableStyles" Target="tableStyles.xml" /></Relationships>
</file>

<file path=ppt/charts/_rels/chart1.xml.rels><?xml version="1.0" encoding="UTF-8" standalone="yes"?>
<Relationships xmlns="http://schemas.openxmlformats.org/package/2006/relationships"><Relationship Id="rId3" Type="http://schemas.openxmlformats.org/officeDocument/2006/relationships/oleObject" Target="file:///C:\Users\nitya\Downloads\Employee%20salary%20data%20analysis%20project.xlsx" TargetMode="External"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 salary data analysis project.xlsx]Sheet2!PivotTable1</c:name>
    <c:fmtId val="26"/>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a:t>Employee Salary Data Analysis </a:t>
            </a:r>
          </a:p>
        </c:rich>
      </c:tx>
      <c:layout>
        <c:manualLayout>
          <c:xMode val="edge"/>
          <c:yMode val="edge"/>
          <c:x val="0.23308494783904621"/>
          <c:y val="0.14626709397174409"/>
        </c:manualLayout>
      </c:layout>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6">
                  <a:tint val="96000"/>
                  <a:lumMod val="102000"/>
                </a:schemeClr>
              </a:gs>
              <a:gs pos="100000">
                <a:schemeClr val="accent6">
                  <a:shade val="88000"/>
                  <a:lumMod val="94000"/>
                </a:schemeClr>
              </a:gs>
            </a:gsLst>
            <a:path path="circle">
              <a:fillToRect l="50000" t="100000" r="100000" b="50000"/>
            </a:path>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symbol val="circle"/>
          <c:size val="6"/>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6">
                  <a:tint val="96000"/>
                  <a:lumMod val="102000"/>
                </a:schemeClr>
              </a:gs>
              <a:gs pos="100000">
                <a:schemeClr val="accent6">
                  <a:shade val="88000"/>
                  <a:lumMod val="94000"/>
                </a:schemeClr>
              </a:gs>
            </a:gsLst>
            <a:path path="circle">
              <a:fillToRect l="50000" t="100000" r="100000" b="50000"/>
            </a:path>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symbol val="circle"/>
          <c:size val="6"/>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6">
                  <a:tint val="96000"/>
                  <a:lumMod val="102000"/>
                </a:schemeClr>
              </a:gs>
              <a:gs pos="100000">
                <a:schemeClr val="accent6">
                  <a:shade val="88000"/>
                  <a:lumMod val="94000"/>
                </a:schemeClr>
              </a:gs>
            </a:gsLst>
            <a:path path="circle">
              <a:fillToRect l="50000" t="100000" r="100000" b="50000"/>
            </a:path>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symbol val="circle"/>
          <c:size val="6"/>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6">
                  <a:tint val="96000"/>
                  <a:lumMod val="102000"/>
                </a:schemeClr>
              </a:gs>
              <a:gs pos="100000">
                <a:schemeClr val="accent6">
                  <a:shade val="88000"/>
                  <a:lumMod val="94000"/>
                </a:schemeClr>
              </a:gs>
            </a:gsLst>
            <a:path path="circle">
              <a:fillToRect l="50000" t="100000" r="100000" b="50000"/>
            </a:path>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symbol val="circle"/>
          <c:size val="6"/>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4"/>
        <c:spPr>
          <a:gradFill rotWithShape="1">
            <a:gsLst>
              <a:gs pos="0">
                <a:schemeClr val="accent6">
                  <a:tint val="96000"/>
                  <a:lumMod val="102000"/>
                </a:schemeClr>
              </a:gs>
              <a:gs pos="100000">
                <a:schemeClr val="accent6">
                  <a:shade val="88000"/>
                  <a:lumMod val="94000"/>
                </a:schemeClr>
              </a:gs>
            </a:gsLst>
            <a:path path="circle">
              <a:fillToRect l="50000" t="100000" r="100000" b="50000"/>
            </a:path>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pivotFmt>
      <c:pivotFmt>
        <c:idx val="5"/>
        <c:spPr>
          <a:gradFill rotWithShape="1">
            <a:gsLst>
              <a:gs pos="0">
                <a:schemeClr val="accent6">
                  <a:tint val="96000"/>
                  <a:lumMod val="102000"/>
                </a:schemeClr>
              </a:gs>
              <a:gs pos="100000">
                <a:schemeClr val="accent6">
                  <a:shade val="88000"/>
                  <a:lumMod val="94000"/>
                </a:schemeClr>
              </a:gs>
            </a:gsLst>
            <a:path path="circle">
              <a:fillToRect l="50000" t="100000" r="100000" b="50000"/>
            </a:path>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pivotFmt>
      <c:pivotFmt>
        <c:idx val="6"/>
        <c:spPr>
          <a:gradFill rotWithShape="1">
            <a:gsLst>
              <a:gs pos="0">
                <a:schemeClr val="accent6">
                  <a:tint val="96000"/>
                  <a:lumMod val="102000"/>
                </a:schemeClr>
              </a:gs>
              <a:gs pos="100000">
                <a:schemeClr val="accent6">
                  <a:shade val="88000"/>
                  <a:lumMod val="94000"/>
                </a:schemeClr>
              </a:gs>
            </a:gsLst>
            <a:path path="circle">
              <a:fillToRect l="50000" t="100000" r="100000" b="50000"/>
            </a:path>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pivotFmt>
      <c:pivotFmt>
        <c:idx val="7"/>
        <c:spPr>
          <a:gradFill rotWithShape="1">
            <a:gsLst>
              <a:gs pos="0">
                <a:schemeClr val="accent6">
                  <a:tint val="96000"/>
                  <a:lumMod val="102000"/>
                </a:schemeClr>
              </a:gs>
              <a:gs pos="100000">
                <a:schemeClr val="accent6">
                  <a:shade val="88000"/>
                  <a:lumMod val="94000"/>
                </a:schemeClr>
              </a:gs>
            </a:gsLst>
            <a:path path="circle">
              <a:fillToRect l="50000" t="100000" r="100000" b="50000"/>
            </a:path>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pivotFmt>
      <c:pivotFmt>
        <c:idx val="8"/>
        <c:spPr>
          <a:gradFill rotWithShape="1">
            <a:gsLst>
              <a:gs pos="0">
                <a:schemeClr val="accent6">
                  <a:tint val="96000"/>
                  <a:lumMod val="102000"/>
                </a:schemeClr>
              </a:gs>
              <a:gs pos="100000">
                <a:schemeClr val="accent6">
                  <a:shade val="88000"/>
                  <a:lumMod val="94000"/>
                </a:schemeClr>
              </a:gs>
            </a:gsLst>
            <a:path path="circle">
              <a:fillToRect l="50000" t="100000" r="100000" b="50000"/>
            </a:path>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pivotFmt>
      <c:pivotFmt>
        <c:idx val="9"/>
        <c:spPr>
          <a:gradFill rotWithShape="1">
            <a:gsLst>
              <a:gs pos="0">
                <a:schemeClr val="accent6">
                  <a:tint val="96000"/>
                  <a:lumMod val="102000"/>
                </a:schemeClr>
              </a:gs>
              <a:gs pos="100000">
                <a:schemeClr val="accent6">
                  <a:shade val="88000"/>
                  <a:lumMod val="94000"/>
                </a:schemeClr>
              </a:gs>
            </a:gsLst>
            <a:path path="circle">
              <a:fillToRect l="50000" t="100000" r="100000" b="50000"/>
            </a:path>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pivotFmt>
      <c:pivotFmt>
        <c:idx val="10"/>
        <c:spPr>
          <a:gradFill rotWithShape="1">
            <a:gsLst>
              <a:gs pos="0">
                <a:schemeClr val="accent6">
                  <a:tint val="96000"/>
                  <a:lumMod val="102000"/>
                </a:schemeClr>
              </a:gs>
              <a:gs pos="100000">
                <a:schemeClr val="accent6">
                  <a:shade val="88000"/>
                  <a:lumMod val="94000"/>
                </a:schemeClr>
              </a:gs>
            </a:gsLst>
            <a:path path="circle">
              <a:fillToRect l="50000" t="100000" r="100000" b="50000"/>
            </a:path>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pivotFmt>
      <c:pivotFmt>
        <c:idx val="11"/>
        <c:spPr>
          <a:gradFill rotWithShape="1">
            <a:gsLst>
              <a:gs pos="0">
                <a:schemeClr val="accent6">
                  <a:tint val="96000"/>
                  <a:lumMod val="102000"/>
                </a:schemeClr>
              </a:gs>
              <a:gs pos="100000">
                <a:schemeClr val="accent6">
                  <a:shade val="88000"/>
                  <a:lumMod val="94000"/>
                </a:schemeClr>
              </a:gs>
            </a:gsLst>
            <a:path path="circle">
              <a:fillToRect l="50000" t="100000" r="100000" b="50000"/>
            </a:path>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pivotFmt>
      <c:pivotFmt>
        <c:idx val="12"/>
        <c:spPr>
          <a:gradFill rotWithShape="1">
            <a:gsLst>
              <a:gs pos="0">
                <a:schemeClr val="accent6">
                  <a:tint val="96000"/>
                  <a:lumMod val="102000"/>
                </a:schemeClr>
              </a:gs>
              <a:gs pos="100000">
                <a:schemeClr val="accent6">
                  <a:shade val="88000"/>
                  <a:lumMod val="94000"/>
                </a:schemeClr>
              </a:gs>
            </a:gsLst>
            <a:path path="circle">
              <a:fillToRect l="50000" t="100000" r="100000" b="50000"/>
            </a:path>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pivotFmt>
      <c:pivotFmt>
        <c:idx val="13"/>
        <c:spPr>
          <a:gradFill rotWithShape="1">
            <a:gsLst>
              <a:gs pos="0">
                <a:schemeClr val="accent6">
                  <a:tint val="96000"/>
                  <a:lumMod val="102000"/>
                </a:schemeClr>
              </a:gs>
              <a:gs pos="100000">
                <a:schemeClr val="accent6">
                  <a:shade val="88000"/>
                  <a:lumMod val="94000"/>
                </a:schemeClr>
              </a:gs>
            </a:gsLst>
            <a:path path="circle">
              <a:fillToRect l="50000" t="100000" r="100000" b="50000"/>
            </a:path>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pivotFmt>
      <c:pivotFmt>
        <c:idx val="14"/>
        <c:spPr>
          <a:gradFill rotWithShape="1">
            <a:gsLst>
              <a:gs pos="0">
                <a:schemeClr val="accent6">
                  <a:tint val="96000"/>
                  <a:lumMod val="102000"/>
                </a:schemeClr>
              </a:gs>
              <a:gs pos="100000">
                <a:schemeClr val="accent6">
                  <a:shade val="88000"/>
                  <a:lumMod val="94000"/>
                </a:schemeClr>
              </a:gs>
            </a:gsLst>
            <a:path path="circle">
              <a:fillToRect l="50000" t="100000" r="100000" b="50000"/>
            </a:path>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pivotFmt>
      <c:pivotFmt>
        <c:idx val="15"/>
        <c:spPr>
          <a:gradFill rotWithShape="1">
            <a:gsLst>
              <a:gs pos="0">
                <a:schemeClr val="accent6">
                  <a:tint val="96000"/>
                  <a:lumMod val="102000"/>
                </a:schemeClr>
              </a:gs>
              <a:gs pos="100000">
                <a:schemeClr val="accent6">
                  <a:shade val="88000"/>
                  <a:lumMod val="94000"/>
                </a:schemeClr>
              </a:gs>
            </a:gsLst>
            <a:path path="circle">
              <a:fillToRect l="50000" t="100000" r="100000" b="50000"/>
            </a:path>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pivotFmt>
      <c:pivotFmt>
        <c:idx val="16"/>
        <c:spPr>
          <a:gradFill rotWithShape="1">
            <a:gsLst>
              <a:gs pos="0">
                <a:schemeClr val="accent6">
                  <a:tint val="96000"/>
                  <a:lumMod val="102000"/>
                </a:schemeClr>
              </a:gs>
              <a:gs pos="100000">
                <a:schemeClr val="accent6">
                  <a:shade val="88000"/>
                  <a:lumMod val="94000"/>
                </a:schemeClr>
              </a:gs>
            </a:gsLst>
            <a:path path="circle">
              <a:fillToRect l="50000" t="100000" r="100000" b="50000"/>
            </a:path>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pivotFmt>
      <c:pivotFmt>
        <c:idx val="17"/>
        <c:spPr>
          <a:gradFill rotWithShape="1">
            <a:gsLst>
              <a:gs pos="0">
                <a:schemeClr val="accent6">
                  <a:tint val="96000"/>
                  <a:lumMod val="102000"/>
                </a:schemeClr>
              </a:gs>
              <a:gs pos="100000">
                <a:schemeClr val="accent6">
                  <a:shade val="88000"/>
                  <a:lumMod val="94000"/>
                </a:schemeClr>
              </a:gs>
            </a:gsLst>
            <a:path path="circle">
              <a:fillToRect l="50000" t="100000" r="100000" b="50000"/>
            </a:path>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pivotFmt>
      <c:pivotFmt>
        <c:idx val="18"/>
        <c:spPr>
          <a:gradFill rotWithShape="1">
            <a:gsLst>
              <a:gs pos="0">
                <a:schemeClr val="accent6">
                  <a:tint val="96000"/>
                  <a:lumMod val="102000"/>
                </a:schemeClr>
              </a:gs>
              <a:gs pos="100000">
                <a:schemeClr val="accent6">
                  <a:shade val="88000"/>
                  <a:lumMod val="94000"/>
                </a:schemeClr>
              </a:gs>
            </a:gsLst>
            <a:path path="circle">
              <a:fillToRect l="50000" t="100000" r="100000" b="50000"/>
            </a:path>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pivotFmt>
      <c:pivotFmt>
        <c:idx val="19"/>
        <c:spPr>
          <a:gradFill rotWithShape="1">
            <a:gsLst>
              <a:gs pos="0">
                <a:schemeClr val="accent6">
                  <a:tint val="96000"/>
                  <a:lumMod val="102000"/>
                </a:schemeClr>
              </a:gs>
              <a:gs pos="100000">
                <a:schemeClr val="accent6">
                  <a:shade val="88000"/>
                  <a:lumMod val="94000"/>
                </a:schemeClr>
              </a:gs>
            </a:gsLst>
            <a:path path="circle">
              <a:fillToRect l="50000" t="100000" r="100000" b="50000"/>
            </a:path>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pivotFmt>
      <c:pivotFmt>
        <c:idx val="20"/>
        <c:spPr>
          <a:gradFill rotWithShape="1">
            <a:gsLst>
              <a:gs pos="0">
                <a:schemeClr val="accent6">
                  <a:tint val="96000"/>
                  <a:lumMod val="102000"/>
                </a:schemeClr>
              </a:gs>
              <a:gs pos="100000">
                <a:schemeClr val="accent6">
                  <a:shade val="88000"/>
                  <a:lumMod val="94000"/>
                </a:schemeClr>
              </a:gs>
            </a:gsLst>
            <a:path path="circle">
              <a:fillToRect l="50000" t="100000" r="100000" b="50000"/>
            </a:path>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pivotFmt>
      <c:pivotFmt>
        <c:idx val="21"/>
        <c:spPr>
          <a:gradFill rotWithShape="1">
            <a:gsLst>
              <a:gs pos="0">
                <a:schemeClr val="accent6">
                  <a:tint val="96000"/>
                  <a:lumMod val="102000"/>
                </a:schemeClr>
              </a:gs>
              <a:gs pos="100000">
                <a:schemeClr val="accent6">
                  <a:shade val="88000"/>
                  <a:lumMod val="94000"/>
                </a:schemeClr>
              </a:gs>
            </a:gsLst>
            <a:path path="circle">
              <a:fillToRect l="50000" t="100000" r="100000" b="50000"/>
            </a:path>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pivotFmt>
      <c:pivotFmt>
        <c:idx val="22"/>
        <c:spPr>
          <a:gradFill rotWithShape="1">
            <a:gsLst>
              <a:gs pos="0">
                <a:schemeClr val="accent6">
                  <a:tint val="96000"/>
                  <a:lumMod val="102000"/>
                </a:schemeClr>
              </a:gs>
              <a:gs pos="100000">
                <a:schemeClr val="accent6">
                  <a:shade val="88000"/>
                  <a:lumMod val="94000"/>
                </a:schemeClr>
              </a:gs>
            </a:gsLst>
            <a:path path="circle">
              <a:fillToRect l="50000" t="100000" r="100000" b="50000"/>
            </a:path>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pivotFmt>
      <c:pivotFmt>
        <c:idx val="23"/>
        <c:spPr>
          <a:gradFill rotWithShape="1">
            <a:gsLst>
              <a:gs pos="0">
                <a:schemeClr val="accent6">
                  <a:tint val="96000"/>
                  <a:lumMod val="102000"/>
                </a:schemeClr>
              </a:gs>
              <a:gs pos="100000">
                <a:schemeClr val="accent6">
                  <a:shade val="88000"/>
                  <a:lumMod val="94000"/>
                </a:schemeClr>
              </a:gs>
            </a:gsLst>
            <a:path path="circle">
              <a:fillToRect l="50000" t="100000" r="100000" b="50000"/>
            </a:path>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pivotFmt>
      <c:pivotFmt>
        <c:idx val="24"/>
        <c:spPr>
          <a:gradFill rotWithShape="1">
            <a:gsLst>
              <a:gs pos="0">
                <a:schemeClr val="accent6">
                  <a:tint val="96000"/>
                  <a:lumMod val="102000"/>
                </a:schemeClr>
              </a:gs>
              <a:gs pos="100000">
                <a:schemeClr val="accent6">
                  <a:shade val="88000"/>
                  <a:lumMod val="94000"/>
                </a:schemeClr>
              </a:gs>
            </a:gsLst>
            <a:path path="circle">
              <a:fillToRect l="50000" t="100000" r="100000" b="50000"/>
            </a:path>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pivotFmt>
      <c:pivotFmt>
        <c:idx val="25"/>
        <c:spPr>
          <a:gradFill rotWithShape="1">
            <a:gsLst>
              <a:gs pos="0">
                <a:schemeClr val="accent6">
                  <a:tint val="96000"/>
                  <a:lumMod val="102000"/>
                </a:schemeClr>
              </a:gs>
              <a:gs pos="100000">
                <a:schemeClr val="accent6">
                  <a:shade val="88000"/>
                  <a:lumMod val="94000"/>
                </a:schemeClr>
              </a:gs>
            </a:gsLst>
            <a:path path="circle">
              <a:fillToRect l="50000" t="100000" r="100000" b="50000"/>
            </a:path>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pivotFmt>
      <c:pivotFmt>
        <c:idx val="26"/>
        <c:spPr>
          <a:gradFill rotWithShape="1">
            <a:gsLst>
              <a:gs pos="0">
                <a:schemeClr val="accent6">
                  <a:tint val="96000"/>
                  <a:lumMod val="102000"/>
                </a:schemeClr>
              </a:gs>
              <a:gs pos="100000">
                <a:schemeClr val="accent6">
                  <a:shade val="88000"/>
                  <a:lumMod val="94000"/>
                </a:schemeClr>
              </a:gs>
            </a:gsLst>
            <a:path path="circle">
              <a:fillToRect l="50000" t="100000" r="100000" b="50000"/>
            </a:path>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pivotFmt>
      <c:pivotFmt>
        <c:idx val="27"/>
        <c:spPr>
          <a:gradFill rotWithShape="1">
            <a:gsLst>
              <a:gs pos="0">
                <a:schemeClr val="accent6">
                  <a:tint val="96000"/>
                  <a:lumMod val="102000"/>
                </a:schemeClr>
              </a:gs>
              <a:gs pos="100000">
                <a:schemeClr val="accent6">
                  <a:shade val="88000"/>
                  <a:lumMod val="94000"/>
                </a:schemeClr>
              </a:gs>
            </a:gsLst>
            <a:path path="circle">
              <a:fillToRect l="50000" t="100000" r="100000" b="50000"/>
            </a:path>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pivotFmt>
      <c:pivotFmt>
        <c:idx val="28"/>
        <c:spPr>
          <a:gradFill rotWithShape="1">
            <a:gsLst>
              <a:gs pos="0">
                <a:schemeClr val="accent6">
                  <a:tint val="96000"/>
                  <a:lumMod val="102000"/>
                </a:schemeClr>
              </a:gs>
              <a:gs pos="100000">
                <a:schemeClr val="accent6">
                  <a:shade val="88000"/>
                  <a:lumMod val="94000"/>
                </a:schemeClr>
              </a:gs>
            </a:gsLst>
            <a:path path="circle">
              <a:fillToRect l="50000" t="100000" r="100000" b="50000"/>
            </a:path>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pivotFmt>
      <c:pivotFmt>
        <c:idx val="29"/>
        <c:spPr>
          <a:gradFill rotWithShape="1">
            <a:gsLst>
              <a:gs pos="0">
                <a:schemeClr val="accent6">
                  <a:tint val="96000"/>
                  <a:lumMod val="102000"/>
                </a:schemeClr>
              </a:gs>
              <a:gs pos="100000">
                <a:schemeClr val="accent6">
                  <a:shade val="88000"/>
                  <a:lumMod val="94000"/>
                </a:schemeClr>
              </a:gs>
            </a:gsLst>
            <a:path path="circle">
              <a:fillToRect l="50000" t="100000" r="100000" b="50000"/>
            </a:path>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pivotFmt>
      <c:pivotFmt>
        <c:idx val="30"/>
        <c:spPr>
          <a:gradFill rotWithShape="1">
            <a:gsLst>
              <a:gs pos="0">
                <a:schemeClr val="accent6">
                  <a:tint val="96000"/>
                  <a:lumMod val="102000"/>
                </a:schemeClr>
              </a:gs>
              <a:gs pos="100000">
                <a:schemeClr val="accent6">
                  <a:shade val="88000"/>
                  <a:lumMod val="94000"/>
                </a:schemeClr>
              </a:gs>
            </a:gsLst>
            <a:path path="circle">
              <a:fillToRect l="50000" t="100000" r="100000" b="50000"/>
            </a:path>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pivotFmt>
      <c:pivotFmt>
        <c:idx val="31"/>
        <c:spPr>
          <a:gradFill rotWithShape="1">
            <a:gsLst>
              <a:gs pos="0">
                <a:schemeClr val="accent6">
                  <a:tint val="96000"/>
                  <a:lumMod val="102000"/>
                </a:schemeClr>
              </a:gs>
              <a:gs pos="100000">
                <a:schemeClr val="accent6">
                  <a:shade val="88000"/>
                  <a:lumMod val="94000"/>
                </a:schemeClr>
              </a:gs>
            </a:gsLst>
            <a:path path="circle">
              <a:fillToRect l="50000" t="100000" r="100000" b="50000"/>
            </a:path>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pivotFmt>
      <c:pivotFmt>
        <c:idx val="32"/>
        <c:spPr>
          <a:gradFill rotWithShape="1">
            <a:gsLst>
              <a:gs pos="0">
                <a:schemeClr val="accent6">
                  <a:tint val="96000"/>
                  <a:lumMod val="102000"/>
                </a:schemeClr>
              </a:gs>
              <a:gs pos="100000">
                <a:schemeClr val="accent6">
                  <a:shade val="88000"/>
                  <a:lumMod val="94000"/>
                </a:schemeClr>
              </a:gs>
            </a:gsLst>
            <a:path path="circle">
              <a:fillToRect l="50000" t="100000" r="100000" b="50000"/>
            </a:path>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33"/>
        <c:spPr>
          <a:gradFill rotWithShape="1">
            <a:gsLst>
              <a:gs pos="0">
                <a:schemeClr val="accent6">
                  <a:tint val="96000"/>
                  <a:lumMod val="102000"/>
                </a:schemeClr>
              </a:gs>
              <a:gs pos="100000">
                <a:schemeClr val="accent6">
                  <a:shade val="88000"/>
                  <a:lumMod val="94000"/>
                </a:schemeClr>
              </a:gs>
            </a:gsLst>
            <a:path path="circle">
              <a:fillToRect l="50000" t="100000" r="100000" b="50000"/>
            </a:path>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pivotFmt>
      <c:pivotFmt>
        <c:idx val="34"/>
        <c:spPr>
          <a:gradFill rotWithShape="1">
            <a:gsLst>
              <a:gs pos="0">
                <a:schemeClr val="accent6">
                  <a:tint val="96000"/>
                  <a:lumMod val="102000"/>
                </a:schemeClr>
              </a:gs>
              <a:gs pos="100000">
                <a:schemeClr val="accent6">
                  <a:shade val="88000"/>
                  <a:lumMod val="94000"/>
                </a:schemeClr>
              </a:gs>
            </a:gsLst>
            <a:path path="circle">
              <a:fillToRect l="50000" t="100000" r="100000" b="50000"/>
            </a:path>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pivotFmt>
      <c:pivotFmt>
        <c:idx val="35"/>
        <c:spPr>
          <a:gradFill rotWithShape="1">
            <a:gsLst>
              <a:gs pos="0">
                <a:schemeClr val="accent6">
                  <a:tint val="96000"/>
                  <a:lumMod val="102000"/>
                </a:schemeClr>
              </a:gs>
              <a:gs pos="100000">
                <a:schemeClr val="accent6">
                  <a:shade val="88000"/>
                  <a:lumMod val="94000"/>
                </a:schemeClr>
              </a:gs>
            </a:gsLst>
            <a:path path="circle">
              <a:fillToRect l="50000" t="100000" r="100000" b="50000"/>
            </a:path>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pivotFmt>
      <c:pivotFmt>
        <c:idx val="36"/>
        <c:spPr>
          <a:gradFill rotWithShape="1">
            <a:gsLst>
              <a:gs pos="0">
                <a:schemeClr val="accent6">
                  <a:tint val="96000"/>
                  <a:lumMod val="102000"/>
                </a:schemeClr>
              </a:gs>
              <a:gs pos="100000">
                <a:schemeClr val="accent6">
                  <a:shade val="88000"/>
                  <a:lumMod val="94000"/>
                </a:schemeClr>
              </a:gs>
            </a:gsLst>
            <a:path path="circle">
              <a:fillToRect l="50000" t="100000" r="100000" b="50000"/>
            </a:path>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pivotFmt>
      <c:pivotFmt>
        <c:idx val="37"/>
        <c:spPr>
          <a:gradFill rotWithShape="1">
            <a:gsLst>
              <a:gs pos="0">
                <a:schemeClr val="accent6">
                  <a:tint val="96000"/>
                  <a:lumMod val="102000"/>
                </a:schemeClr>
              </a:gs>
              <a:gs pos="100000">
                <a:schemeClr val="accent6">
                  <a:shade val="88000"/>
                  <a:lumMod val="94000"/>
                </a:schemeClr>
              </a:gs>
            </a:gsLst>
            <a:path path="circle">
              <a:fillToRect l="50000" t="100000" r="100000" b="50000"/>
            </a:path>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pivotFmt>
      <c:pivotFmt>
        <c:idx val="38"/>
        <c:spPr>
          <a:gradFill rotWithShape="1">
            <a:gsLst>
              <a:gs pos="0">
                <a:schemeClr val="accent6">
                  <a:tint val="96000"/>
                  <a:lumMod val="102000"/>
                </a:schemeClr>
              </a:gs>
              <a:gs pos="100000">
                <a:schemeClr val="accent6">
                  <a:shade val="88000"/>
                  <a:lumMod val="94000"/>
                </a:schemeClr>
              </a:gs>
            </a:gsLst>
            <a:path path="circle">
              <a:fillToRect l="50000" t="100000" r="100000" b="50000"/>
            </a:path>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pivotFmt>
      <c:pivotFmt>
        <c:idx val="39"/>
        <c:spPr>
          <a:gradFill rotWithShape="1">
            <a:gsLst>
              <a:gs pos="0">
                <a:schemeClr val="accent6">
                  <a:tint val="96000"/>
                  <a:lumMod val="102000"/>
                </a:schemeClr>
              </a:gs>
              <a:gs pos="100000">
                <a:schemeClr val="accent6">
                  <a:shade val="88000"/>
                  <a:lumMod val="94000"/>
                </a:schemeClr>
              </a:gs>
            </a:gsLst>
            <a:path path="circle">
              <a:fillToRect l="50000" t="100000" r="100000" b="50000"/>
            </a:path>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pivotFmt>
      <c:pivotFmt>
        <c:idx val="40"/>
        <c:spPr>
          <a:gradFill rotWithShape="1">
            <a:gsLst>
              <a:gs pos="0">
                <a:schemeClr val="accent6">
                  <a:tint val="96000"/>
                  <a:lumMod val="102000"/>
                </a:schemeClr>
              </a:gs>
              <a:gs pos="100000">
                <a:schemeClr val="accent6">
                  <a:shade val="88000"/>
                  <a:lumMod val="94000"/>
                </a:schemeClr>
              </a:gs>
            </a:gsLst>
            <a:path path="circle">
              <a:fillToRect l="50000" t="100000" r="100000" b="50000"/>
            </a:path>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41"/>
        <c:spPr>
          <a:gradFill rotWithShape="1">
            <a:gsLst>
              <a:gs pos="0">
                <a:schemeClr val="accent6">
                  <a:tint val="96000"/>
                  <a:lumMod val="102000"/>
                </a:schemeClr>
              </a:gs>
              <a:gs pos="100000">
                <a:schemeClr val="accent6">
                  <a:shade val="88000"/>
                  <a:lumMod val="94000"/>
                </a:schemeClr>
              </a:gs>
            </a:gsLst>
            <a:path path="circle">
              <a:fillToRect l="50000" t="100000" r="100000" b="50000"/>
            </a:path>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pivotFmt>
      <c:pivotFmt>
        <c:idx val="42"/>
        <c:spPr>
          <a:gradFill rotWithShape="1">
            <a:gsLst>
              <a:gs pos="0">
                <a:schemeClr val="accent6">
                  <a:tint val="96000"/>
                  <a:lumMod val="102000"/>
                </a:schemeClr>
              </a:gs>
              <a:gs pos="100000">
                <a:schemeClr val="accent6">
                  <a:shade val="88000"/>
                  <a:lumMod val="94000"/>
                </a:schemeClr>
              </a:gs>
            </a:gsLst>
            <a:path path="circle">
              <a:fillToRect l="50000" t="100000" r="100000" b="50000"/>
            </a:path>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pivotFmt>
      <c:pivotFmt>
        <c:idx val="43"/>
        <c:spPr>
          <a:gradFill rotWithShape="1">
            <a:gsLst>
              <a:gs pos="0">
                <a:schemeClr val="accent6">
                  <a:tint val="96000"/>
                  <a:lumMod val="102000"/>
                </a:schemeClr>
              </a:gs>
              <a:gs pos="100000">
                <a:schemeClr val="accent6">
                  <a:shade val="88000"/>
                  <a:lumMod val="94000"/>
                </a:schemeClr>
              </a:gs>
            </a:gsLst>
            <a:path path="circle">
              <a:fillToRect l="50000" t="100000" r="100000" b="50000"/>
            </a:path>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pivotFmt>
      <c:pivotFmt>
        <c:idx val="44"/>
        <c:spPr>
          <a:gradFill rotWithShape="1">
            <a:gsLst>
              <a:gs pos="0">
                <a:schemeClr val="accent6">
                  <a:tint val="96000"/>
                  <a:lumMod val="102000"/>
                </a:schemeClr>
              </a:gs>
              <a:gs pos="100000">
                <a:schemeClr val="accent6">
                  <a:shade val="88000"/>
                  <a:lumMod val="94000"/>
                </a:schemeClr>
              </a:gs>
            </a:gsLst>
            <a:path path="circle">
              <a:fillToRect l="50000" t="100000" r="100000" b="50000"/>
            </a:path>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pivotFmt>
      <c:pivotFmt>
        <c:idx val="45"/>
        <c:spPr>
          <a:gradFill rotWithShape="1">
            <a:gsLst>
              <a:gs pos="0">
                <a:schemeClr val="accent6">
                  <a:tint val="96000"/>
                  <a:lumMod val="102000"/>
                </a:schemeClr>
              </a:gs>
              <a:gs pos="100000">
                <a:schemeClr val="accent6">
                  <a:shade val="88000"/>
                  <a:lumMod val="94000"/>
                </a:schemeClr>
              </a:gs>
            </a:gsLst>
            <a:path path="circle">
              <a:fillToRect l="50000" t="100000" r="100000" b="50000"/>
            </a:path>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pivotFmt>
      <c:pivotFmt>
        <c:idx val="46"/>
        <c:spPr>
          <a:gradFill rotWithShape="1">
            <a:gsLst>
              <a:gs pos="0">
                <a:schemeClr val="accent6">
                  <a:tint val="96000"/>
                  <a:lumMod val="102000"/>
                </a:schemeClr>
              </a:gs>
              <a:gs pos="100000">
                <a:schemeClr val="accent6">
                  <a:shade val="88000"/>
                  <a:lumMod val="94000"/>
                </a:schemeClr>
              </a:gs>
            </a:gsLst>
            <a:path path="circle">
              <a:fillToRect l="50000" t="100000" r="100000" b="50000"/>
            </a:path>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pivotFmt>
      <c:pivotFmt>
        <c:idx val="47"/>
        <c:spPr>
          <a:gradFill rotWithShape="1">
            <a:gsLst>
              <a:gs pos="0">
                <a:schemeClr val="accent6">
                  <a:tint val="96000"/>
                  <a:lumMod val="102000"/>
                </a:schemeClr>
              </a:gs>
              <a:gs pos="100000">
                <a:schemeClr val="accent6">
                  <a:shade val="88000"/>
                  <a:lumMod val="94000"/>
                </a:schemeClr>
              </a:gs>
            </a:gsLst>
            <a:path path="circle">
              <a:fillToRect l="50000" t="100000" r="100000" b="50000"/>
            </a:path>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pivotFmt>
      <c:pivotFmt>
        <c:idx val="48"/>
        <c:spPr>
          <a:gradFill rotWithShape="1">
            <a:gsLst>
              <a:gs pos="0">
                <a:schemeClr val="accent6">
                  <a:tint val="96000"/>
                  <a:lumMod val="102000"/>
                </a:schemeClr>
              </a:gs>
              <a:gs pos="100000">
                <a:schemeClr val="accent6">
                  <a:shade val="88000"/>
                  <a:lumMod val="94000"/>
                </a:schemeClr>
              </a:gs>
            </a:gsLst>
            <a:path path="circle">
              <a:fillToRect l="50000" t="100000" r="100000" b="50000"/>
            </a:path>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49"/>
        <c:spPr>
          <a:gradFill rotWithShape="1">
            <a:gsLst>
              <a:gs pos="0">
                <a:schemeClr val="accent6">
                  <a:tint val="96000"/>
                  <a:lumMod val="102000"/>
                </a:schemeClr>
              </a:gs>
              <a:gs pos="100000">
                <a:schemeClr val="accent6">
                  <a:shade val="88000"/>
                  <a:lumMod val="94000"/>
                </a:schemeClr>
              </a:gs>
            </a:gsLst>
            <a:path path="circle">
              <a:fillToRect l="50000" t="100000" r="100000" b="50000"/>
            </a:path>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pivotFmt>
      <c:pivotFmt>
        <c:idx val="50"/>
        <c:spPr>
          <a:gradFill rotWithShape="1">
            <a:gsLst>
              <a:gs pos="0">
                <a:schemeClr val="accent6">
                  <a:tint val="96000"/>
                  <a:lumMod val="102000"/>
                </a:schemeClr>
              </a:gs>
              <a:gs pos="100000">
                <a:schemeClr val="accent6">
                  <a:shade val="88000"/>
                  <a:lumMod val="94000"/>
                </a:schemeClr>
              </a:gs>
            </a:gsLst>
            <a:path path="circle">
              <a:fillToRect l="50000" t="100000" r="100000" b="50000"/>
            </a:path>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pivotFmt>
      <c:pivotFmt>
        <c:idx val="51"/>
        <c:spPr>
          <a:gradFill rotWithShape="1">
            <a:gsLst>
              <a:gs pos="0">
                <a:schemeClr val="accent6">
                  <a:tint val="96000"/>
                  <a:lumMod val="102000"/>
                </a:schemeClr>
              </a:gs>
              <a:gs pos="100000">
                <a:schemeClr val="accent6">
                  <a:shade val="88000"/>
                  <a:lumMod val="94000"/>
                </a:schemeClr>
              </a:gs>
            </a:gsLst>
            <a:path path="circle">
              <a:fillToRect l="50000" t="100000" r="100000" b="50000"/>
            </a:path>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pivotFmt>
      <c:pivotFmt>
        <c:idx val="52"/>
        <c:spPr>
          <a:gradFill rotWithShape="1">
            <a:gsLst>
              <a:gs pos="0">
                <a:schemeClr val="accent6">
                  <a:tint val="96000"/>
                  <a:lumMod val="102000"/>
                </a:schemeClr>
              </a:gs>
              <a:gs pos="100000">
                <a:schemeClr val="accent6">
                  <a:shade val="88000"/>
                  <a:lumMod val="94000"/>
                </a:schemeClr>
              </a:gs>
            </a:gsLst>
            <a:path path="circle">
              <a:fillToRect l="50000" t="100000" r="100000" b="50000"/>
            </a:path>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pivotFmt>
      <c:pivotFmt>
        <c:idx val="53"/>
        <c:spPr>
          <a:gradFill rotWithShape="1">
            <a:gsLst>
              <a:gs pos="0">
                <a:schemeClr val="accent6">
                  <a:tint val="96000"/>
                  <a:lumMod val="102000"/>
                </a:schemeClr>
              </a:gs>
              <a:gs pos="100000">
                <a:schemeClr val="accent6">
                  <a:shade val="88000"/>
                  <a:lumMod val="94000"/>
                </a:schemeClr>
              </a:gs>
            </a:gsLst>
            <a:path path="circle">
              <a:fillToRect l="50000" t="100000" r="100000" b="50000"/>
            </a:path>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pivotFmt>
      <c:pivotFmt>
        <c:idx val="54"/>
        <c:spPr>
          <a:gradFill rotWithShape="1">
            <a:gsLst>
              <a:gs pos="0">
                <a:schemeClr val="accent6">
                  <a:tint val="96000"/>
                  <a:lumMod val="102000"/>
                </a:schemeClr>
              </a:gs>
              <a:gs pos="100000">
                <a:schemeClr val="accent6">
                  <a:shade val="88000"/>
                  <a:lumMod val="94000"/>
                </a:schemeClr>
              </a:gs>
            </a:gsLst>
            <a:path path="circle">
              <a:fillToRect l="50000" t="100000" r="100000" b="50000"/>
            </a:path>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pivotFmt>
      <c:pivotFmt>
        <c:idx val="55"/>
        <c:spPr>
          <a:gradFill rotWithShape="1">
            <a:gsLst>
              <a:gs pos="0">
                <a:schemeClr val="accent6">
                  <a:tint val="96000"/>
                  <a:lumMod val="102000"/>
                </a:schemeClr>
              </a:gs>
              <a:gs pos="100000">
                <a:schemeClr val="accent6">
                  <a:shade val="88000"/>
                  <a:lumMod val="94000"/>
                </a:schemeClr>
              </a:gs>
            </a:gsLst>
            <a:path path="circle">
              <a:fillToRect l="50000" t="100000" r="100000" b="50000"/>
            </a:path>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pivotFmt>
      <c:pivotFmt>
        <c:idx val="56"/>
        <c:spPr>
          <a:gradFill rotWithShape="1">
            <a:gsLst>
              <a:gs pos="0">
                <a:schemeClr val="accent6">
                  <a:tint val="96000"/>
                  <a:lumMod val="102000"/>
                </a:schemeClr>
              </a:gs>
              <a:gs pos="100000">
                <a:schemeClr val="accent6">
                  <a:shade val="88000"/>
                  <a:lumMod val="94000"/>
                </a:schemeClr>
              </a:gs>
            </a:gsLst>
            <a:path path="circle">
              <a:fillToRect l="50000" t="100000" r="100000" b="50000"/>
            </a:path>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57"/>
        <c:spPr>
          <a:gradFill rotWithShape="1">
            <a:gsLst>
              <a:gs pos="0">
                <a:schemeClr val="accent6">
                  <a:tint val="96000"/>
                  <a:lumMod val="102000"/>
                </a:schemeClr>
              </a:gs>
              <a:gs pos="100000">
                <a:schemeClr val="accent6">
                  <a:shade val="88000"/>
                  <a:lumMod val="94000"/>
                </a:schemeClr>
              </a:gs>
            </a:gsLst>
            <a:path path="circle">
              <a:fillToRect l="50000" t="100000" r="100000" b="50000"/>
            </a:path>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pivotFmt>
      <c:pivotFmt>
        <c:idx val="58"/>
        <c:spPr>
          <a:gradFill rotWithShape="1">
            <a:gsLst>
              <a:gs pos="0">
                <a:schemeClr val="accent6">
                  <a:tint val="96000"/>
                  <a:lumMod val="102000"/>
                </a:schemeClr>
              </a:gs>
              <a:gs pos="100000">
                <a:schemeClr val="accent6">
                  <a:shade val="88000"/>
                  <a:lumMod val="94000"/>
                </a:schemeClr>
              </a:gs>
            </a:gsLst>
            <a:path path="circle">
              <a:fillToRect l="50000" t="100000" r="100000" b="50000"/>
            </a:path>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pivotFmt>
      <c:pivotFmt>
        <c:idx val="59"/>
        <c:spPr>
          <a:gradFill rotWithShape="1">
            <a:gsLst>
              <a:gs pos="0">
                <a:schemeClr val="accent6">
                  <a:tint val="96000"/>
                  <a:lumMod val="102000"/>
                </a:schemeClr>
              </a:gs>
              <a:gs pos="100000">
                <a:schemeClr val="accent6">
                  <a:shade val="88000"/>
                  <a:lumMod val="94000"/>
                </a:schemeClr>
              </a:gs>
            </a:gsLst>
            <a:path path="circle">
              <a:fillToRect l="50000" t="100000" r="100000" b="50000"/>
            </a:path>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pivotFmt>
      <c:pivotFmt>
        <c:idx val="60"/>
        <c:spPr>
          <a:gradFill rotWithShape="1">
            <a:gsLst>
              <a:gs pos="0">
                <a:schemeClr val="accent6">
                  <a:tint val="96000"/>
                  <a:lumMod val="102000"/>
                </a:schemeClr>
              </a:gs>
              <a:gs pos="100000">
                <a:schemeClr val="accent6">
                  <a:shade val="88000"/>
                  <a:lumMod val="94000"/>
                </a:schemeClr>
              </a:gs>
            </a:gsLst>
            <a:path path="circle">
              <a:fillToRect l="50000" t="100000" r="100000" b="50000"/>
            </a:path>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pivotFmt>
      <c:pivotFmt>
        <c:idx val="61"/>
        <c:spPr>
          <a:gradFill rotWithShape="1">
            <a:gsLst>
              <a:gs pos="0">
                <a:schemeClr val="accent6">
                  <a:tint val="96000"/>
                  <a:lumMod val="102000"/>
                </a:schemeClr>
              </a:gs>
              <a:gs pos="100000">
                <a:schemeClr val="accent6">
                  <a:shade val="88000"/>
                  <a:lumMod val="94000"/>
                </a:schemeClr>
              </a:gs>
            </a:gsLst>
            <a:path path="circle">
              <a:fillToRect l="50000" t="100000" r="100000" b="50000"/>
            </a:path>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pivotFmt>
      <c:pivotFmt>
        <c:idx val="62"/>
        <c:spPr>
          <a:gradFill rotWithShape="1">
            <a:gsLst>
              <a:gs pos="0">
                <a:schemeClr val="accent6">
                  <a:tint val="96000"/>
                  <a:lumMod val="102000"/>
                </a:schemeClr>
              </a:gs>
              <a:gs pos="100000">
                <a:schemeClr val="accent6">
                  <a:shade val="88000"/>
                  <a:lumMod val="94000"/>
                </a:schemeClr>
              </a:gs>
            </a:gsLst>
            <a:path path="circle">
              <a:fillToRect l="50000" t="100000" r="100000" b="50000"/>
            </a:path>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pivotFmt>
      <c:pivotFmt>
        <c:idx val="63"/>
        <c:spPr>
          <a:gradFill rotWithShape="1">
            <a:gsLst>
              <a:gs pos="0">
                <a:schemeClr val="accent6">
                  <a:tint val="96000"/>
                  <a:lumMod val="102000"/>
                </a:schemeClr>
              </a:gs>
              <a:gs pos="100000">
                <a:schemeClr val="accent6">
                  <a:shade val="88000"/>
                  <a:lumMod val="94000"/>
                </a:schemeClr>
              </a:gs>
            </a:gsLst>
            <a:path path="circle">
              <a:fillToRect l="50000" t="100000" r="100000" b="50000"/>
            </a:path>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pivotFmt>
      <c:pivotFmt>
        <c:idx val="64"/>
        <c:spPr>
          <a:gradFill rotWithShape="1">
            <a:gsLst>
              <a:gs pos="0">
                <a:schemeClr val="accent6">
                  <a:tint val="96000"/>
                  <a:lumMod val="102000"/>
                </a:schemeClr>
              </a:gs>
              <a:gs pos="100000">
                <a:schemeClr val="accent6">
                  <a:shade val="88000"/>
                  <a:lumMod val="94000"/>
                </a:schemeClr>
              </a:gs>
            </a:gsLst>
            <a:path path="circle">
              <a:fillToRect l="50000" t="100000" r="100000" b="50000"/>
            </a:path>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65"/>
        <c:spPr>
          <a:gradFill rotWithShape="1">
            <a:gsLst>
              <a:gs pos="0">
                <a:schemeClr val="accent6">
                  <a:tint val="96000"/>
                  <a:lumMod val="102000"/>
                </a:schemeClr>
              </a:gs>
              <a:gs pos="100000">
                <a:schemeClr val="accent6">
                  <a:shade val="88000"/>
                  <a:lumMod val="94000"/>
                </a:schemeClr>
              </a:gs>
            </a:gsLst>
            <a:path path="circle">
              <a:fillToRect l="50000" t="100000" r="100000" b="50000"/>
            </a:path>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pivotFmt>
      <c:pivotFmt>
        <c:idx val="66"/>
        <c:spPr>
          <a:gradFill rotWithShape="1">
            <a:gsLst>
              <a:gs pos="0">
                <a:schemeClr val="accent6">
                  <a:tint val="96000"/>
                  <a:lumMod val="102000"/>
                </a:schemeClr>
              </a:gs>
              <a:gs pos="100000">
                <a:schemeClr val="accent6">
                  <a:shade val="88000"/>
                  <a:lumMod val="94000"/>
                </a:schemeClr>
              </a:gs>
            </a:gsLst>
            <a:path path="circle">
              <a:fillToRect l="50000" t="100000" r="100000" b="50000"/>
            </a:path>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pivotFmt>
      <c:pivotFmt>
        <c:idx val="67"/>
        <c:spPr>
          <a:gradFill rotWithShape="1">
            <a:gsLst>
              <a:gs pos="0">
                <a:schemeClr val="accent6">
                  <a:tint val="96000"/>
                  <a:lumMod val="102000"/>
                </a:schemeClr>
              </a:gs>
              <a:gs pos="100000">
                <a:schemeClr val="accent6">
                  <a:shade val="88000"/>
                  <a:lumMod val="94000"/>
                </a:schemeClr>
              </a:gs>
            </a:gsLst>
            <a:path path="circle">
              <a:fillToRect l="50000" t="100000" r="100000" b="50000"/>
            </a:path>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pivotFmt>
      <c:pivotFmt>
        <c:idx val="68"/>
        <c:spPr>
          <a:gradFill rotWithShape="1">
            <a:gsLst>
              <a:gs pos="0">
                <a:schemeClr val="accent6">
                  <a:tint val="96000"/>
                  <a:lumMod val="102000"/>
                </a:schemeClr>
              </a:gs>
              <a:gs pos="100000">
                <a:schemeClr val="accent6">
                  <a:shade val="88000"/>
                  <a:lumMod val="94000"/>
                </a:schemeClr>
              </a:gs>
            </a:gsLst>
            <a:path path="circle">
              <a:fillToRect l="50000" t="100000" r="100000" b="50000"/>
            </a:path>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pivotFmt>
      <c:pivotFmt>
        <c:idx val="69"/>
        <c:spPr>
          <a:gradFill rotWithShape="1">
            <a:gsLst>
              <a:gs pos="0">
                <a:schemeClr val="accent6">
                  <a:tint val="96000"/>
                  <a:lumMod val="102000"/>
                </a:schemeClr>
              </a:gs>
              <a:gs pos="100000">
                <a:schemeClr val="accent6">
                  <a:shade val="88000"/>
                  <a:lumMod val="94000"/>
                </a:schemeClr>
              </a:gs>
            </a:gsLst>
            <a:path path="circle">
              <a:fillToRect l="50000" t="100000" r="100000" b="50000"/>
            </a:path>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pivotFmt>
      <c:pivotFmt>
        <c:idx val="70"/>
        <c:spPr>
          <a:gradFill rotWithShape="1">
            <a:gsLst>
              <a:gs pos="0">
                <a:schemeClr val="accent6">
                  <a:tint val="96000"/>
                  <a:lumMod val="102000"/>
                </a:schemeClr>
              </a:gs>
              <a:gs pos="100000">
                <a:schemeClr val="accent6">
                  <a:shade val="88000"/>
                  <a:lumMod val="94000"/>
                </a:schemeClr>
              </a:gs>
            </a:gsLst>
            <a:path path="circle">
              <a:fillToRect l="50000" t="100000" r="100000" b="50000"/>
            </a:path>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pivotFmt>
      <c:pivotFmt>
        <c:idx val="71"/>
        <c:spPr>
          <a:gradFill rotWithShape="1">
            <a:gsLst>
              <a:gs pos="0">
                <a:schemeClr val="accent6">
                  <a:tint val="96000"/>
                  <a:lumMod val="102000"/>
                </a:schemeClr>
              </a:gs>
              <a:gs pos="100000">
                <a:schemeClr val="accent6">
                  <a:shade val="88000"/>
                  <a:lumMod val="94000"/>
                </a:schemeClr>
              </a:gs>
            </a:gsLst>
            <a:path path="circle">
              <a:fillToRect l="50000" t="100000" r="100000" b="50000"/>
            </a:path>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pivotFmt>
      <c:pivotFmt>
        <c:idx val="72"/>
        <c:spPr>
          <a:gradFill rotWithShape="1">
            <a:gsLst>
              <a:gs pos="0">
                <a:schemeClr val="accent6">
                  <a:tint val="96000"/>
                  <a:lumMod val="102000"/>
                </a:schemeClr>
              </a:gs>
              <a:gs pos="100000">
                <a:schemeClr val="accent6">
                  <a:shade val="88000"/>
                  <a:lumMod val="94000"/>
                </a:schemeClr>
              </a:gs>
            </a:gsLst>
            <a:path path="circle">
              <a:fillToRect l="50000" t="100000" r="100000" b="50000"/>
            </a:path>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73"/>
        <c:spPr>
          <a:gradFill rotWithShape="1">
            <a:gsLst>
              <a:gs pos="0">
                <a:schemeClr val="accent6">
                  <a:tint val="96000"/>
                  <a:lumMod val="102000"/>
                </a:schemeClr>
              </a:gs>
              <a:gs pos="100000">
                <a:schemeClr val="accent6">
                  <a:shade val="88000"/>
                  <a:lumMod val="94000"/>
                </a:schemeClr>
              </a:gs>
            </a:gsLst>
            <a:path path="circle">
              <a:fillToRect l="50000" t="100000" r="100000" b="50000"/>
            </a:path>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pivotFmt>
      <c:pivotFmt>
        <c:idx val="74"/>
        <c:spPr>
          <a:gradFill rotWithShape="1">
            <a:gsLst>
              <a:gs pos="0">
                <a:schemeClr val="accent6">
                  <a:tint val="96000"/>
                  <a:lumMod val="102000"/>
                </a:schemeClr>
              </a:gs>
              <a:gs pos="100000">
                <a:schemeClr val="accent6">
                  <a:shade val="88000"/>
                  <a:lumMod val="94000"/>
                </a:schemeClr>
              </a:gs>
            </a:gsLst>
            <a:path path="circle">
              <a:fillToRect l="50000" t="100000" r="100000" b="50000"/>
            </a:path>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pivotFmt>
      <c:pivotFmt>
        <c:idx val="75"/>
        <c:spPr>
          <a:gradFill rotWithShape="1">
            <a:gsLst>
              <a:gs pos="0">
                <a:schemeClr val="accent6">
                  <a:tint val="96000"/>
                  <a:lumMod val="102000"/>
                </a:schemeClr>
              </a:gs>
              <a:gs pos="100000">
                <a:schemeClr val="accent6">
                  <a:shade val="88000"/>
                  <a:lumMod val="94000"/>
                </a:schemeClr>
              </a:gs>
            </a:gsLst>
            <a:path path="circle">
              <a:fillToRect l="50000" t="100000" r="100000" b="50000"/>
            </a:path>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pivotFmt>
      <c:pivotFmt>
        <c:idx val="76"/>
        <c:spPr>
          <a:gradFill rotWithShape="1">
            <a:gsLst>
              <a:gs pos="0">
                <a:schemeClr val="accent6">
                  <a:tint val="96000"/>
                  <a:lumMod val="102000"/>
                </a:schemeClr>
              </a:gs>
              <a:gs pos="100000">
                <a:schemeClr val="accent6">
                  <a:shade val="88000"/>
                  <a:lumMod val="94000"/>
                </a:schemeClr>
              </a:gs>
            </a:gsLst>
            <a:path path="circle">
              <a:fillToRect l="50000" t="100000" r="100000" b="50000"/>
            </a:path>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pivotFmt>
      <c:pivotFmt>
        <c:idx val="77"/>
        <c:spPr>
          <a:gradFill rotWithShape="1">
            <a:gsLst>
              <a:gs pos="0">
                <a:schemeClr val="accent6">
                  <a:tint val="96000"/>
                  <a:lumMod val="102000"/>
                </a:schemeClr>
              </a:gs>
              <a:gs pos="100000">
                <a:schemeClr val="accent6">
                  <a:shade val="88000"/>
                  <a:lumMod val="94000"/>
                </a:schemeClr>
              </a:gs>
            </a:gsLst>
            <a:path path="circle">
              <a:fillToRect l="50000" t="100000" r="100000" b="50000"/>
            </a:path>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pivotFmt>
      <c:pivotFmt>
        <c:idx val="78"/>
        <c:spPr>
          <a:gradFill rotWithShape="1">
            <a:gsLst>
              <a:gs pos="0">
                <a:schemeClr val="accent6">
                  <a:tint val="96000"/>
                  <a:lumMod val="102000"/>
                </a:schemeClr>
              </a:gs>
              <a:gs pos="100000">
                <a:schemeClr val="accent6">
                  <a:shade val="88000"/>
                  <a:lumMod val="94000"/>
                </a:schemeClr>
              </a:gs>
            </a:gsLst>
            <a:path path="circle">
              <a:fillToRect l="50000" t="100000" r="100000" b="50000"/>
            </a:path>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pivotFmt>
      <c:pivotFmt>
        <c:idx val="79"/>
        <c:spPr>
          <a:gradFill rotWithShape="1">
            <a:gsLst>
              <a:gs pos="0">
                <a:schemeClr val="accent6">
                  <a:tint val="96000"/>
                  <a:lumMod val="102000"/>
                </a:schemeClr>
              </a:gs>
              <a:gs pos="100000">
                <a:schemeClr val="accent6">
                  <a:shade val="88000"/>
                  <a:lumMod val="94000"/>
                </a:schemeClr>
              </a:gs>
            </a:gsLst>
            <a:path path="circle">
              <a:fillToRect l="50000" t="100000" r="100000" b="50000"/>
            </a:path>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pivotFmt>
      <c:pivotFmt>
        <c:idx val="80"/>
        <c:spPr>
          <a:gradFill rotWithShape="1">
            <a:gsLst>
              <a:gs pos="0">
                <a:schemeClr val="accent6">
                  <a:tint val="96000"/>
                  <a:lumMod val="102000"/>
                </a:schemeClr>
              </a:gs>
              <a:gs pos="100000">
                <a:schemeClr val="accent6">
                  <a:shade val="88000"/>
                  <a:lumMod val="94000"/>
                </a:schemeClr>
              </a:gs>
            </a:gsLst>
            <a:path path="circle">
              <a:fillToRect l="50000" t="100000" r="100000" b="50000"/>
            </a:path>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81"/>
        <c:spPr>
          <a:gradFill rotWithShape="1">
            <a:gsLst>
              <a:gs pos="0">
                <a:schemeClr val="accent6">
                  <a:tint val="96000"/>
                  <a:lumMod val="102000"/>
                </a:schemeClr>
              </a:gs>
              <a:gs pos="100000">
                <a:schemeClr val="accent6">
                  <a:shade val="88000"/>
                  <a:lumMod val="94000"/>
                </a:schemeClr>
              </a:gs>
            </a:gsLst>
            <a:path path="circle">
              <a:fillToRect l="50000" t="100000" r="100000" b="50000"/>
            </a:path>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pivotFmt>
      <c:pivotFmt>
        <c:idx val="82"/>
        <c:spPr>
          <a:gradFill rotWithShape="1">
            <a:gsLst>
              <a:gs pos="0">
                <a:schemeClr val="accent6">
                  <a:tint val="96000"/>
                  <a:lumMod val="102000"/>
                </a:schemeClr>
              </a:gs>
              <a:gs pos="100000">
                <a:schemeClr val="accent6">
                  <a:shade val="88000"/>
                  <a:lumMod val="94000"/>
                </a:schemeClr>
              </a:gs>
            </a:gsLst>
            <a:path path="circle">
              <a:fillToRect l="50000" t="100000" r="100000" b="50000"/>
            </a:path>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pivotFmt>
      <c:pivotFmt>
        <c:idx val="83"/>
        <c:spPr>
          <a:gradFill rotWithShape="1">
            <a:gsLst>
              <a:gs pos="0">
                <a:schemeClr val="accent6">
                  <a:tint val="96000"/>
                  <a:lumMod val="102000"/>
                </a:schemeClr>
              </a:gs>
              <a:gs pos="100000">
                <a:schemeClr val="accent6">
                  <a:shade val="88000"/>
                  <a:lumMod val="94000"/>
                </a:schemeClr>
              </a:gs>
            </a:gsLst>
            <a:path path="circle">
              <a:fillToRect l="50000" t="100000" r="100000" b="50000"/>
            </a:path>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pivotFmt>
      <c:pivotFmt>
        <c:idx val="84"/>
        <c:spPr>
          <a:gradFill rotWithShape="1">
            <a:gsLst>
              <a:gs pos="0">
                <a:schemeClr val="accent6">
                  <a:tint val="96000"/>
                  <a:lumMod val="102000"/>
                </a:schemeClr>
              </a:gs>
              <a:gs pos="100000">
                <a:schemeClr val="accent6">
                  <a:shade val="88000"/>
                  <a:lumMod val="94000"/>
                </a:schemeClr>
              </a:gs>
            </a:gsLst>
            <a:path path="circle">
              <a:fillToRect l="50000" t="100000" r="100000" b="50000"/>
            </a:path>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pivotFmt>
      <c:pivotFmt>
        <c:idx val="85"/>
        <c:spPr>
          <a:gradFill rotWithShape="1">
            <a:gsLst>
              <a:gs pos="0">
                <a:schemeClr val="accent6">
                  <a:tint val="96000"/>
                  <a:lumMod val="102000"/>
                </a:schemeClr>
              </a:gs>
              <a:gs pos="100000">
                <a:schemeClr val="accent6">
                  <a:shade val="88000"/>
                  <a:lumMod val="94000"/>
                </a:schemeClr>
              </a:gs>
            </a:gsLst>
            <a:path path="circle">
              <a:fillToRect l="50000" t="100000" r="100000" b="50000"/>
            </a:path>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pivotFmt>
      <c:pivotFmt>
        <c:idx val="86"/>
        <c:spPr>
          <a:gradFill rotWithShape="1">
            <a:gsLst>
              <a:gs pos="0">
                <a:schemeClr val="accent6">
                  <a:tint val="96000"/>
                  <a:lumMod val="102000"/>
                </a:schemeClr>
              </a:gs>
              <a:gs pos="100000">
                <a:schemeClr val="accent6">
                  <a:shade val="88000"/>
                  <a:lumMod val="94000"/>
                </a:schemeClr>
              </a:gs>
            </a:gsLst>
            <a:path path="circle">
              <a:fillToRect l="50000" t="100000" r="100000" b="50000"/>
            </a:path>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pivotFmt>
      <c:pivotFmt>
        <c:idx val="87"/>
        <c:spPr>
          <a:gradFill rotWithShape="1">
            <a:gsLst>
              <a:gs pos="0">
                <a:schemeClr val="accent6">
                  <a:tint val="96000"/>
                  <a:lumMod val="102000"/>
                </a:schemeClr>
              </a:gs>
              <a:gs pos="100000">
                <a:schemeClr val="accent6">
                  <a:shade val="88000"/>
                  <a:lumMod val="94000"/>
                </a:schemeClr>
              </a:gs>
            </a:gsLst>
            <a:path path="circle">
              <a:fillToRect l="50000" t="100000" r="100000" b="50000"/>
            </a:path>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pivotFmt>
      <c:pivotFmt>
        <c:idx val="88"/>
        <c:spPr>
          <a:gradFill rotWithShape="1">
            <a:gsLst>
              <a:gs pos="0">
                <a:schemeClr val="accent6">
                  <a:tint val="96000"/>
                  <a:lumMod val="102000"/>
                </a:schemeClr>
              </a:gs>
              <a:gs pos="100000">
                <a:schemeClr val="accent6">
                  <a:shade val="88000"/>
                  <a:lumMod val="94000"/>
                </a:schemeClr>
              </a:gs>
            </a:gsLst>
            <a:path path="circle">
              <a:fillToRect l="50000" t="100000" r="100000" b="50000"/>
            </a:path>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89"/>
        <c:spPr>
          <a:gradFill rotWithShape="1">
            <a:gsLst>
              <a:gs pos="0">
                <a:schemeClr val="accent6">
                  <a:tint val="96000"/>
                  <a:lumMod val="102000"/>
                </a:schemeClr>
              </a:gs>
              <a:gs pos="100000">
                <a:schemeClr val="accent6">
                  <a:shade val="88000"/>
                  <a:lumMod val="94000"/>
                </a:schemeClr>
              </a:gs>
            </a:gsLst>
            <a:path path="circle">
              <a:fillToRect l="50000" t="100000" r="100000" b="50000"/>
            </a:path>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pivotFmt>
      <c:pivotFmt>
        <c:idx val="90"/>
        <c:spPr>
          <a:gradFill rotWithShape="1">
            <a:gsLst>
              <a:gs pos="0">
                <a:schemeClr val="accent6">
                  <a:tint val="96000"/>
                  <a:lumMod val="102000"/>
                </a:schemeClr>
              </a:gs>
              <a:gs pos="100000">
                <a:schemeClr val="accent6">
                  <a:shade val="88000"/>
                  <a:lumMod val="94000"/>
                </a:schemeClr>
              </a:gs>
            </a:gsLst>
            <a:path path="circle">
              <a:fillToRect l="50000" t="100000" r="100000" b="50000"/>
            </a:path>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pivotFmt>
      <c:pivotFmt>
        <c:idx val="91"/>
        <c:spPr>
          <a:gradFill rotWithShape="1">
            <a:gsLst>
              <a:gs pos="0">
                <a:schemeClr val="accent6">
                  <a:tint val="96000"/>
                  <a:lumMod val="102000"/>
                </a:schemeClr>
              </a:gs>
              <a:gs pos="100000">
                <a:schemeClr val="accent6">
                  <a:shade val="88000"/>
                  <a:lumMod val="94000"/>
                </a:schemeClr>
              </a:gs>
            </a:gsLst>
            <a:path path="circle">
              <a:fillToRect l="50000" t="100000" r="100000" b="50000"/>
            </a:path>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pivotFmt>
      <c:pivotFmt>
        <c:idx val="92"/>
        <c:spPr>
          <a:gradFill rotWithShape="1">
            <a:gsLst>
              <a:gs pos="0">
                <a:schemeClr val="accent6">
                  <a:tint val="96000"/>
                  <a:lumMod val="102000"/>
                </a:schemeClr>
              </a:gs>
              <a:gs pos="100000">
                <a:schemeClr val="accent6">
                  <a:shade val="88000"/>
                  <a:lumMod val="94000"/>
                </a:schemeClr>
              </a:gs>
            </a:gsLst>
            <a:path path="circle">
              <a:fillToRect l="50000" t="100000" r="100000" b="50000"/>
            </a:path>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pivotFmt>
      <c:pivotFmt>
        <c:idx val="93"/>
        <c:spPr>
          <a:gradFill rotWithShape="1">
            <a:gsLst>
              <a:gs pos="0">
                <a:schemeClr val="accent6">
                  <a:tint val="96000"/>
                  <a:lumMod val="102000"/>
                </a:schemeClr>
              </a:gs>
              <a:gs pos="100000">
                <a:schemeClr val="accent6">
                  <a:shade val="88000"/>
                  <a:lumMod val="94000"/>
                </a:schemeClr>
              </a:gs>
            </a:gsLst>
            <a:path path="circle">
              <a:fillToRect l="50000" t="100000" r="100000" b="50000"/>
            </a:path>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pivotFmt>
      <c:pivotFmt>
        <c:idx val="94"/>
        <c:spPr>
          <a:gradFill rotWithShape="1">
            <a:gsLst>
              <a:gs pos="0">
                <a:schemeClr val="accent6">
                  <a:tint val="96000"/>
                  <a:lumMod val="102000"/>
                </a:schemeClr>
              </a:gs>
              <a:gs pos="100000">
                <a:schemeClr val="accent6">
                  <a:shade val="88000"/>
                  <a:lumMod val="94000"/>
                </a:schemeClr>
              </a:gs>
            </a:gsLst>
            <a:path path="circle">
              <a:fillToRect l="50000" t="100000" r="100000" b="50000"/>
            </a:path>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pivotFmt>
      <c:pivotFmt>
        <c:idx val="95"/>
        <c:spPr>
          <a:gradFill rotWithShape="1">
            <a:gsLst>
              <a:gs pos="0">
                <a:schemeClr val="accent6">
                  <a:tint val="96000"/>
                  <a:lumMod val="102000"/>
                </a:schemeClr>
              </a:gs>
              <a:gs pos="100000">
                <a:schemeClr val="accent6">
                  <a:shade val="88000"/>
                  <a:lumMod val="94000"/>
                </a:schemeClr>
              </a:gs>
            </a:gsLst>
            <a:path path="circle">
              <a:fillToRect l="50000" t="100000" r="100000" b="50000"/>
            </a:path>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pivotFmt>
    </c:pivotFmts>
    <c:plotArea>
      <c:layout>
        <c:manualLayout>
          <c:layoutTarget val="inner"/>
          <c:xMode val="edge"/>
          <c:yMode val="edge"/>
          <c:x val="3.2310235499820386E-2"/>
          <c:y val="0.28871501118908238"/>
          <c:w val="0.74286483575659668"/>
          <c:h val="0.52165947674093927"/>
        </c:manualLayout>
      </c:layout>
      <c:ofPieChart>
        <c:ofPieType val="pie"/>
        <c:varyColors val="1"/>
        <c:ser>
          <c:idx val="0"/>
          <c:order val="0"/>
          <c:tx>
            <c:strRef>
              <c:f>Sheet2!$B$4:$B$5</c:f>
              <c:strCache>
                <c:ptCount val="1"/>
                <c:pt idx="0">
                  <c:v>high</c:v>
                </c:pt>
              </c:strCache>
            </c:strRef>
          </c:tx>
          <c:dPt>
            <c:idx val="0"/>
            <c:bubble3D val="0"/>
            <c:spPr>
              <a:gradFill rotWithShape="1">
                <a:gsLst>
                  <a:gs pos="0">
                    <a:schemeClr val="accent6">
                      <a:tint val="96000"/>
                      <a:lumMod val="102000"/>
                    </a:schemeClr>
                  </a:gs>
                  <a:gs pos="100000">
                    <a:schemeClr val="accent6">
                      <a:shade val="88000"/>
                      <a:lumMod val="94000"/>
                    </a:schemeClr>
                  </a:gs>
                </a:gsLst>
                <a:path path="circle">
                  <a:fillToRect l="50000" t="100000" r="100000" b="50000"/>
                </a:path>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1-8ECA-4BC8-9E6F-A4B32922741E}"/>
              </c:ext>
            </c:extLst>
          </c:dPt>
          <c:dPt>
            <c:idx val="1"/>
            <c:bubble3D val="0"/>
            <c:spPr>
              <a:gradFill rotWithShape="1">
                <a:gsLst>
                  <a:gs pos="0">
                    <a:schemeClr val="accent5">
                      <a:tint val="96000"/>
                      <a:lumMod val="102000"/>
                    </a:schemeClr>
                  </a:gs>
                  <a:gs pos="100000">
                    <a:schemeClr val="accent5">
                      <a:shade val="88000"/>
                      <a:lumMod val="94000"/>
                    </a:schemeClr>
                  </a:gs>
                </a:gsLst>
                <a:path path="circle">
                  <a:fillToRect l="50000" t="100000" r="100000" b="50000"/>
                </a:path>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3-8ECA-4BC8-9E6F-A4B32922741E}"/>
              </c:ext>
            </c:extLst>
          </c:dPt>
          <c:dPt>
            <c:idx val="2"/>
            <c:bubble3D val="0"/>
            <c:spPr>
              <a:gradFill rotWithShape="1">
                <a:gsLst>
                  <a:gs pos="0">
                    <a:schemeClr val="accent4">
                      <a:tint val="96000"/>
                      <a:lumMod val="102000"/>
                    </a:schemeClr>
                  </a:gs>
                  <a:gs pos="100000">
                    <a:schemeClr val="accent4">
                      <a:shade val="88000"/>
                      <a:lumMod val="94000"/>
                    </a:schemeClr>
                  </a:gs>
                </a:gsLst>
                <a:path path="circle">
                  <a:fillToRect l="50000" t="100000" r="100000" b="50000"/>
                </a:path>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5-8ECA-4BC8-9E6F-A4B32922741E}"/>
              </c:ext>
            </c:extLst>
          </c:dPt>
          <c:dPt>
            <c:idx val="3"/>
            <c:bubble3D val="0"/>
            <c:spPr>
              <a:gradFill rotWithShape="1">
                <a:gsLst>
                  <a:gs pos="0">
                    <a:schemeClr val="accent6">
                      <a:lumMod val="60000"/>
                      <a:tint val="96000"/>
                      <a:lumMod val="102000"/>
                    </a:schemeClr>
                  </a:gs>
                  <a:gs pos="100000">
                    <a:schemeClr val="accent6">
                      <a:lumMod val="60000"/>
                      <a:shade val="88000"/>
                      <a:lumMod val="94000"/>
                    </a:schemeClr>
                  </a:gs>
                </a:gsLst>
                <a:path path="circle">
                  <a:fillToRect l="50000" t="100000" r="100000" b="50000"/>
                </a:path>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7-8ECA-4BC8-9E6F-A4B32922741E}"/>
              </c:ext>
            </c:extLst>
          </c:dPt>
          <c:dPt>
            <c:idx val="4"/>
            <c:bubble3D val="0"/>
            <c:spPr>
              <a:gradFill rotWithShape="1">
                <a:gsLst>
                  <a:gs pos="0">
                    <a:schemeClr val="accent5">
                      <a:lumMod val="60000"/>
                      <a:tint val="96000"/>
                      <a:lumMod val="102000"/>
                    </a:schemeClr>
                  </a:gs>
                  <a:gs pos="100000">
                    <a:schemeClr val="accent5">
                      <a:lumMod val="60000"/>
                      <a:shade val="88000"/>
                      <a:lumMod val="94000"/>
                    </a:schemeClr>
                  </a:gs>
                </a:gsLst>
                <a:path path="circle">
                  <a:fillToRect l="50000" t="100000" r="100000" b="50000"/>
                </a:path>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9-8ECA-4BC8-9E6F-A4B32922741E}"/>
              </c:ext>
            </c:extLst>
          </c:dPt>
          <c:dPt>
            <c:idx val="5"/>
            <c:bubble3D val="0"/>
            <c:spPr>
              <a:gradFill rotWithShape="1">
                <a:gsLst>
                  <a:gs pos="0">
                    <a:schemeClr val="accent4">
                      <a:lumMod val="60000"/>
                      <a:tint val="96000"/>
                      <a:lumMod val="102000"/>
                    </a:schemeClr>
                  </a:gs>
                  <a:gs pos="100000">
                    <a:schemeClr val="accent4">
                      <a:lumMod val="60000"/>
                      <a:shade val="88000"/>
                      <a:lumMod val="94000"/>
                    </a:schemeClr>
                  </a:gs>
                </a:gsLst>
                <a:path path="circle">
                  <a:fillToRect l="50000" t="100000" r="100000" b="50000"/>
                </a:path>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B-8ECA-4BC8-9E6F-A4B32922741E}"/>
              </c:ext>
            </c:extLst>
          </c:dPt>
          <c:dPt>
            <c:idx val="6"/>
            <c:bubble3D val="0"/>
            <c:spPr>
              <a:gradFill rotWithShape="1">
                <a:gsLst>
                  <a:gs pos="0">
                    <a:schemeClr val="accent6">
                      <a:lumMod val="80000"/>
                      <a:lumOff val="20000"/>
                      <a:tint val="96000"/>
                      <a:lumMod val="102000"/>
                    </a:schemeClr>
                  </a:gs>
                  <a:gs pos="100000">
                    <a:schemeClr val="accent6">
                      <a:lumMod val="80000"/>
                      <a:lumOff val="20000"/>
                      <a:shade val="88000"/>
                      <a:lumMod val="94000"/>
                    </a:schemeClr>
                  </a:gs>
                </a:gsLst>
                <a:path path="circle">
                  <a:fillToRect l="50000" t="100000" r="100000" b="50000"/>
                </a:path>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D-8ECA-4BC8-9E6F-A4B32922741E}"/>
              </c:ext>
            </c:extLst>
          </c:dPt>
          <c:dPt>
            <c:idx val="7"/>
            <c:bubble3D val="0"/>
            <c:spPr>
              <a:gradFill rotWithShape="1">
                <a:gsLst>
                  <a:gs pos="0">
                    <a:schemeClr val="accent5">
                      <a:lumMod val="80000"/>
                      <a:lumOff val="20000"/>
                      <a:tint val="96000"/>
                      <a:lumMod val="102000"/>
                    </a:schemeClr>
                  </a:gs>
                  <a:gs pos="100000">
                    <a:schemeClr val="accent5">
                      <a:lumMod val="80000"/>
                      <a:lumOff val="20000"/>
                      <a:shade val="88000"/>
                      <a:lumMod val="94000"/>
                    </a:schemeClr>
                  </a:gs>
                </a:gsLst>
                <a:path path="circle">
                  <a:fillToRect l="50000" t="100000" r="100000" b="50000"/>
                </a:path>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F-8ECA-4BC8-9E6F-A4B32922741E}"/>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bestFit"/>
            <c:showLegendKey val="0"/>
            <c:showVal val="1"/>
            <c:showCatName val="0"/>
            <c:showSerName val="0"/>
            <c:showPercent val="0"/>
            <c:showBubbleSize val="0"/>
            <c:showLeaderLines val="1"/>
            <c:leaderLines>
              <c:spPr>
                <a:ln w="9525">
                  <a:solidFill>
                    <a:schemeClr val="lt1">
                      <a:lumMod val="95000"/>
                      <a:alpha val="54000"/>
                    </a:schemeClr>
                  </a:solidFill>
                </a:ln>
                <a:effectLst/>
              </c:spPr>
            </c:leaderLines>
            <c:extLst>
              <c:ext xmlns:c15="http://schemas.microsoft.com/office/drawing/2012/chart" uri="{CE6537A1-D6FC-4f65-9D91-7224C49458BB}"/>
            </c:extLst>
          </c:dLbls>
          <c:cat>
            <c:strRef>
              <c:f>Sheet2!$A$6:$A$13</c:f>
              <c:strCache>
                <c:ptCount val="7"/>
                <c:pt idx="0">
                  <c:v>Admin</c:v>
                </c:pt>
                <c:pt idx="1">
                  <c:v>Engineering</c:v>
                </c:pt>
                <c:pt idx="2">
                  <c:v>Finance</c:v>
                </c:pt>
                <c:pt idx="3">
                  <c:v>HR</c:v>
                </c:pt>
                <c:pt idx="4">
                  <c:v>IT</c:v>
                </c:pt>
                <c:pt idx="5">
                  <c:v>Marketing</c:v>
                </c:pt>
                <c:pt idx="6">
                  <c:v>Sales</c:v>
                </c:pt>
              </c:strCache>
            </c:strRef>
          </c:cat>
          <c:val>
            <c:numRef>
              <c:f>Sheet2!$B$6:$B$13</c:f>
              <c:numCache>
                <c:formatCode>General</c:formatCode>
                <c:ptCount val="7"/>
                <c:pt idx="0">
                  <c:v>274</c:v>
                </c:pt>
                <c:pt idx="1">
                  <c:v>196</c:v>
                </c:pt>
                <c:pt idx="2">
                  <c:v>447</c:v>
                </c:pt>
                <c:pt idx="3">
                  <c:v>266</c:v>
                </c:pt>
                <c:pt idx="4">
                  <c:v>326</c:v>
                </c:pt>
                <c:pt idx="5">
                  <c:v>421</c:v>
                </c:pt>
                <c:pt idx="6">
                  <c:v>291</c:v>
                </c:pt>
              </c:numCache>
            </c:numRef>
          </c:val>
          <c:extLst>
            <c:ext xmlns:c16="http://schemas.microsoft.com/office/drawing/2014/chart" uri="{C3380CC4-5D6E-409C-BE32-E72D297353CC}">
              <c16:uniqueId val="{00000010-8ECA-4BC8-9E6F-A4B32922741E}"/>
            </c:ext>
          </c:extLst>
        </c:ser>
        <c:ser>
          <c:idx val="1"/>
          <c:order val="1"/>
          <c:tx>
            <c:strRef>
              <c:f>Sheet2!$C$4:$C$5</c:f>
              <c:strCache>
                <c:ptCount val="1"/>
                <c:pt idx="0">
                  <c:v>low</c:v>
                </c:pt>
              </c:strCache>
            </c:strRef>
          </c:tx>
          <c:dPt>
            <c:idx val="0"/>
            <c:bubble3D val="0"/>
            <c:spPr>
              <a:gradFill rotWithShape="1">
                <a:gsLst>
                  <a:gs pos="0">
                    <a:schemeClr val="accent6">
                      <a:tint val="96000"/>
                      <a:lumMod val="102000"/>
                    </a:schemeClr>
                  </a:gs>
                  <a:gs pos="100000">
                    <a:schemeClr val="accent6">
                      <a:shade val="88000"/>
                      <a:lumMod val="94000"/>
                    </a:schemeClr>
                  </a:gs>
                </a:gsLst>
                <a:path path="circle">
                  <a:fillToRect l="50000" t="100000" r="100000" b="50000"/>
                </a:path>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12-8ECA-4BC8-9E6F-A4B32922741E}"/>
              </c:ext>
            </c:extLst>
          </c:dPt>
          <c:dPt>
            <c:idx val="1"/>
            <c:bubble3D val="0"/>
            <c:spPr>
              <a:gradFill rotWithShape="1">
                <a:gsLst>
                  <a:gs pos="0">
                    <a:schemeClr val="accent5">
                      <a:tint val="96000"/>
                      <a:lumMod val="102000"/>
                    </a:schemeClr>
                  </a:gs>
                  <a:gs pos="100000">
                    <a:schemeClr val="accent5">
                      <a:shade val="88000"/>
                      <a:lumMod val="94000"/>
                    </a:schemeClr>
                  </a:gs>
                </a:gsLst>
                <a:path path="circle">
                  <a:fillToRect l="50000" t="100000" r="100000" b="50000"/>
                </a:path>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14-8ECA-4BC8-9E6F-A4B32922741E}"/>
              </c:ext>
            </c:extLst>
          </c:dPt>
          <c:dPt>
            <c:idx val="2"/>
            <c:bubble3D val="0"/>
            <c:spPr>
              <a:gradFill rotWithShape="1">
                <a:gsLst>
                  <a:gs pos="0">
                    <a:schemeClr val="accent4">
                      <a:tint val="96000"/>
                      <a:lumMod val="102000"/>
                    </a:schemeClr>
                  </a:gs>
                  <a:gs pos="100000">
                    <a:schemeClr val="accent4">
                      <a:shade val="88000"/>
                      <a:lumMod val="94000"/>
                    </a:schemeClr>
                  </a:gs>
                </a:gsLst>
                <a:path path="circle">
                  <a:fillToRect l="50000" t="100000" r="100000" b="50000"/>
                </a:path>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16-8ECA-4BC8-9E6F-A4B32922741E}"/>
              </c:ext>
            </c:extLst>
          </c:dPt>
          <c:dPt>
            <c:idx val="3"/>
            <c:bubble3D val="0"/>
            <c:spPr>
              <a:gradFill rotWithShape="1">
                <a:gsLst>
                  <a:gs pos="0">
                    <a:schemeClr val="accent6">
                      <a:lumMod val="60000"/>
                      <a:tint val="96000"/>
                      <a:lumMod val="102000"/>
                    </a:schemeClr>
                  </a:gs>
                  <a:gs pos="100000">
                    <a:schemeClr val="accent6">
                      <a:lumMod val="60000"/>
                      <a:shade val="88000"/>
                      <a:lumMod val="94000"/>
                    </a:schemeClr>
                  </a:gs>
                </a:gsLst>
                <a:path path="circle">
                  <a:fillToRect l="50000" t="100000" r="100000" b="50000"/>
                </a:path>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18-8ECA-4BC8-9E6F-A4B32922741E}"/>
              </c:ext>
            </c:extLst>
          </c:dPt>
          <c:dPt>
            <c:idx val="4"/>
            <c:bubble3D val="0"/>
            <c:spPr>
              <a:gradFill rotWithShape="1">
                <a:gsLst>
                  <a:gs pos="0">
                    <a:schemeClr val="accent5">
                      <a:lumMod val="60000"/>
                      <a:tint val="96000"/>
                      <a:lumMod val="102000"/>
                    </a:schemeClr>
                  </a:gs>
                  <a:gs pos="100000">
                    <a:schemeClr val="accent5">
                      <a:lumMod val="60000"/>
                      <a:shade val="88000"/>
                      <a:lumMod val="94000"/>
                    </a:schemeClr>
                  </a:gs>
                </a:gsLst>
                <a:path path="circle">
                  <a:fillToRect l="50000" t="100000" r="100000" b="50000"/>
                </a:path>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1A-8ECA-4BC8-9E6F-A4B32922741E}"/>
              </c:ext>
            </c:extLst>
          </c:dPt>
          <c:dPt>
            <c:idx val="5"/>
            <c:bubble3D val="0"/>
            <c:spPr>
              <a:gradFill rotWithShape="1">
                <a:gsLst>
                  <a:gs pos="0">
                    <a:schemeClr val="accent4">
                      <a:lumMod val="60000"/>
                      <a:tint val="96000"/>
                      <a:lumMod val="102000"/>
                    </a:schemeClr>
                  </a:gs>
                  <a:gs pos="100000">
                    <a:schemeClr val="accent4">
                      <a:lumMod val="60000"/>
                      <a:shade val="88000"/>
                      <a:lumMod val="94000"/>
                    </a:schemeClr>
                  </a:gs>
                </a:gsLst>
                <a:path path="circle">
                  <a:fillToRect l="50000" t="100000" r="100000" b="50000"/>
                </a:path>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1C-8ECA-4BC8-9E6F-A4B32922741E}"/>
              </c:ext>
            </c:extLst>
          </c:dPt>
          <c:dPt>
            <c:idx val="6"/>
            <c:bubble3D val="0"/>
            <c:spPr>
              <a:gradFill rotWithShape="1">
                <a:gsLst>
                  <a:gs pos="0">
                    <a:schemeClr val="accent6">
                      <a:lumMod val="80000"/>
                      <a:lumOff val="20000"/>
                      <a:tint val="96000"/>
                      <a:lumMod val="102000"/>
                    </a:schemeClr>
                  </a:gs>
                  <a:gs pos="100000">
                    <a:schemeClr val="accent6">
                      <a:lumMod val="80000"/>
                      <a:lumOff val="20000"/>
                      <a:shade val="88000"/>
                      <a:lumMod val="94000"/>
                    </a:schemeClr>
                  </a:gs>
                </a:gsLst>
                <a:path path="circle">
                  <a:fillToRect l="50000" t="100000" r="100000" b="50000"/>
                </a:path>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1E-8ECA-4BC8-9E6F-A4B32922741E}"/>
              </c:ext>
            </c:extLst>
          </c:dPt>
          <c:dPt>
            <c:idx val="7"/>
            <c:bubble3D val="0"/>
            <c:spPr>
              <a:gradFill rotWithShape="1">
                <a:gsLst>
                  <a:gs pos="0">
                    <a:schemeClr val="accent5">
                      <a:lumMod val="80000"/>
                      <a:lumOff val="20000"/>
                      <a:tint val="96000"/>
                      <a:lumMod val="102000"/>
                    </a:schemeClr>
                  </a:gs>
                  <a:gs pos="100000">
                    <a:schemeClr val="accent5">
                      <a:lumMod val="80000"/>
                      <a:lumOff val="20000"/>
                      <a:shade val="88000"/>
                      <a:lumMod val="94000"/>
                    </a:schemeClr>
                  </a:gs>
                </a:gsLst>
                <a:path path="circle">
                  <a:fillToRect l="50000" t="100000" r="100000" b="50000"/>
                </a:path>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20-8ECA-4BC8-9E6F-A4B32922741E}"/>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bestFit"/>
            <c:showLegendKey val="0"/>
            <c:showVal val="1"/>
            <c:showCatName val="0"/>
            <c:showSerName val="0"/>
            <c:showPercent val="0"/>
            <c:showBubbleSize val="0"/>
            <c:showLeaderLines val="1"/>
            <c:leaderLines>
              <c:spPr>
                <a:ln w="9525">
                  <a:solidFill>
                    <a:schemeClr val="lt1">
                      <a:lumMod val="95000"/>
                      <a:alpha val="54000"/>
                    </a:schemeClr>
                  </a:solidFill>
                </a:ln>
                <a:effectLst/>
              </c:spPr>
            </c:leaderLines>
            <c:extLst>
              <c:ext xmlns:c15="http://schemas.microsoft.com/office/drawing/2012/chart" uri="{CE6537A1-D6FC-4f65-9D91-7224C49458BB}"/>
            </c:extLst>
          </c:dLbls>
          <c:cat>
            <c:strRef>
              <c:f>Sheet2!$A$6:$A$13</c:f>
              <c:strCache>
                <c:ptCount val="7"/>
                <c:pt idx="0">
                  <c:v>Admin</c:v>
                </c:pt>
                <c:pt idx="1">
                  <c:v>Engineering</c:v>
                </c:pt>
                <c:pt idx="2">
                  <c:v>Finance</c:v>
                </c:pt>
                <c:pt idx="3">
                  <c:v>HR</c:v>
                </c:pt>
                <c:pt idx="4">
                  <c:v>IT</c:v>
                </c:pt>
                <c:pt idx="5">
                  <c:v>Marketing</c:v>
                </c:pt>
                <c:pt idx="6">
                  <c:v>Sales</c:v>
                </c:pt>
              </c:strCache>
            </c:strRef>
          </c:cat>
          <c:val>
            <c:numRef>
              <c:f>Sheet2!$C$6:$C$13</c:f>
              <c:numCache>
                <c:formatCode>General</c:formatCode>
                <c:ptCount val="7"/>
                <c:pt idx="3">
                  <c:v>32</c:v>
                </c:pt>
                <c:pt idx="4">
                  <c:v>7</c:v>
                </c:pt>
              </c:numCache>
            </c:numRef>
          </c:val>
          <c:extLst>
            <c:ext xmlns:c16="http://schemas.microsoft.com/office/drawing/2014/chart" uri="{C3380CC4-5D6E-409C-BE32-E72D297353CC}">
              <c16:uniqueId val="{00000021-8ECA-4BC8-9E6F-A4B32922741E}"/>
            </c:ext>
          </c:extLst>
        </c:ser>
        <c:ser>
          <c:idx val="2"/>
          <c:order val="2"/>
          <c:tx>
            <c:strRef>
              <c:f>Sheet2!$D$4:$D$5</c:f>
              <c:strCache>
                <c:ptCount val="1"/>
                <c:pt idx="0">
                  <c:v>Med</c:v>
                </c:pt>
              </c:strCache>
            </c:strRef>
          </c:tx>
          <c:dPt>
            <c:idx val="0"/>
            <c:bubble3D val="0"/>
            <c:spPr>
              <a:gradFill rotWithShape="1">
                <a:gsLst>
                  <a:gs pos="0">
                    <a:schemeClr val="accent6">
                      <a:tint val="96000"/>
                      <a:lumMod val="102000"/>
                    </a:schemeClr>
                  </a:gs>
                  <a:gs pos="100000">
                    <a:schemeClr val="accent6">
                      <a:shade val="88000"/>
                      <a:lumMod val="94000"/>
                    </a:schemeClr>
                  </a:gs>
                </a:gsLst>
                <a:path path="circle">
                  <a:fillToRect l="50000" t="100000" r="100000" b="50000"/>
                </a:path>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23-8ECA-4BC8-9E6F-A4B32922741E}"/>
              </c:ext>
            </c:extLst>
          </c:dPt>
          <c:dPt>
            <c:idx val="1"/>
            <c:bubble3D val="0"/>
            <c:spPr>
              <a:gradFill rotWithShape="1">
                <a:gsLst>
                  <a:gs pos="0">
                    <a:schemeClr val="accent5">
                      <a:tint val="96000"/>
                      <a:lumMod val="102000"/>
                    </a:schemeClr>
                  </a:gs>
                  <a:gs pos="100000">
                    <a:schemeClr val="accent5">
                      <a:shade val="88000"/>
                      <a:lumMod val="94000"/>
                    </a:schemeClr>
                  </a:gs>
                </a:gsLst>
                <a:path path="circle">
                  <a:fillToRect l="50000" t="100000" r="100000" b="50000"/>
                </a:path>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25-8ECA-4BC8-9E6F-A4B32922741E}"/>
              </c:ext>
            </c:extLst>
          </c:dPt>
          <c:dPt>
            <c:idx val="2"/>
            <c:bubble3D val="0"/>
            <c:spPr>
              <a:gradFill rotWithShape="1">
                <a:gsLst>
                  <a:gs pos="0">
                    <a:schemeClr val="accent4">
                      <a:tint val="96000"/>
                      <a:lumMod val="102000"/>
                    </a:schemeClr>
                  </a:gs>
                  <a:gs pos="100000">
                    <a:schemeClr val="accent4">
                      <a:shade val="88000"/>
                      <a:lumMod val="94000"/>
                    </a:schemeClr>
                  </a:gs>
                </a:gsLst>
                <a:path path="circle">
                  <a:fillToRect l="50000" t="100000" r="100000" b="50000"/>
                </a:path>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27-8ECA-4BC8-9E6F-A4B32922741E}"/>
              </c:ext>
            </c:extLst>
          </c:dPt>
          <c:dPt>
            <c:idx val="3"/>
            <c:bubble3D val="0"/>
            <c:spPr>
              <a:gradFill rotWithShape="1">
                <a:gsLst>
                  <a:gs pos="0">
                    <a:schemeClr val="accent6">
                      <a:lumMod val="60000"/>
                      <a:tint val="96000"/>
                      <a:lumMod val="102000"/>
                    </a:schemeClr>
                  </a:gs>
                  <a:gs pos="100000">
                    <a:schemeClr val="accent6">
                      <a:lumMod val="60000"/>
                      <a:shade val="88000"/>
                      <a:lumMod val="94000"/>
                    </a:schemeClr>
                  </a:gs>
                </a:gsLst>
                <a:path path="circle">
                  <a:fillToRect l="50000" t="100000" r="100000" b="50000"/>
                </a:path>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29-8ECA-4BC8-9E6F-A4B32922741E}"/>
              </c:ext>
            </c:extLst>
          </c:dPt>
          <c:dPt>
            <c:idx val="4"/>
            <c:bubble3D val="0"/>
            <c:spPr>
              <a:gradFill rotWithShape="1">
                <a:gsLst>
                  <a:gs pos="0">
                    <a:schemeClr val="accent5">
                      <a:lumMod val="60000"/>
                      <a:tint val="96000"/>
                      <a:lumMod val="102000"/>
                    </a:schemeClr>
                  </a:gs>
                  <a:gs pos="100000">
                    <a:schemeClr val="accent5">
                      <a:lumMod val="60000"/>
                      <a:shade val="88000"/>
                      <a:lumMod val="94000"/>
                    </a:schemeClr>
                  </a:gs>
                </a:gsLst>
                <a:path path="circle">
                  <a:fillToRect l="50000" t="100000" r="100000" b="50000"/>
                </a:path>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2B-8ECA-4BC8-9E6F-A4B32922741E}"/>
              </c:ext>
            </c:extLst>
          </c:dPt>
          <c:dPt>
            <c:idx val="5"/>
            <c:bubble3D val="0"/>
            <c:spPr>
              <a:gradFill rotWithShape="1">
                <a:gsLst>
                  <a:gs pos="0">
                    <a:schemeClr val="accent4">
                      <a:lumMod val="60000"/>
                      <a:tint val="96000"/>
                      <a:lumMod val="102000"/>
                    </a:schemeClr>
                  </a:gs>
                  <a:gs pos="100000">
                    <a:schemeClr val="accent4">
                      <a:lumMod val="60000"/>
                      <a:shade val="88000"/>
                      <a:lumMod val="94000"/>
                    </a:schemeClr>
                  </a:gs>
                </a:gsLst>
                <a:path path="circle">
                  <a:fillToRect l="50000" t="100000" r="100000" b="50000"/>
                </a:path>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2D-8ECA-4BC8-9E6F-A4B32922741E}"/>
              </c:ext>
            </c:extLst>
          </c:dPt>
          <c:dPt>
            <c:idx val="6"/>
            <c:bubble3D val="0"/>
            <c:spPr>
              <a:gradFill rotWithShape="1">
                <a:gsLst>
                  <a:gs pos="0">
                    <a:schemeClr val="accent6">
                      <a:lumMod val="80000"/>
                      <a:lumOff val="20000"/>
                      <a:tint val="96000"/>
                      <a:lumMod val="102000"/>
                    </a:schemeClr>
                  </a:gs>
                  <a:gs pos="100000">
                    <a:schemeClr val="accent6">
                      <a:lumMod val="80000"/>
                      <a:lumOff val="20000"/>
                      <a:shade val="88000"/>
                      <a:lumMod val="94000"/>
                    </a:schemeClr>
                  </a:gs>
                </a:gsLst>
                <a:path path="circle">
                  <a:fillToRect l="50000" t="100000" r="100000" b="50000"/>
                </a:path>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2F-8ECA-4BC8-9E6F-A4B32922741E}"/>
              </c:ext>
            </c:extLst>
          </c:dPt>
          <c:dPt>
            <c:idx val="7"/>
            <c:bubble3D val="0"/>
            <c:spPr>
              <a:gradFill rotWithShape="1">
                <a:gsLst>
                  <a:gs pos="0">
                    <a:schemeClr val="accent5">
                      <a:lumMod val="80000"/>
                      <a:lumOff val="20000"/>
                      <a:tint val="96000"/>
                      <a:lumMod val="102000"/>
                    </a:schemeClr>
                  </a:gs>
                  <a:gs pos="100000">
                    <a:schemeClr val="accent5">
                      <a:lumMod val="80000"/>
                      <a:lumOff val="20000"/>
                      <a:shade val="88000"/>
                      <a:lumMod val="94000"/>
                    </a:schemeClr>
                  </a:gs>
                </a:gsLst>
                <a:path path="circle">
                  <a:fillToRect l="50000" t="100000" r="100000" b="50000"/>
                </a:path>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31-8ECA-4BC8-9E6F-A4B32922741E}"/>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bestFit"/>
            <c:showLegendKey val="0"/>
            <c:showVal val="1"/>
            <c:showCatName val="0"/>
            <c:showSerName val="0"/>
            <c:showPercent val="0"/>
            <c:showBubbleSize val="0"/>
            <c:showLeaderLines val="1"/>
            <c:leaderLines>
              <c:spPr>
                <a:ln w="9525">
                  <a:solidFill>
                    <a:schemeClr val="lt1">
                      <a:lumMod val="95000"/>
                      <a:alpha val="54000"/>
                    </a:schemeClr>
                  </a:solidFill>
                </a:ln>
                <a:effectLst/>
              </c:spPr>
            </c:leaderLines>
            <c:extLst>
              <c:ext xmlns:c15="http://schemas.microsoft.com/office/drawing/2012/chart" uri="{CE6537A1-D6FC-4f65-9D91-7224C49458BB}"/>
            </c:extLst>
          </c:dLbls>
          <c:cat>
            <c:strRef>
              <c:f>Sheet2!$A$6:$A$13</c:f>
              <c:strCache>
                <c:ptCount val="7"/>
                <c:pt idx="0">
                  <c:v>Admin</c:v>
                </c:pt>
                <c:pt idx="1">
                  <c:v>Engineering</c:v>
                </c:pt>
                <c:pt idx="2">
                  <c:v>Finance</c:v>
                </c:pt>
                <c:pt idx="3">
                  <c:v>HR</c:v>
                </c:pt>
                <c:pt idx="4">
                  <c:v>IT</c:v>
                </c:pt>
                <c:pt idx="5">
                  <c:v>Marketing</c:v>
                </c:pt>
                <c:pt idx="6">
                  <c:v>Sales</c:v>
                </c:pt>
              </c:strCache>
            </c:strRef>
          </c:cat>
          <c:val>
            <c:numRef>
              <c:f>Sheet2!$D$6:$D$13</c:f>
              <c:numCache>
                <c:formatCode>General</c:formatCode>
                <c:ptCount val="7"/>
                <c:pt idx="0">
                  <c:v>126</c:v>
                </c:pt>
                <c:pt idx="1">
                  <c:v>16</c:v>
                </c:pt>
                <c:pt idx="2">
                  <c:v>105</c:v>
                </c:pt>
                <c:pt idx="3">
                  <c:v>34</c:v>
                </c:pt>
                <c:pt idx="6">
                  <c:v>111</c:v>
                </c:pt>
              </c:numCache>
            </c:numRef>
          </c:val>
          <c:extLst>
            <c:ext xmlns:c16="http://schemas.microsoft.com/office/drawing/2014/chart" uri="{C3380CC4-5D6E-409C-BE32-E72D297353CC}">
              <c16:uniqueId val="{00000032-8ECA-4BC8-9E6F-A4B32922741E}"/>
            </c:ext>
          </c:extLst>
        </c:ser>
        <c:ser>
          <c:idx val="3"/>
          <c:order val="3"/>
          <c:tx>
            <c:strRef>
              <c:f>Sheet2!$E$4:$E$5</c:f>
              <c:strCache>
                <c:ptCount val="1"/>
                <c:pt idx="0">
                  <c:v>Very high</c:v>
                </c:pt>
              </c:strCache>
            </c:strRef>
          </c:tx>
          <c:dPt>
            <c:idx val="0"/>
            <c:bubble3D val="0"/>
            <c:spPr>
              <a:gradFill rotWithShape="1">
                <a:gsLst>
                  <a:gs pos="0">
                    <a:schemeClr val="accent6">
                      <a:tint val="96000"/>
                      <a:lumMod val="102000"/>
                    </a:schemeClr>
                  </a:gs>
                  <a:gs pos="100000">
                    <a:schemeClr val="accent6">
                      <a:shade val="88000"/>
                      <a:lumMod val="94000"/>
                    </a:schemeClr>
                  </a:gs>
                </a:gsLst>
                <a:path path="circle">
                  <a:fillToRect l="50000" t="100000" r="100000" b="50000"/>
                </a:path>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34-8ECA-4BC8-9E6F-A4B32922741E}"/>
              </c:ext>
            </c:extLst>
          </c:dPt>
          <c:dPt>
            <c:idx val="1"/>
            <c:bubble3D val="0"/>
            <c:spPr>
              <a:gradFill rotWithShape="1">
                <a:gsLst>
                  <a:gs pos="0">
                    <a:schemeClr val="accent5">
                      <a:tint val="96000"/>
                      <a:lumMod val="102000"/>
                    </a:schemeClr>
                  </a:gs>
                  <a:gs pos="100000">
                    <a:schemeClr val="accent5">
                      <a:shade val="88000"/>
                      <a:lumMod val="94000"/>
                    </a:schemeClr>
                  </a:gs>
                </a:gsLst>
                <a:path path="circle">
                  <a:fillToRect l="50000" t="100000" r="100000" b="50000"/>
                </a:path>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36-8ECA-4BC8-9E6F-A4B32922741E}"/>
              </c:ext>
            </c:extLst>
          </c:dPt>
          <c:dPt>
            <c:idx val="2"/>
            <c:bubble3D val="0"/>
            <c:spPr>
              <a:gradFill rotWithShape="1">
                <a:gsLst>
                  <a:gs pos="0">
                    <a:schemeClr val="accent4">
                      <a:tint val="96000"/>
                      <a:lumMod val="102000"/>
                    </a:schemeClr>
                  </a:gs>
                  <a:gs pos="100000">
                    <a:schemeClr val="accent4">
                      <a:shade val="88000"/>
                      <a:lumMod val="94000"/>
                    </a:schemeClr>
                  </a:gs>
                </a:gsLst>
                <a:path path="circle">
                  <a:fillToRect l="50000" t="100000" r="100000" b="50000"/>
                </a:path>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38-8ECA-4BC8-9E6F-A4B32922741E}"/>
              </c:ext>
            </c:extLst>
          </c:dPt>
          <c:dPt>
            <c:idx val="3"/>
            <c:bubble3D val="0"/>
            <c:spPr>
              <a:gradFill rotWithShape="1">
                <a:gsLst>
                  <a:gs pos="0">
                    <a:schemeClr val="accent6">
                      <a:lumMod val="60000"/>
                      <a:tint val="96000"/>
                      <a:lumMod val="102000"/>
                    </a:schemeClr>
                  </a:gs>
                  <a:gs pos="100000">
                    <a:schemeClr val="accent6">
                      <a:lumMod val="60000"/>
                      <a:shade val="88000"/>
                      <a:lumMod val="94000"/>
                    </a:schemeClr>
                  </a:gs>
                </a:gsLst>
                <a:path path="circle">
                  <a:fillToRect l="50000" t="100000" r="100000" b="50000"/>
                </a:path>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3A-8ECA-4BC8-9E6F-A4B32922741E}"/>
              </c:ext>
            </c:extLst>
          </c:dPt>
          <c:dPt>
            <c:idx val="4"/>
            <c:bubble3D val="0"/>
            <c:spPr>
              <a:gradFill rotWithShape="1">
                <a:gsLst>
                  <a:gs pos="0">
                    <a:schemeClr val="accent5">
                      <a:lumMod val="60000"/>
                      <a:tint val="96000"/>
                      <a:lumMod val="102000"/>
                    </a:schemeClr>
                  </a:gs>
                  <a:gs pos="100000">
                    <a:schemeClr val="accent5">
                      <a:lumMod val="60000"/>
                      <a:shade val="88000"/>
                      <a:lumMod val="94000"/>
                    </a:schemeClr>
                  </a:gs>
                </a:gsLst>
                <a:path path="circle">
                  <a:fillToRect l="50000" t="100000" r="100000" b="50000"/>
                </a:path>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3C-8ECA-4BC8-9E6F-A4B32922741E}"/>
              </c:ext>
            </c:extLst>
          </c:dPt>
          <c:dPt>
            <c:idx val="5"/>
            <c:bubble3D val="0"/>
            <c:spPr>
              <a:gradFill rotWithShape="1">
                <a:gsLst>
                  <a:gs pos="0">
                    <a:schemeClr val="accent4">
                      <a:lumMod val="60000"/>
                      <a:tint val="96000"/>
                      <a:lumMod val="102000"/>
                    </a:schemeClr>
                  </a:gs>
                  <a:gs pos="100000">
                    <a:schemeClr val="accent4">
                      <a:lumMod val="60000"/>
                      <a:shade val="88000"/>
                      <a:lumMod val="94000"/>
                    </a:schemeClr>
                  </a:gs>
                </a:gsLst>
                <a:path path="circle">
                  <a:fillToRect l="50000" t="100000" r="100000" b="50000"/>
                </a:path>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3E-8ECA-4BC8-9E6F-A4B32922741E}"/>
              </c:ext>
            </c:extLst>
          </c:dPt>
          <c:dPt>
            <c:idx val="6"/>
            <c:bubble3D val="0"/>
            <c:spPr>
              <a:gradFill rotWithShape="1">
                <a:gsLst>
                  <a:gs pos="0">
                    <a:schemeClr val="accent6">
                      <a:lumMod val="80000"/>
                      <a:lumOff val="20000"/>
                      <a:tint val="96000"/>
                      <a:lumMod val="102000"/>
                    </a:schemeClr>
                  </a:gs>
                  <a:gs pos="100000">
                    <a:schemeClr val="accent6">
                      <a:lumMod val="80000"/>
                      <a:lumOff val="20000"/>
                      <a:shade val="88000"/>
                      <a:lumMod val="94000"/>
                    </a:schemeClr>
                  </a:gs>
                </a:gsLst>
                <a:path path="circle">
                  <a:fillToRect l="50000" t="100000" r="100000" b="50000"/>
                </a:path>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40-8ECA-4BC8-9E6F-A4B32922741E}"/>
              </c:ext>
            </c:extLst>
          </c:dPt>
          <c:dPt>
            <c:idx val="7"/>
            <c:bubble3D val="0"/>
            <c:spPr>
              <a:gradFill rotWithShape="1">
                <a:gsLst>
                  <a:gs pos="0">
                    <a:schemeClr val="accent5">
                      <a:lumMod val="80000"/>
                      <a:lumOff val="20000"/>
                      <a:tint val="96000"/>
                      <a:lumMod val="102000"/>
                    </a:schemeClr>
                  </a:gs>
                  <a:gs pos="100000">
                    <a:schemeClr val="accent5">
                      <a:lumMod val="80000"/>
                      <a:lumOff val="20000"/>
                      <a:shade val="88000"/>
                      <a:lumMod val="94000"/>
                    </a:schemeClr>
                  </a:gs>
                </a:gsLst>
                <a:path path="circle">
                  <a:fillToRect l="50000" t="100000" r="100000" b="50000"/>
                </a:path>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42-8ECA-4BC8-9E6F-A4B32922741E}"/>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bestFit"/>
            <c:showLegendKey val="0"/>
            <c:showVal val="1"/>
            <c:showCatName val="0"/>
            <c:showSerName val="0"/>
            <c:showPercent val="0"/>
            <c:showBubbleSize val="0"/>
            <c:showLeaderLines val="1"/>
            <c:leaderLines>
              <c:spPr>
                <a:ln w="9525">
                  <a:solidFill>
                    <a:schemeClr val="lt1">
                      <a:lumMod val="95000"/>
                      <a:alpha val="54000"/>
                    </a:schemeClr>
                  </a:solidFill>
                </a:ln>
                <a:effectLst/>
              </c:spPr>
            </c:leaderLines>
            <c:extLst>
              <c:ext xmlns:c15="http://schemas.microsoft.com/office/drawing/2012/chart" uri="{CE6537A1-D6FC-4f65-9D91-7224C49458BB}"/>
            </c:extLst>
          </c:dLbls>
          <c:cat>
            <c:strRef>
              <c:f>Sheet2!$A$6:$A$13</c:f>
              <c:strCache>
                <c:ptCount val="7"/>
                <c:pt idx="0">
                  <c:v>Admin</c:v>
                </c:pt>
                <c:pt idx="1">
                  <c:v>Engineering</c:v>
                </c:pt>
                <c:pt idx="2">
                  <c:v>Finance</c:v>
                </c:pt>
                <c:pt idx="3">
                  <c:v>HR</c:v>
                </c:pt>
                <c:pt idx="4">
                  <c:v>IT</c:v>
                </c:pt>
                <c:pt idx="5">
                  <c:v>Marketing</c:v>
                </c:pt>
                <c:pt idx="6">
                  <c:v>Sales</c:v>
                </c:pt>
              </c:strCache>
            </c:strRef>
          </c:cat>
          <c:val>
            <c:numRef>
              <c:f>Sheet2!$E$6:$E$13</c:f>
              <c:numCache>
                <c:formatCode>General</c:formatCode>
                <c:ptCount val="7"/>
                <c:pt idx="0">
                  <c:v>133</c:v>
                </c:pt>
                <c:pt idx="1">
                  <c:v>377</c:v>
                </c:pt>
                <c:pt idx="2">
                  <c:v>436</c:v>
                </c:pt>
                <c:pt idx="3">
                  <c:v>144</c:v>
                </c:pt>
                <c:pt idx="4">
                  <c:v>647</c:v>
                </c:pt>
                <c:pt idx="5">
                  <c:v>424</c:v>
                </c:pt>
                <c:pt idx="6">
                  <c:v>237</c:v>
                </c:pt>
              </c:numCache>
            </c:numRef>
          </c:val>
          <c:extLst>
            <c:ext xmlns:c16="http://schemas.microsoft.com/office/drawing/2014/chart" uri="{C3380CC4-5D6E-409C-BE32-E72D297353CC}">
              <c16:uniqueId val="{00000043-8ECA-4BC8-9E6F-A4B32922741E}"/>
            </c:ext>
          </c:extLst>
        </c:ser>
        <c:dLbls>
          <c:dLblPos val="bestFit"/>
          <c:showLegendKey val="0"/>
          <c:showVal val="1"/>
          <c:showCatName val="0"/>
          <c:showSerName val="0"/>
          <c:showPercent val="0"/>
          <c:showBubbleSize val="0"/>
          <c:showLeaderLines val="1"/>
        </c:dLbls>
        <c:gapWidth val="100"/>
        <c:secondPieSize val="75"/>
        <c:serLines>
          <c:spPr>
            <a:ln w="9525" cap="flat" cmpd="sng" algn="ctr">
              <a:solidFill>
                <a:schemeClr val="lt1">
                  <a:lumMod val="95000"/>
                  <a:alpha val="54000"/>
                </a:schemeClr>
              </a:solidFill>
              <a:round/>
            </a:ln>
            <a:effectLst/>
          </c:spPr>
        </c:serLines>
      </c:ofPie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38">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B3F774C-70F7-4ED4-813C-739E51CF8487}" type="datetimeFigureOut">
              <a:rPr lang="en-US" smtClean="0"/>
              <a:t>8/31/2024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524A772-5D94-4F12-8B86-44D4FB26368F}" type="slidenum">
              <a:rPr lang="en-US" smtClean="0"/>
              <a:t>‹#›</a:t>
            </a:fld>
            <a:endParaRPr lang="en-US" dirty="0"/>
          </a:p>
        </p:txBody>
      </p:sp>
    </p:spTree>
    <p:extLst>
      <p:ext uri="{BB962C8B-B14F-4D97-AF65-F5344CB8AC3E}">
        <p14:creationId xmlns:p14="http://schemas.microsoft.com/office/powerpoint/2010/main" val="2688420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9F2E34D-57B0-41D5-A7AF-DF10D1068115}" type="datetime1">
              <a:rPr lang="en-US" smtClean="0"/>
              <a:t>8/31/2024</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F6E8327-77F4-4A2B-9238-101C8E3404E4}" type="datetime1">
              <a:rPr lang="en-US" smtClean="0"/>
              <a:t>8/31/2024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287327A-3B7B-4F18-AD00-4892CF91FF9D}" type="datetime1">
              <a:rPr lang="en-US" smtClean="0"/>
              <a:t>8/31/2024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398241-E647-4007-AB01-BB30869910EB}" type="datetime1">
              <a:rPr lang="en-US" smtClean="0"/>
              <a:t>8/31/2024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09F5554-C941-4C3B-A197-75ED448862A0}" type="datetime1">
              <a:rPr lang="en-US" smtClean="0"/>
              <a:t>8/31/2024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C6B44A0-C3F8-4023-9352-7CF7C034B2C8}" type="datetime1">
              <a:rPr lang="en-US" smtClean="0"/>
              <a:t>8/31/2024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9C3DC5B-471F-47EA-B884-FE923235A560}" type="datetime1">
              <a:rPr lang="en-US" smtClean="0"/>
              <a:t>8/31/2024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F8C408-3247-4796-93FF-B91D6887AEC0}" type="datetime1">
              <a:rPr lang="en-US" smtClean="0"/>
              <a:t>8/31/2024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BA1D282-CC74-49F4-B876-75084EFB56F1}" type="datetime1">
              <a:rPr lang="en-US" smtClean="0"/>
              <a:t>8/31/2024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F56EAF9-2583-4989-8D87-13F548ED6E0C}" type="datetime1">
              <a:rPr lang="en-US" smtClean="0"/>
              <a:t>8/31/2024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70E3CFB-BB1B-4B2A-ADF6-B1A4609854C4}" type="datetime1">
              <a:rPr lang="en-US" smtClean="0"/>
              <a:t>8/31/2024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B3AEAA8-1A97-412E-935C-2E918F139579}" type="datetime1">
              <a:rPr lang="en-US" smtClean="0"/>
              <a:t>8/31/2024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38B0DF1-CA1F-4E36-8C65-C52A9896A8FB}" type="datetime1">
              <a:rPr lang="en-US" smtClean="0"/>
              <a:t>8/31/2024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B6173FD-197A-4AD6-8D60-38B6A76F0734}" type="datetime1">
              <a:rPr lang="en-US" smtClean="0"/>
              <a:t>8/31/2024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BDC3949-07FA-4C7A-A990-D6D1043EED71}" type="datetime1">
              <a:rPr lang="en-US" smtClean="0"/>
              <a:t>8/31/2024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E9E2DE8-6D13-4218-A974-D45AA7B6E4FF}" type="datetime1">
              <a:rPr lang="en-US" smtClean="0"/>
              <a:t>8/31/2024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CDAB7D7-4BDA-4ABC-B31D-66201C69A314}" type="datetime1">
              <a:rPr lang="en-US" smtClean="0"/>
              <a:t>8/31/2024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E3F0A0B-291C-4112-A023-023C51AB2E85}" type="datetime1">
              <a:rPr lang="en-US" smtClean="0"/>
              <a:t>8/31/2024</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hf sldNum="0" hdr="0" ftr="0" dt="0"/>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2.xml.rels><?xml version="1.0" encoding="UTF-8" standalone="yes"?>
<Relationships xmlns="http://schemas.openxmlformats.org/package/2006/relationships"><Relationship Id="rId2" Type="http://schemas.openxmlformats.org/officeDocument/2006/relationships/chart" Target="../charts/chart1.xml" /><Relationship Id="rId1" Type="http://schemas.openxmlformats.org/officeDocument/2006/relationships/slideLayout" Target="../slideLayouts/slideLayout7.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6.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7.xml" /></Relationships>
</file>

<file path=ppt/slides/_rels/slide7.xml.rels><?xml version="1.0" encoding="UTF-8" standalone="yes"?>
<Relationships xmlns="http://schemas.openxmlformats.org/package/2006/relationships"><Relationship Id="rId2" Type="http://schemas.openxmlformats.org/officeDocument/2006/relationships/image" Target="../media/image3.jpeg" /><Relationship Id="rId1" Type="http://schemas.openxmlformats.org/officeDocument/2006/relationships/slideLayout" Target="../slideLayouts/slideLayout7.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E5A92FE9-DB05-4D0D-AF5A-BE8664B9FF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53D9B26A-5143-49A7-BA98-D871D5BD71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1"/>
            <a:ext cx="5014912" cy="6857999"/>
            <a:chOff x="2928938" y="-4763"/>
            <a:chExt cx="5014912" cy="6862763"/>
          </a:xfrm>
        </p:grpSpPr>
        <p:sp>
          <p:nvSpPr>
            <p:cNvPr id="24" name="Freeform 6">
              <a:extLst>
                <a:ext uri="{FF2B5EF4-FFF2-40B4-BE49-F238E27FC236}">
                  <a16:creationId xmlns:a16="http://schemas.microsoft.com/office/drawing/2014/main" id="{68B85E55-A2A1-4682-B891-F201358A92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5" name="Freeform 7">
              <a:extLst>
                <a:ext uri="{FF2B5EF4-FFF2-40B4-BE49-F238E27FC236}">
                  <a16:creationId xmlns:a16="http://schemas.microsoft.com/office/drawing/2014/main" id="{45EF6EDB-9B5D-49E9-96FA-1AE08BF95E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sp>
        <p:sp>
          <p:nvSpPr>
            <p:cNvPr id="26" name="Freeform 12">
              <a:extLst>
                <a:ext uri="{FF2B5EF4-FFF2-40B4-BE49-F238E27FC236}">
                  <a16:creationId xmlns:a16="http://schemas.microsoft.com/office/drawing/2014/main" id="{38338226-D6E2-4EEE-B271-DB4BD096DB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sp>
        <p:sp>
          <p:nvSpPr>
            <p:cNvPr id="27" name="Freeform 13">
              <a:extLst>
                <a:ext uri="{FF2B5EF4-FFF2-40B4-BE49-F238E27FC236}">
                  <a16:creationId xmlns:a16="http://schemas.microsoft.com/office/drawing/2014/main" id="{4878FB48-17B3-4A11-8025-DE0945CD4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8" name="Freeform 14">
              <a:extLst>
                <a:ext uri="{FF2B5EF4-FFF2-40B4-BE49-F238E27FC236}">
                  <a16:creationId xmlns:a16="http://schemas.microsoft.com/office/drawing/2014/main" id="{4150A21C-DD6D-4D3C-9E95-7A3CA263B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9" name="Freeform 15">
              <a:extLst>
                <a:ext uri="{FF2B5EF4-FFF2-40B4-BE49-F238E27FC236}">
                  <a16:creationId xmlns:a16="http://schemas.microsoft.com/office/drawing/2014/main" id="{7505BF04-104D-4180-A284-42FCD6B04D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sp>
      </p:grpSp>
      <p:sp>
        <p:nvSpPr>
          <p:cNvPr id="2" name="Title 1">
            <a:extLst>
              <a:ext uri="{FF2B5EF4-FFF2-40B4-BE49-F238E27FC236}">
                <a16:creationId xmlns:a16="http://schemas.microsoft.com/office/drawing/2014/main" id="{652CD06E-EB43-4697-A9C1-290232C3BAD6}"/>
              </a:ext>
            </a:extLst>
          </p:cNvPr>
          <p:cNvSpPr>
            <a:spLocks noGrp="1"/>
          </p:cNvSpPr>
          <p:nvPr>
            <p:ph type="ctrTitle"/>
          </p:nvPr>
        </p:nvSpPr>
        <p:spPr>
          <a:xfrm>
            <a:off x="1018190" y="924232"/>
            <a:ext cx="8174971" cy="5532552"/>
          </a:xfrm>
        </p:spPr>
        <p:txBody>
          <a:bodyPr>
            <a:normAutofit/>
          </a:bodyPr>
          <a:lstStyle/>
          <a:p>
            <a:pPr algn="l"/>
            <a:r>
              <a:rPr lang="en-US" sz="800" dirty="0"/>
              <a:t>.</a:t>
            </a:r>
          </a:p>
        </p:txBody>
      </p:sp>
      <p:sp>
        <p:nvSpPr>
          <p:cNvPr id="3" name="Subtitle 2">
            <a:extLst>
              <a:ext uri="{FF2B5EF4-FFF2-40B4-BE49-F238E27FC236}">
                <a16:creationId xmlns:a16="http://schemas.microsoft.com/office/drawing/2014/main" id="{1FBBDE4E-FFA3-44D5-BA0B-7575E2214B7C}"/>
              </a:ext>
            </a:extLst>
          </p:cNvPr>
          <p:cNvSpPr>
            <a:spLocks noGrp="1"/>
          </p:cNvSpPr>
          <p:nvPr>
            <p:ph type="subTitle" idx="1"/>
          </p:nvPr>
        </p:nvSpPr>
        <p:spPr>
          <a:xfrm>
            <a:off x="857250" y="1209675"/>
            <a:ext cx="8997946" cy="4451985"/>
          </a:xfrm>
        </p:spPr>
        <p:txBody>
          <a:bodyPr>
            <a:normAutofit/>
          </a:bodyPr>
          <a:lstStyle/>
          <a:p>
            <a:pPr algn="l"/>
            <a:r>
              <a:rPr lang="en-US" dirty="0"/>
              <a:t>                              </a:t>
            </a:r>
          </a:p>
          <a:p>
            <a:pPr algn="l"/>
            <a:r>
              <a:rPr lang="en-US" sz="2400" dirty="0"/>
              <a:t>                      </a:t>
            </a:r>
            <a:r>
              <a:rPr lang="en-US" sz="2400" dirty="0">
                <a:latin typeface="Berlin Sans FB Demi" panose="020E0802020502020306" pitchFamily="34" charset="0"/>
              </a:rPr>
              <a:t>Employee Salary Data Analysis using Excel</a:t>
            </a:r>
          </a:p>
          <a:p>
            <a:pPr algn="l"/>
            <a:endParaRPr lang="en-US" sz="2400" dirty="0">
              <a:latin typeface="Arial Rounded MT Bold" panose="020F0704030504030204" pitchFamily="34" charset="0"/>
            </a:endParaRPr>
          </a:p>
          <a:p>
            <a:pPr algn="l"/>
            <a:endParaRPr lang="en-US" sz="2000" dirty="0">
              <a:latin typeface="Berlin Sans FB Demi" panose="020E0802020502020306" pitchFamily="34" charset="0"/>
            </a:endParaRPr>
          </a:p>
          <a:p>
            <a:pPr algn="l"/>
            <a:r>
              <a:rPr lang="en-US" sz="1600" dirty="0">
                <a:latin typeface="Berlin Sans FB Demi" panose="020E0802020502020306" pitchFamily="34" charset="0"/>
              </a:rPr>
              <a:t>     </a:t>
            </a:r>
          </a:p>
          <a:p>
            <a:pPr algn="l"/>
            <a:r>
              <a:rPr lang="en-US" sz="1800" dirty="0">
                <a:latin typeface="Berlin Sans FB Demi" panose="020E0802020502020306" pitchFamily="34" charset="0"/>
              </a:rPr>
              <a:t>         Student Name : Nityashri Ramakrouchenane</a:t>
            </a:r>
          </a:p>
          <a:p>
            <a:pPr algn="l"/>
            <a:r>
              <a:rPr lang="en-US" sz="1800" dirty="0">
                <a:latin typeface="Berlin Sans FB Demi" panose="020E0802020502020306" pitchFamily="34" charset="0"/>
              </a:rPr>
              <a:t>         Register No. : 122202490 , asunm1423122202490</a:t>
            </a:r>
          </a:p>
          <a:p>
            <a:pPr algn="l"/>
            <a:r>
              <a:rPr lang="en-US" sz="1800" dirty="0">
                <a:latin typeface="Berlin Sans FB Demi" panose="020E0802020502020306" pitchFamily="34" charset="0"/>
              </a:rPr>
              <a:t>         Department : B.com Corporate Secretaryship</a:t>
            </a:r>
          </a:p>
          <a:p>
            <a:pPr algn="l"/>
            <a:r>
              <a:rPr lang="en-US" sz="1800" dirty="0">
                <a:latin typeface="Berlin Sans FB Demi" panose="020E0802020502020306" pitchFamily="34" charset="0"/>
              </a:rPr>
              <a:t>         College : DR.MGR Janaki College Of Arts and Science For Women</a:t>
            </a:r>
          </a:p>
          <a:p>
            <a:pPr algn="l"/>
            <a:endParaRPr lang="en-US" sz="1800" dirty="0">
              <a:latin typeface="Berlin Sans FB Demi" panose="020E0802020502020306" pitchFamily="34" charset="0"/>
            </a:endParaRPr>
          </a:p>
          <a:p>
            <a:pPr algn="l"/>
            <a:endParaRPr lang="en-US" dirty="0">
              <a:latin typeface="Berlin Sans FB Demi" panose="020E0802020502020306" pitchFamily="34" charset="0"/>
            </a:endParaRPr>
          </a:p>
          <a:p>
            <a:pPr algn="l"/>
            <a:endParaRPr lang="en-US" dirty="0">
              <a:latin typeface="Berlin Sans FB Demi" panose="020E0802020502020306" pitchFamily="34" charset="0"/>
            </a:endParaRPr>
          </a:p>
          <a:p>
            <a:pPr algn="l"/>
            <a:endParaRPr lang="en-US" dirty="0">
              <a:latin typeface="Berlin Sans FB Demi" panose="020E0802020502020306" pitchFamily="34" charset="0"/>
            </a:endParaRPr>
          </a:p>
        </p:txBody>
      </p:sp>
    </p:spTree>
    <p:extLst>
      <p:ext uri="{BB962C8B-B14F-4D97-AF65-F5344CB8AC3E}">
        <p14:creationId xmlns:p14="http://schemas.microsoft.com/office/powerpoint/2010/main" val="3884466951"/>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9B49112-7E87-251F-2CA8-FE041C1268EF}"/>
              </a:ext>
            </a:extLst>
          </p:cNvPr>
          <p:cNvSpPr txBox="1"/>
          <p:nvPr/>
        </p:nvSpPr>
        <p:spPr>
          <a:xfrm>
            <a:off x="1536374" y="425496"/>
            <a:ext cx="6585625" cy="400110"/>
          </a:xfrm>
          <a:prstGeom prst="rect">
            <a:avLst/>
          </a:prstGeom>
          <a:noFill/>
        </p:spPr>
        <p:txBody>
          <a:bodyPr wrap="square">
            <a:spAutoFit/>
          </a:bodyPr>
          <a:lstStyle/>
          <a:p>
            <a:r>
              <a:rPr lang="en-IN" sz="2000" dirty="0">
                <a:latin typeface="Berlin Sans FB Demi" panose="020E0802020502020306" pitchFamily="34" charset="0"/>
              </a:rPr>
              <a:t>MODELLING APPROACH</a:t>
            </a:r>
          </a:p>
        </p:txBody>
      </p:sp>
      <p:sp>
        <p:nvSpPr>
          <p:cNvPr id="5" name="TextBox 4">
            <a:extLst>
              <a:ext uri="{FF2B5EF4-FFF2-40B4-BE49-F238E27FC236}">
                <a16:creationId xmlns:a16="http://schemas.microsoft.com/office/drawing/2014/main" id="{1CB4D7EC-15EA-6EE9-965B-6F7972FE1D35}"/>
              </a:ext>
            </a:extLst>
          </p:cNvPr>
          <p:cNvSpPr txBox="1"/>
          <p:nvPr/>
        </p:nvSpPr>
        <p:spPr>
          <a:xfrm>
            <a:off x="1676201" y="956488"/>
            <a:ext cx="8920264" cy="7106048"/>
          </a:xfrm>
          <a:prstGeom prst="rect">
            <a:avLst/>
          </a:prstGeom>
          <a:noFill/>
        </p:spPr>
        <p:txBody>
          <a:bodyPr wrap="square">
            <a:spAutoFit/>
          </a:bodyPr>
          <a:lstStyle/>
          <a:p>
            <a:pPr>
              <a:lnSpc>
                <a:spcPct val="150000"/>
              </a:lnSpc>
            </a:pPr>
            <a:r>
              <a:rPr lang="en-IN" b="1" dirty="0">
                <a:latin typeface="Times New Roman" panose="02020603050405020304" pitchFamily="18" charset="0"/>
                <a:cs typeface="Times New Roman" panose="02020603050405020304" pitchFamily="18" charset="0"/>
              </a:rPr>
              <a:t>Data collection-</a:t>
            </a:r>
          </a:p>
          <a:p>
            <a:pPr marL="342900" indent="-342900">
              <a:lnSpc>
                <a:spcPct val="150000"/>
              </a:lnSpc>
              <a:buFont typeface="+mj-lt"/>
              <a:buAutoNum type="arabicPeriod"/>
            </a:pPr>
            <a:r>
              <a:rPr lang="en-IN" dirty="0">
                <a:latin typeface="Times New Roman" panose="02020603050405020304" pitchFamily="18" charset="0"/>
                <a:cs typeface="Times New Roman" panose="02020603050405020304" pitchFamily="18" charset="0"/>
              </a:rPr>
              <a:t>Downloaded Salary data sheet from Kaggle.</a:t>
            </a:r>
          </a:p>
          <a:p>
            <a:pPr>
              <a:lnSpc>
                <a:spcPct val="150000"/>
              </a:lnSpc>
            </a:pPr>
            <a:endParaRPr lang="en-IN" b="1" dirty="0">
              <a:latin typeface="Times New Roman" panose="02020603050405020304" pitchFamily="18" charset="0"/>
              <a:cs typeface="Times New Roman" panose="02020603050405020304" pitchFamily="18" charset="0"/>
            </a:endParaRPr>
          </a:p>
          <a:p>
            <a:pPr>
              <a:lnSpc>
                <a:spcPct val="150000"/>
              </a:lnSpc>
            </a:pPr>
            <a:r>
              <a:rPr lang="en-IN" b="1" dirty="0">
                <a:latin typeface="Times New Roman" panose="02020603050405020304" pitchFamily="18" charset="0"/>
                <a:cs typeface="Times New Roman" panose="02020603050405020304" pitchFamily="18" charset="0"/>
              </a:rPr>
              <a:t>Feature collection-</a:t>
            </a:r>
          </a:p>
          <a:p>
            <a:pPr marL="342900" indent="-342900">
              <a:lnSpc>
                <a:spcPct val="150000"/>
              </a:lnSpc>
              <a:buFont typeface="+mj-lt"/>
              <a:buAutoNum type="arabicPeriod"/>
            </a:pPr>
            <a:r>
              <a:rPr lang="en-IN" dirty="0">
                <a:latin typeface="Times New Roman" panose="02020603050405020304" pitchFamily="18" charset="0"/>
                <a:cs typeface="Times New Roman" panose="02020603050405020304" pitchFamily="18" charset="0"/>
              </a:rPr>
              <a:t>Employee ID.</a:t>
            </a:r>
          </a:p>
          <a:p>
            <a:pPr marL="342900" indent="-342900">
              <a:lnSpc>
                <a:spcPct val="150000"/>
              </a:lnSpc>
              <a:buFont typeface="+mj-lt"/>
              <a:buAutoNum type="arabicPeriod"/>
            </a:pPr>
            <a:r>
              <a:rPr lang="en-IN" dirty="0">
                <a:latin typeface="Times New Roman" panose="02020603050405020304" pitchFamily="18" charset="0"/>
                <a:cs typeface="Times New Roman" panose="02020603050405020304" pitchFamily="18" charset="0"/>
              </a:rPr>
              <a:t> Departments.</a:t>
            </a:r>
          </a:p>
          <a:p>
            <a:pPr marL="342900" indent="-342900">
              <a:lnSpc>
                <a:spcPct val="150000"/>
              </a:lnSpc>
              <a:buFont typeface="+mj-lt"/>
              <a:buAutoNum type="arabicPeriod"/>
            </a:pPr>
            <a:r>
              <a:rPr lang="en-IN" dirty="0">
                <a:latin typeface="Times New Roman" panose="02020603050405020304" pitchFamily="18" charset="0"/>
                <a:cs typeface="Times New Roman" panose="02020603050405020304" pitchFamily="18" charset="0"/>
              </a:rPr>
              <a:t>Salary level.</a:t>
            </a:r>
          </a:p>
          <a:p>
            <a:pPr marL="342900" indent="-342900">
              <a:lnSpc>
                <a:spcPct val="150000"/>
              </a:lnSpc>
              <a:buFont typeface="+mj-lt"/>
              <a:buAutoNum type="arabicPeriod"/>
            </a:pPr>
            <a:r>
              <a:rPr lang="en-IN" dirty="0">
                <a:latin typeface="Times New Roman" panose="02020603050405020304" pitchFamily="18" charset="0"/>
                <a:cs typeface="Times New Roman" panose="02020603050405020304" pitchFamily="18" charset="0"/>
              </a:rPr>
              <a:t>Employee rating.</a:t>
            </a:r>
          </a:p>
          <a:p>
            <a:pPr>
              <a:lnSpc>
                <a:spcPct val="150000"/>
              </a:lnSpc>
            </a:pPr>
            <a:endParaRPr lang="en-IN" dirty="0">
              <a:latin typeface="Times New Roman" panose="02020603050405020304" pitchFamily="18" charset="0"/>
              <a:cs typeface="Times New Roman" panose="02020603050405020304" pitchFamily="18" charset="0"/>
            </a:endParaRPr>
          </a:p>
          <a:p>
            <a:pPr>
              <a:lnSpc>
                <a:spcPct val="150000"/>
              </a:lnSpc>
            </a:pPr>
            <a:r>
              <a:rPr lang="en-IN" b="1" dirty="0">
                <a:latin typeface="Times New Roman" panose="02020603050405020304" pitchFamily="18" charset="0"/>
                <a:cs typeface="Times New Roman" panose="02020603050405020304" pitchFamily="18" charset="0"/>
              </a:rPr>
              <a:t>Data cleaning-</a:t>
            </a:r>
          </a:p>
          <a:p>
            <a:pPr marL="342900" indent="-342900">
              <a:lnSpc>
                <a:spcPct val="150000"/>
              </a:lnSpc>
              <a:buFont typeface="+mj-lt"/>
              <a:buAutoNum type="arabicPeriod"/>
            </a:pPr>
            <a:r>
              <a:rPr lang="en-IN" dirty="0">
                <a:latin typeface="Times New Roman" panose="02020603050405020304" pitchFamily="18" charset="0"/>
                <a:cs typeface="Times New Roman" panose="02020603050405020304" pitchFamily="18" charset="0"/>
              </a:rPr>
              <a:t>Identification of missing values.</a:t>
            </a:r>
          </a:p>
          <a:p>
            <a:pPr marL="342900" indent="-342900">
              <a:lnSpc>
                <a:spcPct val="150000"/>
              </a:lnSpc>
              <a:buFont typeface="+mj-lt"/>
              <a:buAutoNum type="arabicPeriod"/>
            </a:pPr>
            <a:r>
              <a:rPr lang="en-IN" dirty="0">
                <a:latin typeface="Times New Roman" panose="02020603050405020304" pitchFamily="18" charset="0"/>
                <a:cs typeface="Times New Roman" panose="02020603050405020304" pitchFamily="18" charset="0"/>
              </a:rPr>
              <a:t>Filtering out the missing value.</a:t>
            </a:r>
          </a:p>
          <a:p>
            <a:pPr>
              <a:lnSpc>
                <a:spcPct val="150000"/>
              </a:lnSpc>
            </a:pPr>
            <a:endParaRPr lang="en-IN" dirty="0">
              <a:latin typeface="Times New Roman" panose="02020603050405020304" pitchFamily="18" charset="0"/>
              <a:cs typeface="Times New Roman" panose="02020603050405020304" pitchFamily="18" charset="0"/>
            </a:endParaRPr>
          </a:p>
          <a:p>
            <a:pPr>
              <a:lnSpc>
                <a:spcPct val="150000"/>
              </a:lnSpc>
            </a:pPr>
            <a:endParaRPr lang="en-IN" dirty="0">
              <a:latin typeface="Times New Roman" panose="02020603050405020304" pitchFamily="18" charset="0"/>
              <a:cs typeface="Times New Roman" panose="02020603050405020304" pitchFamily="18" charset="0"/>
            </a:endParaRPr>
          </a:p>
          <a:p>
            <a:pPr marL="342900" indent="-342900">
              <a:lnSpc>
                <a:spcPct val="150000"/>
              </a:lnSpc>
              <a:buFont typeface="+mj-lt"/>
              <a:buAutoNum type="arabicPeriod"/>
            </a:pPr>
            <a:endParaRPr lang="en-IN" b="1" dirty="0">
              <a:latin typeface="Times New Roman" panose="02020603050405020304" pitchFamily="18" charset="0"/>
              <a:cs typeface="Times New Roman" panose="02020603050405020304" pitchFamily="18" charset="0"/>
            </a:endParaRPr>
          </a:p>
          <a:p>
            <a:pPr marL="342900" indent="-342900">
              <a:lnSpc>
                <a:spcPct val="150000"/>
              </a:lnSpc>
              <a:buFont typeface="+mj-lt"/>
              <a:buAutoNum type="arabicPeriod"/>
            </a:pPr>
            <a:endParaRPr lang="en-IN" dirty="0">
              <a:latin typeface="Times New Roman" panose="02020603050405020304" pitchFamily="18" charset="0"/>
              <a:cs typeface="Times New Roman" panose="02020603050405020304" pitchFamily="18" charset="0"/>
            </a:endParaRPr>
          </a:p>
          <a:p>
            <a:pPr marL="342900" indent="-342900">
              <a:lnSpc>
                <a:spcPct val="150000"/>
              </a:lnSpc>
              <a:buFont typeface="+mj-lt"/>
              <a:buAutoNum type="arabicParenR"/>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467439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1FA6041-4700-6226-7970-8A57A908355B}"/>
              </a:ext>
            </a:extLst>
          </p:cNvPr>
          <p:cNvSpPr txBox="1"/>
          <p:nvPr/>
        </p:nvSpPr>
        <p:spPr>
          <a:xfrm>
            <a:off x="1813249" y="341988"/>
            <a:ext cx="8565502" cy="5859553"/>
          </a:xfrm>
          <a:prstGeom prst="rect">
            <a:avLst/>
          </a:prstGeom>
          <a:noFill/>
        </p:spPr>
        <p:txBody>
          <a:bodyPr wrap="square">
            <a:spAutoFit/>
          </a:bodyPr>
          <a:lstStyle/>
          <a:p>
            <a:pPr>
              <a:lnSpc>
                <a:spcPct val="150000"/>
              </a:lnSpc>
            </a:pPr>
            <a:r>
              <a:rPr lang="en-IN" b="1" dirty="0">
                <a:latin typeface="Times New Roman" panose="02020603050405020304" pitchFamily="18" charset="0"/>
                <a:cs typeface="Times New Roman" panose="02020603050405020304" pitchFamily="18" charset="0"/>
              </a:rPr>
              <a:t>Performance level-</a:t>
            </a:r>
          </a:p>
          <a:p>
            <a:pPr marL="342900" indent="-342900">
              <a:lnSpc>
                <a:spcPct val="150000"/>
              </a:lnSpc>
              <a:buFont typeface="+mj-lt"/>
              <a:buAutoNum type="arabicPeriod"/>
            </a:pPr>
            <a:r>
              <a:rPr lang="en-IN" dirty="0">
                <a:latin typeface="Times New Roman" panose="02020603050405020304" pitchFamily="18" charset="0"/>
                <a:cs typeface="Times New Roman" panose="02020603050405020304" pitchFamily="18" charset="0"/>
              </a:rPr>
              <a:t>Performance was calculated using Salary level of the employees.</a:t>
            </a:r>
          </a:p>
          <a:p>
            <a:pPr>
              <a:lnSpc>
                <a:spcPct val="150000"/>
              </a:lnSpc>
            </a:pPr>
            <a:endParaRPr lang="en-IN" b="1" dirty="0">
              <a:latin typeface="Times New Roman" panose="02020603050405020304" pitchFamily="18" charset="0"/>
              <a:cs typeface="Times New Roman" panose="02020603050405020304" pitchFamily="18" charset="0"/>
            </a:endParaRPr>
          </a:p>
          <a:p>
            <a:pPr>
              <a:lnSpc>
                <a:spcPct val="150000"/>
              </a:lnSpc>
            </a:pPr>
            <a:r>
              <a:rPr lang="en-IN" b="1" dirty="0">
                <a:latin typeface="Times New Roman" panose="02020603050405020304" pitchFamily="18" charset="0"/>
                <a:cs typeface="Times New Roman" panose="02020603050405020304" pitchFamily="18" charset="0"/>
              </a:rPr>
              <a:t>Summary-</a:t>
            </a:r>
          </a:p>
          <a:p>
            <a:pPr marL="342900" indent="-342900">
              <a:lnSpc>
                <a:spcPct val="150000"/>
              </a:lnSpc>
              <a:buFont typeface="+mj-lt"/>
              <a:buAutoNum type="arabicPeriod"/>
            </a:pPr>
            <a:r>
              <a:rPr lang="en-IN" dirty="0">
                <a:latin typeface="Times New Roman" panose="02020603050405020304" pitchFamily="18" charset="0"/>
                <a:cs typeface="Times New Roman" panose="02020603050405020304" pitchFamily="18" charset="0"/>
              </a:rPr>
              <a:t>Using pivot table the data that was collected was used to create a pivot table with all the features that were collected.</a:t>
            </a:r>
          </a:p>
          <a:p>
            <a:pPr marL="342900" indent="-342900">
              <a:lnSpc>
                <a:spcPct val="150000"/>
              </a:lnSpc>
              <a:buFont typeface="+mj-lt"/>
              <a:buAutoNum type="arabicPeriod"/>
            </a:pPr>
            <a:r>
              <a:rPr lang="en-IN" dirty="0">
                <a:latin typeface="Times New Roman" panose="02020603050405020304" pitchFamily="18" charset="0"/>
                <a:cs typeface="Times New Roman" panose="02020603050405020304" pitchFamily="18" charset="0"/>
              </a:rPr>
              <a:t>Job title and employee ratings were placed in filter section so that detailed information can be extracted according to the criteria stated.</a:t>
            </a:r>
          </a:p>
          <a:p>
            <a:pPr marL="342900" indent="-342900">
              <a:lnSpc>
                <a:spcPct val="150000"/>
              </a:lnSpc>
              <a:buFont typeface="+mj-lt"/>
              <a:buAutoNum type="arabicPeriod"/>
            </a:pPr>
            <a:r>
              <a:rPr lang="en-IN" dirty="0">
                <a:latin typeface="Times New Roman" panose="02020603050405020304" pitchFamily="18" charset="0"/>
                <a:cs typeface="Times New Roman" panose="02020603050405020304" pitchFamily="18" charset="0"/>
              </a:rPr>
              <a:t>Columns consists of salary level of employees and rows consists of the departments they work under.</a:t>
            </a:r>
          </a:p>
          <a:p>
            <a:pPr marL="342900" indent="-342900">
              <a:lnSpc>
                <a:spcPct val="150000"/>
              </a:lnSpc>
              <a:buFont typeface="+mj-lt"/>
              <a:buAutoNum type="arabicPeriod"/>
            </a:pPr>
            <a:r>
              <a:rPr lang="en-IN" dirty="0">
                <a:latin typeface="Times New Roman" panose="02020603050405020304" pitchFamily="18" charset="0"/>
                <a:cs typeface="Times New Roman" panose="02020603050405020304" pitchFamily="18" charset="0"/>
              </a:rPr>
              <a:t>Employee ratings were placed under values.</a:t>
            </a:r>
          </a:p>
          <a:p>
            <a:pPr>
              <a:lnSpc>
                <a:spcPct val="150000"/>
              </a:lnSpc>
            </a:pPr>
            <a:endParaRPr lang="en-IN" dirty="0">
              <a:latin typeface="Times New Roman" panose="02020603050405020304" pitchFamily="18" charset="0"/>
              <a:cs typeface="Times New Roman" panose="02020603050405020304" pitchFamily="18" charset="0"/>
            </a:endParaRPr>
          </a:p>
          <a:p>
            <a:pPr>
              <a:lnSpc>
                <a:spcPct val="150000"/>
              </a:lnSpc>
            </a:pPr>
            <a:r>
              <a:rPr lang="en-IN" b="1" dirty="0">
                <a:latin typeface="Times New Roman" panose="02020603050405020304" pitchFamily="18" charset="0"/>
                <a:cs typeface="Times New Roman" panose="02020603050405020304" pitchFamily="18" charset="0"/>
              </a:rPr>
              <a:t>Visualisation-</a:t>
            </a:r>
          </a:p>
          <a:p>
            <a:pPr marL="342900" indent="-342900">
              <a:lnSpc>
                <a:spcPct val="150000"/>
              </a:lnSpc>
              <a:buFont typeface="+mj-lt"/>
              <a:buAutoNum type="arabicPeriod"/>
            </a:pPr>
            <a:r>
              <a:rPr lang="en-IN" dirty="0">
                <a:latin typeface="Times New Roman" panose="02020603050405020304" pitchFamily="18" charset="0"/>
                <a:cs typeface="Times New Roman" panose="02020603050405020304" pitchFamily="18" charset="0"/>
              </a:rPr>
              <a:t>Pie chart used for representation of the pivot table that was created.</a:t>
            </a:r>
          </a:p>
        </p:txBody>
      </p:sp>
    </p:spTree>
    <p:extLst>
      <p:ext uri="{BB962C8B-B14F-4D97-AF65-F5344CB8AC3E}">
        <p14:creationId xmlns:p14="http://schemas.microsoft.com/office/powerpoint/2010/main" val="3230205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807EB22-432B-1EF3-D939-D9D290837F37}"/>
              </a:ext>
            </a:extLst>
          </p:cNvPr>
          <p:cNvSpPr txBox="1"/>
          <p:nvPr/>
        </p:nvSpPr>
        <p:spPr>
          <a:xfrm>
            <a:off x="1728595" y="1175656"/>
            <a:ext cx="6094378" cy="400110"/>
          </a:xfrm>
          <a:prstGeom prst="rect">
            <a:avLst/>
          </a:prstGeom>
          <a:noFill/>
        </p:spPr>
        <p:txBody>
          <a:bodyPr wrap="square">
            <a:spAutoFit/>
          </a:bodyPr>
          <a:lstStyle/>
          <a:p>
            <a:r>
              <a:rPr lang="en-IN" sz="1800" kern="100" dirty="0">
                <a:latin typeface="Times New Roman" panose="02020603050405020304" pitchFamily="18" charset="0"/>
                <a:ea typeface="Calibri" panose="020F0502020204030204" pitchFamily="34" charset="0"/>
                <a:cs typeface="Times New Roman" panose="02020603050405020304" pitchFamily="18" charset="0"/>
              </a:rPr>
              <a:t> </a:t>
            </a:r>
            <a:r>
              <a:rPr lang="en-IN" sz="2000" b="1" kern="100" dirty="0">
                <a:latin typeface="Berlin Sans FB Demi" panose="020E0802020502020306" pitchFamily="34" charset="0"/>
                <a:ea typeface="Calibri" panose="020F0502020204030204" pitchFamily="34" charset="0"/>
                <a:cs typeface="Times New Roman" panose="02020603050405020304" pitchFamily="18" charset="0"/>
              </a:rPr>
              <a:t>Results and Discussion</a:t>
            </a:r>
            <a:endParaRPr lang="en-IN" b="1" dirty="0">
              <a:latin typeface="Berlin Sans FB Demi" panose="020E0802020502020306" pitchFamily="34" charset="0"/>
            </a:endParaRPr>
          </a:p>
        </p:txBody>
      </p:sp>
      <p:graphicFrame>
        <p:nvGraphicFramePr>
          <p:cNvPr id="6" name="Chart 5">
            <a:extLst>
              <a:ext uri="{FF2B5EF4-FFF2-40B4-BE49-F238E27FC236}">
                <a16:creationId xmlns:a16="http://schemas.microsoft.com/office/drawing/2014/main" id="{2A929889-ADD6-EFDD-0201-4FE0EC36E044}"/>
              </a:ext>
            </a:extLst>
          </p:cNvPr>
          <p:cNvGraphicFramePr>
            <a:graphicFrameLocks/>
          </p:cNvGraphicFramePr>
          <p:nvPr>
            <p:extLst>
              <p:ext uri="{D42A27DB-BD31-4B8C-83A1-F6EECF244321}">
                <p14:modId xmlns:p14="http://schemas.microsoft.com/office/powerpoint/2010/main" val="2585637056"/>
              </p:ext>
            </p:extLst>
          </p:nvPr>
        </p:nvGraphicFramePr>
        <p:xfrm>
          <a:off x="2929813" y="2080728"/>
          <a:ext cx="6708710" cy="381622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4115846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EC34061-3505-E9CD-1BD4-2CB82C156F7D}"/>
              </a:ext>
            </a:extLst>
          </p:cNvPr>
          <p:cNvSpPr txBox="1"/>
          <p:nvPr/>
        </p:nvSpPr>
        <p:spPr>
          <a:xfrm>
            <a:off x="1782147" y="1308602"/>
            <a:ext cx="8985379" cy="1745158"/>
          </a:xfrm>
          <a:prstGeom prst="rect">
            <a:avLst/>
          </a:prstGeom>
          <a:noFill/>
        </p:spPr>
        <p:txBody>
          <a:bodyPr wrap="square">
            <a:spAutoFit/>
          </a:bodyPr>
          <a:lstStyle/>
          <a:p>
            <a:pPr algn="just">
              <a:lnSpc>
                <a:spcPct val="150000"/>
              </a:lnSpc>
            </a:pPr>
            <a:r>
              <a:rPr lang="en-US" dirty="0">
                <a:latin typeface="Times New Roman" panose="02020603050405020304" pitchFamily="18" charset="0"/>
                <a:cs typeface="Times New Roman" panose="02020603050405020304" pitchFamily="18" charset="0"/>
              </a:rPr>
              <a:t>The largest portion of the chart (1038) is in the pink section, representing the "Sales" department.</a:t>
            </a:r>
            <a:endParaRPr lang="en-US" dirty="0"/>
          </a:p>
          <a:p>
            <a:pPr algn="just">
              <a:lnSpc>
                <a:spcPct val="150000"/>
              </a:lnSpc>
            </a:pPr>
            <a:endParaRPr lang="en-US" dirty="0">
              <a:latin typeface="Times New Roman" panose="02020603050405020304" pitchFamily="18" charset="0"/>
              <a:cs typeface="Times New Roman" panose="02020603050405020304" pitchFamily="18" charset="0"/>
            </a:endParaRPr>
          </a:p>
          <a:p>
            <a:pPr>
              <a:lnSpc>
                <a:spcPct val="150000"/>
              </a:lnSpc>
            </a:pPr>
            <a:endParaRPr lang="en-IN" sz="20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19A6929C-05E1-69F8-535C-9C3F017F9945}"/>
              </a:ext>
            </a:extLst>
          </p:cNvPr>
          <p:cNvSpPr txBox="1"/>
          <p:nvPr/>
        </p:nvSpPr>
        <p:spPr>
          <a:xfrm>
            <a:off x="1753377" y="649256"/>
            <a:ext cx="6097554" cy="461665"/>
          </a:xfrm>
          <a:prstGeom prst="rect">
            <a:avLst/>
          </a:prstGeom>
          <a:noFill/>
        </p:spPr>
        <p:txBody>
          <a:bodyPr wrap="square">
            <a:spAutoFit/>
          </a:bodyPr>
          <a:lstStyle/>
          <a:p>
            <a:r>
              <a:rPr lang="en-IN" sz="2400" dirty="0">
                <a:latin typeface="Berlin Sans FB Demi" panose="020E0802020502020306" pitchFamily="34" charset="0"/>
              </a:rPr>
              <a:t>Conclusion</a:t>
            </a:r>
            <a:r>
              <a:rPr lang="en-IN" sz="2400" b="1" dirty="0">
                <a:latin typeface="Berlin Sans FB Demi" panose="020E0802020502020306" pitchFamily="34" charset="0"/>
              </a:rPr>
              <a:t>:</a:t>
            </a:r>
            <a:endParaRPr lang="en-IN" b="1" dirty="0">
              <a:latin typeface="Berlin Sans FB Demi" panose="020E0802020502020306" pitchFamily="34" charset="0"/>
            </a:endParaRPr>
          </a:p>
        </p:txBody>
      </p:sp>
      <p:sp>
        <p:nvSpPr>
          <p:cNvPr id="6" name="Rectangle 1">
            <a:extLst>
              <a:ext uri="{FF2B5EF4-FFF2-40B4-BE49-F238E27FC236}">
                <a16:creationId xmlns:a16="http://schemas.microsoft.com/office/drawing/2014/main" id="{BDDEA512-881D-4D78-1C78-54B2A7640561}"/>
              </a:ext>
            </a:extLst>
          </p:cNvPr>
          <p:cNvSpPr>
            <a:spLocks noChangeArrowheads="1"/>
          </p:cNvSpPr>
          <p:nvPr/>
        </p:nvSpPr>
        <p:spPr bwMode="auto">
          <a:xfrm>
            <a:off x="1782147" y="1967948"/>
            <a:ext cx="12137569" cy="17451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next largest segment is in red (447), representing the "Finance" department.</a:t>
            </a:r>
          </a:p>
          <a:p>
            <a:pPr marL="0" marR="0" lvl="0" indent="0" algn="just" defTabSz="914400" rtl="0" eaLnBrk="0" fontAlgn="base" latinLnBrk="0" hangingPunct="0">
              <a:lnSpc>
                <a:spcPct val="100000"/>
              </a:lnSpc>
              <a:spcBef>
                <a:spcPct val="0"/>
              </a:spcBef>
              <a:spcAft>
                <a:spcPct val="0"/>
              </a:spcAft>
              <a:buClrTx/>
              <a:buSzTx/>
              <a:tabLst/>
            </a:pPr>
            <a:r>
              <a:rPr lang="en-US" altLang="en-US" dirty="0">
                <a:latin typeface="Times New Roman" panose="02020603050405020304" pitchFamily="18" charset="0"/>
                <a:cs typeface="Times New Roman" panose="02020603050405020304" pitchFamily="18" charset="0"/>
              </a:rPr>
              <a:t>     </a:t>
            </a:r>
          </a:p>
          <a:p>
            <a:pPr marL="0" marR="0" lvl="0" indent="0" algn="just" defTabSz="914400" rtl="0" eaLnBrk="0" fontAlgn="base" latinLnBrk="0" hangingPunct="0">
              <a:lnSpc>
                <a:spcPct val="100000"/>
              </a:lnSpc>
              <a:spcBef>
                <a:spcPct val="0"/>
              </a:spcBef>
              <a:spcAft>
                <a:spcPct val="0"/>
              </a:spcAft>
              <a:buClrTx/>
              <a:buSzTx/>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"IT" is also a considerable segment (421), followed by "Engineering" (326). </a:t>
            </a:r>
          </a:p>
          <a:p>
            <a:pPr marL="0" marR="0" lvl="0" indent="0" algn="just" defTabSz="914400" rtl="0" eaLnBrk="0" fontAlgn="base" latinLnBrk="0" hangingPunct="0">
              <a:lnSpc>
                <a:spcPct val="100000"/>
              </a:lnSpc>
              <a:spcBef>
                <a:spcPct val="0"/>
              </a:spcBef>
              <a:spcAft>
                <a:spcPct val="0"/>
              </a:spcAft>
              <a:buClrTx/>
              <a:buSzTx/>
              <a:tabLst/>
            </a:pPr>
            <a:endParaRPr lang="en-US" dirty="0"/>
          </a:p>
          <a:p>
            <a:pPr marL="0" marR="0" lvl="0" indent="0" algn="just" defTabSz="914400" rtl="0" eaLnBrk="0" fontAlgn="base" latinLnBrk="0" hangingPunct="0">
              <a:lnSpc>
                <a:spcPct val="100000"/>
              </a:lnSpc>
              <a:spcBef>
                <a:spcPct val="0"/>
              </a:spcBef>
              <a:spcAft>
                <a:spcPct val="0"/>
              </a:spcAft>
              <a:buClrTx/>
              <a:buSzTx/>
              <a:tabLst/>
            </a:pPr>
            <a:r>
              <a:rPr lang="en-US" dirty="0">
                <a:latin typeface="Times New Roman" panose="02020603050405020304" pitchFamily="18" charset="0"/>
                <a:cs typeface="Times New Roman" panose="02020603050405020304" pitchFamily="18" charset="0"/>
              </a:rPr>
              <a:t>The smallest segments are "Admin" (266), "HR" (274), and "Marketing" (291).</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4FD7A656-CC14-7755-2943-E2E5EE0D428B}"/>
              </a:ext>
            </a:extLst>
          </p:cNvPr>
          <p:cNvSpPr txBox="1"/>
          <p:nvPr/>
        </p:nvSpPr>
        <p:spPr>
          <a:xfrm>
            <a:off x="1782147" y="3804241"/>
            <a:ext cx="8873412" cy="2120068"/>
          </a:xfrm>
          <a:prstGeom prst="rect">
            <a:avLst/>
          </a:prstGeom>
          <a:noFill/>
        </p:spPr>
        <p:txBody>
          <a:bodyPr wrap="square">
            <a:spAutoFit/>
          </a:bodyPr>
          <a:lstStyle/>
          <a:p>
            <a:pPr algn="just">
              <a:lnSpc>
                <a:spcPct val="150000"/>
              </a:lnSpc>
            </a:pPr>
            <a:r>
              <a:rPr lang="en-US" sz="1800" dirty="0">
                <a:latin typeface="Times New Roman" panose="02020603050405020304" pitchFamily="18" charset="0"/>
                <a:cs typeface="Times New Roman" panose="02020603050405020304" pitchFamily="18" charset="0"/>
              </a:rPr>
              <a:t>The chart indicates that the Sales department is the most dominant in terms of salary distribution, followed by Finance and IT. In contrast, Admin, HR, and Marketing have smaller shares of the overall salary distribution. This also indicates that the company might prioritize investment in Sales, Finance, and IT departments due to their critical roles in the company's operations or revenue generation.</a:t>
            </a:r>
          </a:p>
        </p:txBody>
      </p:sp>
    </p:spTree>
    <p:extLst>
      <p:ext uri="{BB962C8B-B14F-4D97-AF65-F5344CB8AC3E}">
        <p14:creationId xmlns:p14="http://schemas.microsoft.com/office/powerpoint/2010/main" val="8454446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4C7018-CB98-DBFB-CBDF-8346AA042246}"/>
              </a:ext>
            </a:extLst>
          </p:cNvPr>
          <p:cNvSpPr>
            <a:spLocks noGrp="1"/>
          </p:cNvSpPr>
          <p:nvPr>
            <p:ph type="title"/>
          </p:nvPr>
        </p:nvSpPr>
        <p:spPr>
          <a:xfrm>
            <a:off x="1484311" y="685800"/>
            <a:ext cx="10018713" cy="4914900"/>
          </a:xfrm>
        </p:spPr>
        <p:txBody>
          <a:bodyPr>
            <a:normAutofit/>
          </a:bodyPr>
          <a:lstStyle/>
          <a:p>
            <a:r>
              <a:rPr lang="en-IN" sz="2800" dirty="0">
                <a:latin typeface="Berlin Sans FB Demi" panose="020E0802020502020306" pitchFamily="34" charset="0"/>
              </a:rPr>
              <a:t>Employee Salary Data Analysis using Excel Techniques</a:t>
            </a:r>
          </a:p>
        </p:txBody>
      </p:sp>
    </p:spTree>
    <p:extLst>
      <p:ext uri="{BB962C8B-B14F-4D97-AF65-F5344CB8AC3E}">
        <p14:creationId xmlns:p14="http://schemas.microsoft.com/office/powerpoint/2010/main" val="40918360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39A390C-1CE6-7E2B-F3ED-41643BBE1D99}"/>
              </a:ext>
            </a:extLst>
          </p:cNvPr>
          <p:cNvSpPr txBox="1"/>
          <p:nvPr/>
        </p:nvSpPr>
        <p:spPr>
          <a:xfrm>
            <a:off x="1904067" y="231905"/>
            <a:ext cx="9304182" cy="5809411"/>
          </a:xfrm>
          <a:prstGeom prst="rect">
            <a:avLst/>
          </a:prstGeom>
          <a:noFill/>
        </p:spPr>
        <p:txBody>
          <a:bodyPr wrap="square">
            <a:spAutoFit/>
          </a:bodyPr>
          <a:lstStyle/>
          <a:p>
            <a:pPr>
              <a:lnSpc>
                <a:spcPct val="107000"/>
              </a:lnSpc>
              <a:spcAft>
                <a:spcPts val="800"/>
              </a:spcAft>
            </a:pPr>
            <a:r>
              <a:rPr lang="en-IN" sz="2400" b="1" kern="100" dirty="0">
                <a:effectLst/>
                <a:latin typeface="Berlin Sans FB Demi" panose="020E0802020502020306" pitchFamily="34" charset="0"/>
                <a:ea typeface="Calibri" panose="020F0502020204030204" pitchFamily="34" charset="0"/>
                <a:cs typeface="Times New Roman" panose="02020603050405020304" pitchFamily="18" charset="0"/>
              </a:rPr>
              <a:t>  </a:t>
            </a:r>
          </a:p>
          <a:p>
            <a:pPr>
              <a:lnSpc>
                <a:spcPct val="107000"/>
              </a:lnSpc>
              <a:spcAft>
                <a:spcPts val="800"/>
              </a:spcAft>
            </a:pPr>
            <a:r>
              <a:rPr lang="en-IN" sz="2000" b="1" kern="100" dirty="0">
                <a:latin typeface="Berlin Sans FB Demi" panose="020E0802020502020306" pitchFamily="34" charset="0"/>
                <a:ea typeface="Calibri" panose="020F0502020204030204" pitchFamily="34" charset="0"/>
                <a:cs typeface="Times New Roman" panose="02020603050405020304" pitchFamily="18" charset="0"/>
              </a:rPr>
              <a:t>          </a:t>
            </a:r>
            <a:r>
              <a:rPr lang="en-IN" sz="2000" b="1" kern="100" dirty="0">
                <a:effectLst/>
                <a:latin typeface="Berlin Sans FB Demi" panose="020E0802020502020306" pitchFamily="34" charset="0"/>
                <a:ea typeface="Calibri" panose="020F0502020204030204" pitchFamily="34" charset="0"/>
                <a:cs typeface="Times New Roman" panose="02020603050405020304" pitchFamily="18" charset="0"/>
              </a:rPr>
              <a:t>AGENDA</a:t>
            </a:r>
          </a:p>
          <a:p>
            <a:pPr>
              <a:lnSpc>
                <a:spcPct val="107000"/>
              </a:lnSpc>
              <a:spcAft>
                <a:spcPts val="800"/>
              </a:spcAft>
            </a:pPr>
            <a:endParaRPr lang="en-IN" sz="2400" b="1" kern="100" dirty="0">
              <a:latin typeface="Berlin Sans FB Demi" panose="020E0802020502020306"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2400" b="1" kern="100" dirty="0">
                <a:effectLst/>
                <a:latin typeface="Berlin Sans FB Demi" panose="020E0802020502020306" pitchFamily="34" charset="0"/>
                <a:ea typeface="Calibri" panose="020F0502020204030204" pitchFamily="34" charset="0"/>
                <a:cs typeface="Times New Roman" panose="02020603050405020304" pitchFamily="18" charset="0"/>
              </a:rPr>
              <a:t>                      </a:t>
            </a: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1. Problem Statement</a:t>
            </a:r>
          </a:p>
          <a:p>
            <a:pPr algn="just">
              <a:lnSpc>
                <a:spcPct val="150000"/>
              </a:lnSpc>
              <a:spcAft>
                <a:spcPts val="800"/>
              </a:spcAft>
            </a:pPr>
            <a:r>
              <a:rPr lang="en-IN" sz="2000" b="1" kern="100" dirty="0">
                <a:latin typeface="Times New Roman" panose="02020603050405020304" pitchFamily="18" charset="0"/>
                <a:ea typeface="Calibri" panose="020F0502020204030204" pitchFamily="34" charset="0"/>
                <a:cs typeface="Times New Roman" panose="02020603050405020304" pitchFamily="18" charset="0"/>
              </a:rPr>
              <a:t>                           </a:t>
            </a:r>
            <a:r>
              <a:rPr lang="en-IN" sz="2000" kern="100" dirty="0">
                <a:latin typeface="Times New Roman" panose="02020603050405020304" pitchFamily="18" charset="0"/>
                <a:ea typeface="Calibri" panose="020F0502020204030204" pitchFamily="34" charset="0"/>
                <a:cs typeface="Times New Roman" panose="02020603050405020304" pitchFamily="18" charset="0"/>
              </a:rPr>
              <a:t>2. Project Overview</a:t>
            </a:r>
          </a:p>
          <a:p>
            <a:pPr algn="just">
              <a:lnSpc>
                <a:spcPct val="150000"/>
              </a:lnSpc>
              <a:spcAft>
                <a:spcPts val="800"/>
              </a:spcAft>
            </a:pPr>
            <a:r>
              <a:rPr lang="en-IN" sz="2000" b="1"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3. End Users</a:t>
            </a:r>
          </a:p>
          <a:p>
            <a:pPr algn="just">
              <a:lnSpc>
                <a:spcPct val="150000"/>
              </a:lnSpc>
              <a:spcAft>
                <a:spcPts val="800"/>
              </a:spcAft>
            </a:pPr>
            <a:r>
              <a:rPr lang="en-IN" sz="2000" b="1" kern="100" dirty="0">
                <a:latin typeface="Times New Roman" panose="02020603050405020304" pitchFamily="18" charset="0"/>
                <a:ea typeface="Calibri" panose="020F0502020204030204" pitchFamily="34" charset="0"/>
                <a:cs typeface="Times New Roman" panose="02020603050405020304" pitchFamily="18" charset="0"/>
              </a:rPr>
              <a:t>                           </a:t>
            </a:r>
            <a:r>
              <a:rPr lang="en-IN" sz="2000" kern="100" dirty="0">
                <a:latin typeface="Times New Roman" panose="02020603050405020304" pitchFamily="18" charset="0"/>
                <a:ea typeface="Calibri" panose="020F0502020204030204" pitchFamily="34" charset="0"/>
                <a:cs typeface="Times New Roman" panose="02020603050405020304" pitchFamily="18" charset="0"/>
              </a:rPr>
              <a:t>4. Our Solution and Proposition</a:t>
            </a:r>
          </a:p>
          <a:p>
            <a:pPr algn="just">
              <a:lnSpc>
                <a:spcPct val="150000"/>
              </a:lnSpc>
              <a:spcAft>
                <a:spcPts val="800"/>
              </a:spcAft>
            </a:pPr>
            <a:r>
              <a:rPr lang="en-IN" sz="2000" b="1"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5. Dataset Description</a:t>
            </a:r>
          </a:p>
          <a:p>
            <a:pPr algn="just">
              <a:lnSpc>
                <a:spcPct val="150000"/>
              </a:lnSpc>
              <a:spcAft>
                <a:spcPts val="800"/>
              </a:spcAft>
            </a:pPr>
            <a:r>
              <a:rPr lang="en-IN" sz="2000" b="1" kern="100" dirty="0">
                <a:latin typeface="Times New Roman" panose="02020603050405020304" pitchFamily="18" charset="0"/>
                <a:ea typeface="Calibri" panose="020F0502020204030204" pitchFamily="34" charset="0"/>
                <a:cs typeface="Times New Roman" panose="02020603050405020304" pitchFamily="18" charset="0"/>
              </a:rPr>
              <a:t>                           </a:t>
            </a:r>
            <a:r>
              <a:rPr lang="en-IN" sz="2000" kern="100" dirty="0">
                <a:latin typeface="Times New Roman" panose="02020603050405020304" pitchFamily="18" charset="0"/>
                <a:ea typeface="Calibri" panose="020F0502020204030204" pitchFamily="34" charset="0"/>
                <a:cs typeface="Times New Roman" panose="02020603050405020304" pitchFamily="18" charset="0"/>
              </a:rPr>
              <a:t>6. Modelling Approach</a:t>
            </a:r>
          </a:p>
          <a:p>
            <a:pPr algn="just">
              <a:lnSpc>
                <a:spcPct val="150000"/>
              </a:lnSpc>
              <a:spcAft>
                <a:spcPts val="800"/>
              </a:spcAft>
            </a:pPr>
            <a:r>
              <a:rPr lang="en-IN" sz="2000" b="1"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7</a:t>
            </a:r>
            <a:r>
              <a:rPr lang="en-IN" sz="2000" kern="100" dirty="0">
                <a:latin typeface="Times New Roman" panose="02020603050405020304" pitchFamily="18" charset="0"/>
                <a:ea typeface="Calibri" panose="020F0502020204030204" pitchFamily="34" charset="0"/>
                <a:cs typeface="Times New Roman" panose="02020603050405020304" pitchFamily="18" charset="0"/>
              </a:rPr>
              <a:t>. Results and Discussion</a:t>
            </a:r>
          </a:p>
          <a:p>
            <a:pPr algn="just">
              <a:lnSpc>
                <a:spcPct val="150000"/>
              </a:lnSpc>
              <a:spcAft>
                <a:spcPts val="800"/>
              </a:spcAft>
            </a:pPr>
            <a:r>
              <a:rPr lang="en-IN" sz="2000" b="1"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8. Conclusio</a:t>
            </a:r>
            <a:r>
              <a:rPr lang="en-IN" sz="2000" kern="100" dirty="0">
                <a:latin typeface="Times New Roman" panose="02020603050405020304" pitchFamily="18" charset="0"/>
                <a:ea typeface="Calibri" panose="020F0502020204030204" pitchFamily="34" charset="0"/>
                <a:cs typeface="Times New Roman" panose="02020603050405020304" pitchFamily="18" charset="0"/>
              </a:rPr>
              <a:t>n</a:t>
            </a:r>
            <a:endParaRPr lang="en-IN" sz="3600" b="1"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6696775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DF9CDE0E-FB48-1C8C-A71B-451AD44DD347}"/>
              </a:ext>
            </a:extLst>
          </p:cNvPr>
          <p:cNvSpPr>
            <a:spLocks noChangeArrowheads="1"/>
          </p:cNvSpPr>
          <p:nvPr/>
        </p:nvSpPr>
        <p:spPr bwMode="auto">
          <a:xfrm>
            <a:off x="1138136" y="2295728"/>
            <a:ext cx="10179897" cy="22566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1" defTabSz="914400" eaLnBrk="0" fontAlgn="base" hangingPunct="0">
              <a:lnSpc>
                <a:spcPct val="150000"/>
              </a:lnSpc>
              <a:spcBef>
                <a:spcPct val="0"/>
              </a:spcBef>
              <a:spcAft>
                <a:spcPct val="0"/>
              </a:spcAf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problem of employee salary analysis involves understanding and addressing the disparities in compensation within an organization. It examines the effectiveness of current compensation strategies in retaining top talent and ensuring fair pay practices, which are critical for maintaining employee satisfaction and organizational success.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C263C55D-FDBD-4A5C-6B9B-95580965D181}"/>
              </a:ext>
            </a:extLst>
          </p:cNvPr>
          <p:cNvSpPr txBox="1"/>
          <p:nvPr/>
        </p:nvSpPr>
        <p:spPr>
          <a:xfrm>
            <a:off x="1613402" y="1497662"/>
            <a:ext cx="9435582" cy="395365"/>
          </a:xfrm>
          <a:prstGeom prst="rect">
            <a:avLst/>
          </a:prstGeom>
          <a:noFill/>
        </p:spPr>
        <p:txBody>
          <a:bodyPr wrap="square">
            <a:spAutoFit/>
          </a:bodyPr>
          <a:lstStyle/>
          <a:p>
            <a:pPr>
              <a:lnSpc>
                <a:spcPct val="107000"/>
              </a:lnSpc>
              <a:spcAft>
                <a:spcPts val="800"/>
              </a:spcAft>
            </a:pPr>
            <a:r>
              <a:rPr lang="en-IN" sz="2000" b="1" kern="100" dirty="0">
                <a:latin typeface="Berlin Sans FB Demi" panose="020E0802020502020306" pitchFamily="34" charset="0"/>
                <a:ea typeface="Calibri" panose="020F0502020204030204" pitchFamily="34" charset="0"/>
                <a:cs typeface="Times New Roman" panose="02020603050405020304" pitchFamily="18" charset="0"/>
              </a:rPr>
              <a:t>PROBLEM STATEMENT</a:t>
            </a:r>
            <a:endParaRPr lang="en-IN" sz="2000" b="1" kern="100" dirty="0">
              <a:effectLst/>
              <a:latin typeface="Berlin Sans FB Demi" panose="020E0802020502020306"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7604779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8549EE0-153A-FA09-FB5D-5491AA8C1F1F}"/>
              </a:ext>
            </a:extLst>
          </p:cNvPr>
          <p:cNvSpPr txBox="1"/>
          <p:nvPr/>
        </p:nvSpPr>
        <p:spPr>
          <a:xfrm>
            <a:off x="1634247" y="2607014"/>
            <a:ext cx="9484468" cy="1883657"/>
          </a:xfrm>
          <a:prstGeom prst="rect">
            <a:avLst/>
          </a:prstGeom>
          <a:noFill/>
        </p:spPr>
        <p:txBody>
          <a:bodyPr wrap="square">
            <a:spAutoFit/>
          </a:bodyPr>
          <a:lstStyle/>
          <a:p>
            <a:pPr>
              <a:lnSpc>
                <a:spcPct val="150000"/>
              </a:lnSpc>
            </a:pPr>
            <a:r>
              <a:rPr lang="en-US" sz="2000" dirty="0">
                <a:latin typeface="Times New Roman" panose="02020603050405020304" pitchFamily="18" charset="0"/>
                <a:cs typeface="Times New Roman" panose="02020603050405020304" pitchFamily="18" charset="0"/>
              </a:rPr>
              <a:t>The project involves collecting and analyzing salary data across various departments, roles, and employee demographics to identify trends, disparities, and potential areas of improvement. </a:t>
            </a:r>
            <a:r>
              <a:rPr lang="en-IN" sz="2000" dirty="0">
                <a:latin typeface="Times New Roman" panose="02020603050405020304" pitchFamily="18" charset="0"/>
                <a:cs typeface="Times New Roman" panose="02020603050405020304" pitchFamily="18" charset="0"/>
              </a:rPr>
              <a:t>The ultimate goal is to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promote equity, and enhance overall employee satisfaction and retention.</a:t>
            </a:r>
            <a:endParaRPr lang="en-IN" sz="2000" dirty="0">
              <a:latin typeface="Times New Roman" panose="02020603050405020304" pitchFamily="18" charset="0"/>
              <a:cs typeface="Times New Roman" panose="02020603050405020304" pitchFamily="18" charset="0"/>
            </a:endParaRPr>
          </a:p>
        </p:txBody>
      </p:sp>
      <p:sp>
        <p:nvSpPr>
          <p:cNvPr id="4" name="Rectangle 1">
            <a:extLst>
              <a:ext uri="{FF2B5EF4-FFF2-40B4-BE49-F238E27FC236}">
                <a16:creationId xmlns:a16="http://schemas.microsoft.com/office/drawing/2014/main" id="{4013FD96-3DD8-0B0B-6114-60E8E5CC472D}"/>
              </a:ext>
            </a:extLst>
          </p:cNvPr>
          <p:cNvSpPr>
            <a:spLocks noChangeArrowheads="1"/>
          </p:cNvSpPr>
          <p:nvPr/>
        </p:nvSpPr>
        <p:spPr bwMode="auto">
          <a:xfrm>
            <a:off x="1634247" y="1164370"/>
            <a:ext cx="2592376" cy="6771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Berlin Sans FB Demi" panose="020E0802020502020306" pitchFamily="34" charset="0"/>
              </a:rPr>
              <a:t>PROJECT OVERVIEW</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Berlin Sans FB Demi" panose="020E0802020502020306" pitchFamily="34" charset="0"/>
            </a:endParaRPr>
          </a:p>
        </p:txBody>
      </p:sp>
    </p:spTree>
    <p:extLst>
      <p:ext uri="{BB962C8B-B14F-4D97-AF65-F5344CB8AC3E}">
        <p14:creationId xmlns:p14="http://schemas.microsoft.com/office/powerpoint/2010/main" val="13616092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6BB245-9AB6-B0C2-E8BD-773586AADD7C}"/>
              </a:ext>
            </a:extLst>
          </p:cNvPr>
          <p:cNvSpPr txBox="1"/>
          <p:nvPr/>
        </p:nvSpPr>
        <p:spPr>
          <a:xfrm>
            <a:off x="1799617" y="1743057"/>
            <a:ext cx="4871771" cy="3371885"/>
          </a:xfrm>
          <a:prstGeom prst="rect">
            <a:avLst/>
          </a:prstGeom>
          <a:noFill/>
        </p:spPr>
        <p:txBody>
          <a:bodyPr wrap="square">
            <a:spAutoFit/>
          </a:bodyPr>
          <a:lstStyle/>
          <a:p>
            <a:pPr>
              <a:lnSpc>
                <a:spcPct val="150000"/>
              </a:lnSpc>
            </a:pPr>
            <a:r>
              <a:rPr lang="en-US" dirty="0">
                <a:latin typeface="Times New Roman" panose="02020603050405020304" pitchFamily="18" charset="0"/>
                <a:cs typeface="Times New Roman" panose="02020603050405020304" pitchFamily="18" charset="0"/>
              </a:rPr>
              <a:t>The end users of the employee salary analysis project include HR professionals, managers, and executives within the organization. HR teams will use the insights to refine compensation policies and address any pay disparities. Managers can leverage the analysis to ensure equitable pay within their teams, aiding in performance reviews and promotion decisions</a:t>
            </a:r>
            <a:r>
              <a:rPr lang="en-US" dirty="0"/>
              <a:t>. </a:t>
            </a:r>
            <a:endParaRPr lang="en-IN" dirty="0"/>
          </a:p>
        </p:txBody>
      </p:sp>
      <p:sp>
        <p:nvSpPr>
          <p:cNvPr id="5" name="TextBox 4">
            <a:extLst>
              <a:ext uri="{FF2B5EF4-FFF2-40B4-BE49-F238E27FC236}">
                <a16:creationId xmlns:a16="http://schemas.microsoft.com/office/drawing/2014/main" id="{EE974FAB-CE2F-8CF9-D15D-8765EE423069}"/>
              </a:ext>
            </a:extLst>
          </p:cNvPr>
          <p:cNvSpPr txBox="1"/>
          <p:nvPr/>
        </p:nvSpPr>
        <p:spPr>
          <a:xfrm>
            <a:off x="1799617" y="1148007"/>
            <a:ext cx="7565686" cy="400110"/>
          </a:xfrm>
          <a:prstGeom prst="rect">
            <a:avLst/>
          </a:prstGeom>
          <a:noFill/>
        </p:spPr>
        <p:txBody>
          <a:bodyPr wrap="square">
            <a:spAutoFit/>
          </a:bodyPr>
          <a:lstStyle/>
          <a:p>
            <a:r>
              <a:rPr lang="en-IN" sz="2000" b="1" dirty="0">
                <a:latin typeface="Berlin Sans FB Demi" panose="020E0802020502020306" pitchFamily="34" charset="0"/>
              </a:rPr>
              <a:t>END USERS</a:t>
            </a:r>
          </a:p>
        </p:txBody>
      </p:sp>
      <p:pic>
        <p:nvPicPr>
          <p:cNvPr id="1026" name="Picture 2" descr="Best Org Structure For Small Business Goolge Slides &amp; PPT">
            <a:extLst>
              <a:ext uri="{FF2B5EF4-FFF2-40B4-BE49-F238E27FC236}">
                <a16:creationId xmlns:a16="http://schemas.microsoft.com/office/drawing/2014/main" id="{C6FBDB35-5033-BE9C-E5C9-476167A715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03717" y="1937695"/>
            <a:ext cx="5048138" cy="28395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32129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40A9116-0FBF-A0C0-BBF9-D7B2F9E01EF3}"/>
              </a:ext>
            </a:extLst>
          </p:cNvPr>
          <p:cNvSpPr txBox="1"/>
          <p:nvPr/>
        </p:nvSpPr>
        <p:spPr>
          <a:xfrm>
            <a:off x="1429966" y="2164825"/>
            <a:ext cx="4268870" cy="3139321"/>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Conditional Formatting used for missing values.</a:t>
            </a: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Filtering used to remove the missing values.</a:t>
            </a: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Formula used for salary performance.</a:t>
            </a: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Pivot chart used for summarizing the data.</a:t>
            </a: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Graph used for Data representation.</a:t>
            </a:r>
          </a:p>
          <a:p>
            <a:endParaRPr lang="en-IN" dirty="0">
              <a:latin typeface="Times New Roman" panose="02020603050405020304" pitchFamily="18" charset="0"/>
              <a:cs typeface="Times New Roman" panose="02020603050405020304" pitchFamily="18" charset="0"/>
            </a:endParaRPr>
          </a:p>
        </p:txBody>
      </p:sp>
      <p:sp>
        <p:nvSpPr>
          <p:cNvPr id="4" name="Rectangle 1">
            <a:extLst>
              <a:ext uri="{FF2B5EF4-FFF2-40B4-BE49-F238E27FC236}">
                <a16:creationId xmlns:a16="http://schemas.microsoft.com/office/drawing/2014/main" id="{5301A1FE-3620-646B-EB91-4238CE12581C}"/>
              </a:ext>
            </a:extLst>
          </p:cNvPr>
          <p:cNvSpPr>
            <a:spLocks noChangeArrowheads="1"/>
          </p:cNvSpPr>
          <p:nvPr/>
        </p:nvSpPr>
        <p:spPr bwMode="auto">
          <a:xfrm>
            <a:off x="1429966" y="875489"/>
            <a:ext cx="8346332" cy="8073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TextBox 5">
            <a:extLst>
              <a:ext uri="{FF2B5EF4-FFF2-40B4-BE49-F238E27FC236}">
                <a16:creationId xmlns:a16="http://schemas.microsoft.com/office/drawing/2014/main" id="{E3475258-32C1-F187-3856-D5189D7F31C7}"/>
              </a:ext>
            </a:extLst>
          </p:cNvPr>
          <p:cNvSpPr txBox="1"/>
          <p:nvPr/>
        </p:nvSpPr>
        <p:spPr>
          <a:xfrm>
            <a:off x="1429966" y="1186933"/>
            <a:ext cx="7101191" cy="400110"/>
          </a:xfrm>
          <a:prstGeom prst="rect">
            <a:avLst/>
          </a:prstGeom>
          <a:noFill/>
        </p:spPr>
        <p:txBody>
          <a:bodyPr wrap="square">
            <a:spAutoFit/>
          </a:bodyPr>
          <a:lstStyle/>
          <a:p>
            <a:r>
              <a:rPr lang="en-IN" sz="2000" b="1" kern="100" dirty="0">
                <a:latin typeface="Berlin Sans FB Demi" panose="020E0802020502020306" pitchFamily="34" charset="0"/>
                <a:ea typeface="Calibri" panose="020F0502020204030204" pitchFamily="34" charset="0"/>
                <a:cs typeface="Times New Roman" panose="02020603050405020304" pitchFamily="18" charset="0"/>
              </a:rPr>
              <a:t>Our Solution and Proposition</a:t>
            </a:r>
            <a:endParaRPr lang="en-IN" sz="2000" b="1" dirty="0">
              <a:latin typeface="Berlin Sans FB Demi" panose="020E0802020502020306" pitchFamily="34" charset="0"/>
            </a:endParaRPr>
          </a:p>
        </p:txBody>
      </p:sp>
      <p:pic>
        <p:nvPicPr>
          <p:cNvPr id="2050" name="Picture 2" descr="รูปภาพSolution – เลือกดูภาพถ่ายสต็อก เวกเตอร์ และวิดีโอ4,061,323 | Adobe  Stock">
            <a:extLst>
              <a:ext uri="{FF2B5EF4-FFF2-40B4-BE49-F238E27FC236}">
                <a16:creationId xmlns:a16="http://schemas.microsoft.com/office/drawing/2014/main" id="{818D7156-6457-8945-4B24-85B531F6D14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white">
          <a:xfrm>
            <a:off x="5791477" y="2054670"/>
            <a:ext cx="5794899" cy="32494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43430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54C65E8-F79F-A51F-B249-83BE218D0851}"/>
              </a:ext>
            </a:extLst>
          </p:cNvPr>
          <p:cNvSpPr txBox="1"/>
          <p:nvPr/>
        </p:nvSpPr>
        <p:spPr>
          <a:xfrm>
            <a:off x="1358630" y="2177773"/>
            <a:ext cx="9474740" cy="3782061"/>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Employee Salary Data Set – Kaggle</a:t>
            </a:r>
          </a:p>
          <a:p>
            <a:r>
              <a:rPr lang="en-IN" b="1" dirty="0">
                <a:latin typeface="Times New Roman" panose="02020603050405020304" pitchFamily="18" charset="0"/>
                <a:cs typeface="Times New Roman" panose="02020603050405020304" pitchFamily="18" charset="0"/>
              </a:rPr>
              <a:t>10 Features that were considered in the data analysis are</a:t>
            </a:r>
          </a:p>
          <a:p>
            <a:pPr marL="285750" indent="-285750">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Employee ID in numbers</a:t>
            </a:r>
          </a:p>
          <a:p>
            <a:pPr marL="285750" indent="-285750">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Employee Name in text</a:t>
            </a:r>
          </a:p>
          <a:p>
            <a:pPr marL="285750" indent="-285750">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Departments in text</a:t>
            </a:r>
          </a:p>
          <a:p>
            <a:pPr marL="285750" indent="-285750">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Job title in text</a:t>
            </a:r>
          </a:p>
          <a:p>
            <a:pPr marL="285750" indent="-285750">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Bonus in numbers</a:t>
            </a:r>
          </a:p>
          <a:p>
            <a:pPr marL="285750" indent="-285750">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Years of experience in numbers</a:t>
            </a:r>
          </a:p>
          <a:p>
            <a:pPr marL="285750" indent="-285750">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Joining date in numbers</a:t>
            </a:r>
          </a:p>
          <a:p>
            <a:pPr marL="285750" indent="-285750">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Employee Rating in numbers</a:t>
            </a:r>
          </a:p>
          <a:p>
            <a:pPr marL="285750" indent="-285750">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Salary in numbers</a:t>
            </a:r>
          </a:p>
          <a:p>
            <a:pPr marL="285750" indent="-285750">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Salary level in numbers</a:t>
            </a:r>
          </a:p>
          <a:p>
            <a:pPr marL="285750" indent="-285750">
              <a:lnSpc>
                <a:spcPct val="150000"/>
              </a:lnSpc>
              <a:buFont typeface="Wingdings" panose="05000000000000000000" pitchFamily="2" charset="2"/>
              <a:buChar char="§"/>
            </a:pPr>
            <a:endParaRPr lang="en-IN"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DD8CC4B4-F4F2-6E34-64B2-D978AA0DEB18}"/>
              </a:ext>
            </a:extLst>
          </p:cNvPr>
          <p:cNvSpPr txBox="1"/>
          <p:nvPr/>
        </p:nvSpPr>
        <p:spPr>
          <a:xfrm>
            <a:off x="1358630" y="1402018"/>
            <a:ext cx="6094378" cy="400110"/>
          </a:xfrm>
          <a:prstGeom prst="rect">
            <a:avLst/>
          </a:prstGeom>
          <a:noFill/>
        </p:spPr>
        <p:txBody>
          <a:bodyPr wrap="square">
            <a:spAutoFit/>
          </a:bodyPr>
          <a:lstStyle/>
          <a:p>
            <a:r>
              <a:rPr lang="en-IN" sz="2000" kern="100" dirty="0">
                <a:effectLst/>
                <a:latin typeface="Berlin Sans FB Demi" panose="020E0802020502020306" pitchFamily="34" charset="0"/>
                <a:ea typeface="Calibri" panose="020F0502020204030204" pitchFamily="34" charset="0"/>
                <a:cs typeface="Times New Roman" panose="02020603050405020304" pitchFamily="18" charset="0"/>
              </a:rPr>
              <a:t>Dataset Description</a:t>
            </a:r>
            <a:endParaRPr lang="en-IN" sz="2000" dirty="0">
              <a:latin typeface="Berlin Sans FB Demi" panose="020E0802020502020306" pitchFamily="34" charset="0"/>
            </a:endParaRPr>
          </a:p>
        </p:txBody>
      </p:sp>
    </p:spTree>
    <p:extLst>
      <p:ext uri="{BB962C8B-B14F-4D97-AF65-F5344CB8AC3E}">
        <p14:creationId xmlns:p14="http://schemas.microsoft.com/office/powerpoint/2010/main" val="6104682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FD8F2F3-9C83-A56B-0603-29BE384B3DF4}"/>
              </a:ext>
            </a:extLst>
          </p:cNvPr>
          <p:cNvSpPr txBox="1"/>
          <p:nvPr/>
        </p:nvSpPr>
        <p:spPr>
          <a:xfrm>
            <a:off x="1684506" y="2573317"/>
            <a:ext cx="8822988" cy="2535566"/>
          </a:xfrm>
          <a:prstGeom prst="rect">
            <a:avLst/>
          </a:prstGeom>
          <a:noFill/>
        </p:spPr>
        <p:txBody>
          <a:bodyPr wrap="square">
            <a:spAutoFit/>
          </a:bodyPr>
          <a:lstStyle/>
          <a:p>
            <a:pPr>
              <a:lnSpc>
                <a:spcPct val="150000"/>
              </a:lnSpc>
            </a:pPr>
            <a:r>
              <a:rPr lang="en-US" dirty="0">
                <a:latin typeface="Times New Roman" panose="02020603050405020304" pitchFamily="18" charset="0"/>
                <a:cs typeface="Times New Roman" panose="02020603050405020304" pitchFamily="18" charset="0"/>
              </a:rPr>
              <a:t>Solution to this is using predictive models forecast future salary distributions, helping with better decision-making. With easy-to-use dashboards and customizable reporting this transforms complex data into simpler ones using formula, ensuring equitable pay that drives towards organizational success. </a:t>
            </a:r>
          </a:p>
          <a:p>
            <a:pPr>
              <a:lnSpc>
                <a:spcPct val="150000"/>
              </a:lnSpc>
            </a:pPr>
            <a:r>
              <a:rPr lang="en-US" dirty="0">
                <a:latin typeface="Times New Roman" panose="02020603050405020304" pitchFamily="18" charset="0"/>
                <a:cs typeface="Times New Roman" panose="02020603050405020304" pitchFamily="18" charset="0"/>
              </a:rPr>
              <a:t>The formula that was used in this analysis -</a:t>
            </a:r>
          </a:p>
          <a:p>
            <a:pPr>
              <a:lnSpc>
                <a:spcPct val="150000"/>
              </a:lnSpc>
            </a:pPr>
            <a:r>
              <a:rPr lang="en-US" dirty="0">
                <a:latin typeface="Times New Roman" panose="02020603050405020304" pitchFamily="18" charset="0"/>
                <a:cs typeface="Times New Roman" panose="02020603050405020304" pitchFamily="18" charset="0"/>
              </a:rPr>
              <a:t>Salary level - =IFS(I2&gt;=80000," high",I2&gt;=50000,"med",I2&gt;=30000,"low",TRUE,"low")</a:t>
            </a:r>
            <a:endParaRPr lang="en-IN"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5255DCCE-D22C-B7FD-9E83-51BDF5CD71BD}"/>
              </a:ext>
            </a:extLst>
          </p:cNvPr>
          <p:cNvSpPr txBox="1"/>
          <p:nvPr/>
        </p:nvSpPr>
        <p:spPr>
          <a:xfrm>
            <a:off x="1684506" y="1471417"/>
            <a:ext cx="6232998" cy="494623"/>
          </a:xfrm>
          <a:prstGeom prst="rect">
            <a:avLst/>
          </a:prstGeom>
          <a:noFill/>
        </p:spPr>
        <p:txBody>
          <a:bodyPr wrap="square">
            <a:spAutoFit/>
          </a:bodyPr>
          <a:lstStyle/>
          <a:p>
            <a:pPr algn="just">
              <a:lnSpc>
                <a:spcPct val="150000"/>
              </a:lnSpc>
              <a:spcAft>
                <a:spcPts val="800"/>
              </a:spcAft>
            </a:pPr>
            <a:r>
              <a:rPr lang="en-IN" sz="1800" b="1" kern="100" dirty="0">
                <a:latin typeface="Berlin Sans FB Demi" panose="020E0802020502020306" pitchFamily="34" charset="0"/>
                <a:ea typeface="Calibri" panose="020F0502020204030204" pitchFamily="34" charset="0"/>
                <a:cs typeface="Times New Roman" panose="02020603050405020304" pitchFamily="18" charset="0"/>
              </a:rPr>
              <a:t>‘</a:t>
            </a:r>
            <a:r>
              <a:rPr lang="en-IN" sz="2000" b="1" kern="100" dirty="0">
                <a:latin typeface="Berlin Sans FB Demi" panose="020E0802020502020306" pitchFamily="34" charset="0"/>
                <a:ea typeface="Calibri" panose="020F0502020204030204" pitchFamily="34" charset="0"/>
                <a:cs typeface="Times New Roman" panose="02020603050405020304" pitchFamily="18" charset="0"/>
              </a:rPr>
              <a:t>The wow’ in our solution</a:t>
            </a:r>
            <a:endParaRPr lang="en-IN" sz="1800" b="1" kern="100" dirty="0">
              <a:effectLst/>
              <a:latin typeface="Berlin Sans FB Demi" panose="020E0802020502020306"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99983234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7023227-530E-4024-91EF-312A851A758C}">
  <ds:schemaRefs>
    <ds:schemaRef ds:uri="http://schemas.microsoft.com/office/2006/metadata/properties"/>
    <ds:schemaRef ds:uri="http://www.w3.org/2000/xmlns/"/>
    <ds:schemaRef ds:uri="71af3243-3dd4-4a8d-8c0d-dd76da1f02a5"/>
    <ds:schemaRef ds:uri="http://www.w3.org/2001/XMLSchema-instance"/>
  </ds:schemaRefs>
</ds:datastoreItem>
</file>

<file path=customXml/itemProps2.xml><?xml version="1.0" encoding="utf-8"?>
<ds:datastoreItem xmlns:ds="http://schemas.openxmlformats.org/officeDocument/2006/customXml" ds:itemID="{627C19A7-3107-4CB2-BD0D-F7C79BE028CC}">
  <ds:schemaRefs>
    <ds:schemaRef ds:uri="http://schemas.microsoft.com/office/2006/metadata/contentType"/>
    <ds:schemaRef ds:uri="http://schemas.microsoft.com/office/2006/metadata/properties/metaAttributes"/>
    <ds:schemaRef ds:uri="http://www.w3.org/2000/xmlns/"/>
    <ds:schemaRef ds:uri="http://www.w3.org/2001/XMLSchema"/>
    <ds:schemaRef ds:uri="71af3243-3dd4-4a8d-8c0d-dd76da1f02a5"/>
    <ds:schemaRef ds:uri="16c05727-aa75-4e4a-9b5f-8a80a1165891"/>
  </ds:schemaRefs>
</ds:datastoreItem>
</file>

<file path=customXml/itemProps3.xml><?xml version="1.0" encoding="utf-8"?>
<ds:datastoreItem xmlns:ds="http://schemas.openxmlformats.org/officeDocument/2006/customXml" ds:itemID="{33315AA3-EAE3-44ED-8368-BAC2FFFB481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Parallax design</Template>
  <TotalTime>390</TotalTime>
  <Words>733</Words>
  <Application>Microsoft Office PowerPoint</Application>
  <PresentationFormat>Widescreen</PresentationFormat>
  <Paragraphs>95</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Parallax</vt:lpstr>
      <vt:lpstr>.</vt:lpstr>
      <vt:lpstr>Employee Salary Data Analysis using Excel Techniques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c:title>
  <dc:creator>Nityashri R</dc:creator>
  <cp:lastModifiedBy>nityashri04@gmail.com</cp:lastModifiedBy>
  <cp:revision>5</cp:revision>
  <dcterms:created xsi:type="dcterms:W3CDTF">2024-08-29T10:42:35Z</dcterms:created>
  <dcterms:modified xsi:type="dcterms:W3CDTF">2024-08-31T08:14:24Z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