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1" r:id="rId8"/>
    <p:sldId id="260" r:id="rId9"/>
    <p:sldId id="265" r:id="rId10"/>
    <p:sldId id="262" r:id="rId11"/>
    <p:sldId id="263" r:id="rId12"/>
    <p:sldId id="264" r:id="rId13"/>
  </p:sldIdLst>
  <p:sldSz cx="10080625" cy="5670550"/>
  <p:notesSz cx="7559675" cy="10691813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6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64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A3A85C7-66C4-47E5-AC06-4E8CA2557EF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92640" y="375840"/>
            <a:ext cx="8693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4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32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79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5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5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5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5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6"/>
          <p:cNvPicPr/>
          <p:nvPr/>
        </p:nvPicPr>
        <p:blipFill>
          <a:blip r:embed="rId14"/>
          <a:stretch/>
        </p:blipFill>
        <p:spPr>
          <a:xfrm>
            <a:off x="7633800" y="65880"/>
            <a:ext cx="2371320" cy="473040"/>
          </a:xfrm>
          <a:prstGeom prst="rect">
            <a:avLst/>
          </a:prstGeom>
          <a:ln>
            <a:noFill/>
          </a:ln>
        </p:spPr>
      </p:pic>
      <p:sp>
        <p:nvSpPr>
          <p:cNvPr id="80" name="Line 1"/>
          <p:cNvSpPr/>
          <p:nvPr/>
        </p:nvSpPr>
        <p:spPr>
          <a:xfrm flipH="1">
            <a:off x="360" y="302760"/>
            <a:ext cx="7633440" cy="0"/>
          </a:xfrm>
          <a:prstGeom prst="line">
            <a:avLst/>
          </a:prstGeom>
          <a:ln w="76320">
            <a:solidFill>
              <a:srgbClr val="7030A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64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4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32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79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5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5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5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5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259640" y="443160"/>
            <a:ext cx="7559280" cy="197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 dirty="0">
                <a:latin typeface="Candara" panose="020E0502030303020204" pitchFamily="34" charset="0"/>
              </a:rPr>
              <a:t>Eye Tracker Analysis</a:t>
            </a:r>
          </a:p>
        </p:txBody>
      </p:sp>
      <p:sp>
        <p:nvSpPr>
          <p:cNvPr id="120" name="CustomShape 2"/>
          <p:cNvSpPr/>
          <p:nvPr/>
        </p:nvSpPr>
        <p:spPr>
          <a:xfrm>
            <a:off x="1259640" y="2712600"/>
            <a:ext cx="7559280" cy="94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121" name="Picture 4"/>
          <p:cNvPicPr/>
          <p:nvPr/>
        </p:nvPicPr>
        <p:blipFill>
          <a:blip r:embed="rId2"/>
          <a:stretch/>
        </p:blipFill>
        <p:spPr>
          <a:xfrm>
            <a:off x="157680" y="227160"/>
            <a:ext cx="4417200" cy="88128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1259640" y="3771720"/>
            <a:ext cx="7559280" cy="12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ndara"/>
                <a:ea typeface="Cambria"/>
              </a:rPr>
              <a:t>Sagol School of Neuroscience, 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ndara"/>
                <a:ea typeface="Cambria"/>
              </a:rPr>
              <a:t>Data Science Hackathon, 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ndara"/>
                <a:ea typeface="Cambria"/>
              </a:rPr>
              <a:t>June 2019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259640" y="5124960"/>
            <a:ext cx="7559280" cy="43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spc="-1" dirty="0">
                <a:latin typeface="Candara" panose="020E0502030303020204" pitchFamily="34" charset="0"/>
              </a:rPr>
              <a:t>https://github.com/goninaa/Eye-Tracker-Analysis.git</a:t>
            </a:r>
            <a:endParaRPr lang="en-US" sz="2400" b="0" strike="noStrike" spc="-1" dirty="0">
              <a:latin typeface="Candara" panose="020E0502030303020204" pitchFamily="34" charset="0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8BEE2A80-A0C1-4010-AB71-D32D7F437A1D}"/>
              </a:ext>
            </a:extLst>
          </p:cNvPr>
          <p:cNvSpPr/>
          <p:nvPr/>
        </p:nvSpPr>
        <p:spPr>
          <a:xfrm>
            <a:off x="952227" y="2565540"/>
            <a:ext cx="7559280" cy="12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85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 err="1">
                <a:solidFill>
                  <a:srgbClr val="000000"/>
                </a:solidFill>
                <a:latin typeface="Candara"/>
                <a:ea typeface="Cambria"/>
              </a:rPr>
              <a:t>Goni</a:t>
            </a:r>
            <a:r>
              <a:rPr lang="en-US" sz="2400" b="0" strike="noStrike" spc="-1" dirty="0">
                <a:solidFill>
                  <a:srgbClr val="000000"/>
                </a:solidFill>
                <a:latin typeface="Candara"/>
                <a:ea typeface="Cambria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ndara"/>
                <a:ea typeface="Cambria"/>
              </a:rPr>
              <a:t>Naamani</a:t>
            </a:r>
            <a:r>
              <a:rPr lang="en-US" sz="2400" b="0" strike="noStrike" spc="-1" dirty="0">
                <a:solidFill>
                  <a:srgbClr val="000000"/>
                </a:solidFill>
                <a:latin typeface="Candara"/>
                <a:ea typeface="Cambria"/>
              </a:rPr>
              <a:t>, Yossi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ndara"/>
                <a:ea typeface="Cambria"/>
              </a:rPr>
              <a:t>Sadot</a:t>
            </a:r>
            <a:r>
              <a:rPr lang="en-US" sz="2400" b="0" strike="noStrike" spc="-1" dirty="0">
                <a:solidFill>
                  <a:srgbClr val="000000"/>
                </a:solidFill>
                <a:latin typeface="Candara"/>
                <a:ea typeface="Cambria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ndara"/>
                <a:ea typeface="Cambria"/>
              </a:rPr>
              <a:t>Sorgin</a:t>
            </a:r>
            <a:r>
              <a:rPr lang="en-US" sz="2400" spc="-1" dirty="0">
                <a:solidFill>
                  <a:srgbClr val="000000"/>
                </a:solidFill>
                <a:latin typeface="Candara"/>
                <a:ea typeface="Cambria"/>
              </a:rPr>
              <a:t>,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ndara"/>
                <a:ea typeface="Cambria"/>
              </a:rPr>
              <a:t>Nitzan Albeck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92640" y="301680"/>
            <a:ext cx="869328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Concluding Remarks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92640" y="1509120"/>
            <a:ext cx="8693280" cy="35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ndara"/>
              </a:rPr>
              <a:t>Is the project usable? 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ndara"/>
              </a:rPr>
              <a:t>What’s left to do?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9853" y="412293"/>
            <a:ext cx="869328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Project Goal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57096" y="1356284"/>
            <a:ext cx="8693280" cy="35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 rtl="0">
              <a:lnSpc>
                <a:spcPct val="90000"/>
              </a:lnSpc>
              <a:spcBef>
                <a:spcPts val="1001"/>
              </a:spcBef>
            </a:pPr>
            <a:r>
              <a:rPr lang="en-US" sz="2800" dirty="0">
                <a:solidFill>
                  <a:srgbClr val="24292E"/>
                </a:solidFill>
                <a:latin typeface="Candara" panose="020E0502030303020204" pitchFamily="34" charset="0"/>
              </a:rPr>
              <a:t>Prof. </a:t>
            </a:r>
            <a:r>
              <a:rPr lang="en-US" sz="2800" dirty="0" err="1">
                <a:solidFill>
                  <a:srgbClr val="24292E"/>
                </a:solidFill>
                <a:latin typeface="Candara" panose="020E0502030303020204" pitchFamily="34" charset="0"/>
              </a:rPr>
              <a:t>Galit</a:t>
            </a:r>
            <a:r>
              <a:rPr lang="en-US" sz="2800" dirty="0">
                <a:solidFill>
                  <a:srgbClr val="24292E"/>
                </a:solidFill>
                <a:latin typeface="Candara" panose="020E0502030303020204" pitchFamily="34" charset="0"/>
              </a:rPr>
              <a:t> </a:t>
            </a:r>
            <a:r>
              <a:rPr lang="en-US" sz="2800" dirty="0" err="1">
                <a:solidFill>
                  <a:srgbClr val="24292E"/>
                </a:solidFill>
                <a:latin typeface="Candara" panose="020E0502030303020204" pitchFamily="34" charset="0"/>
              </a:rPr>
              <a:t>Yovel's</a:t>
            </a:r>
            <a:r>
              <a:rPr lang="en-US" sz="2800" dirty="0">
                <a:solidFill>
                  <a:srgbClr val="24292E"/>
                </a:solidFill>
                <a:latin typeface="Candara" panose="020E0502030303020204" pitchFamily="34" charset="0"/>
              </a:rPr>
              <a:t> Person Recognition lab experiments with human subjects in MRI. During the experiment, three types of images are showed to subjects and asked them to fixate on a specific point on the screen. However, they can't be sure that subjects </a:t>
            </a:r>
            <a:r>
              <a:rPr lang="en-US" sz="2800" i="1" dirty="0">
                <a:solidFill>
                  <a:srgbClr val="24292E"/>
                </a:solidFill>
                <a:latin typeface="Candara" panose="020E0502030303020204" pitchFamily="34" charset="0"/>
              </a:rPr>
              <a:t>did</a:t>
            </a:r>
            <a:r>
              <a:rPr lang="en-US" sz="2800" dirty="0">
                <a:solidFill>
                  <a:srgbClr val="24292E"/>
                </a:solidFill>
                <a:latin typeface="Candara" panose="020E0502030303020204" pitchFamily="34" charset="0"/>
              </a:rPr>
              <a:t> look on that point during all times.</a:t>
            </a:r>
          </a:p>
          <a:p>
            <a:pPr algn="ctr" rtl="0">
              <a:lnSpc>
                <a:spcPct val="90000"/>
              </a:lnSpc>
              <a:spcBef>
                <a:spcPts val="1001"/>
              </a:spcBef>
            </a:pPr>
            <a:r>
              <a:rPr lang="en-US" sz="2800" dirty="0">
                <a:solidFill>
                  <a:srgbClr val="24292E"/>
                </a:solidFill>
                <a:latin typeface="Candara" panose="020E0502030303020204" pitchFamily="34" charset="0"/>
              </a:rPr>
              <a:t> The goal of the project is to create a tool that given the Eye-Tracker raw data and the general experimental design, outputs figures showing a "heatmap" of the gaze of each subject during MRI experiments.</a:t>
            </a:r>
            <a:endParaRPr lang="en-US" sz="2800" b="0" strike="noStrike" spc="-1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F51830B-40C0-4694-89A8-CFF73C8C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8" y="884421"/>
            <a:ext cx="8575784" cy="4668697"/>
          </a:xfrm>
          <a:prstGeom prst="rect">
            <a:avLst/>
          </a:prstGeom>
        </p:spPr>
      </p:pic>
      <p:sp>
        <p:nvSpPr>
          <p:cNvPr id="126" name="CustomShape 1"/>
          <p:cNvSpPr/>
          <p:nvPr/>
        </p:nvSpPr>
        <p:spPr>
          <a:xfrm>
            <a:off x="317695" y="419711"/>
            <a:ext cx="869328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Project Demo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5800" y="2145960"/>
            <a:ext cx="8693280" cy="35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92640" y="301680"/>
            <a:ext cx="869328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Major Components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92640" y="1509120"/>
            <a:ext cx="8693280" cy="35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l" rtl="0">
              <a:lnSpc>
                <a:spcPct val="90000"/>
              </a:lnSpc>
              <a:spcBef>
                <a:spcPts val="1001"/>
              </a:spcBef>
            </a:pPr>
            <a:r>
              <a:rPr lang="en-US" sz="2800" b="0" u="sng" strike="noStrike" spc="-1" dirty="0">
                <a:solidFill>
                  <a:srgbClr val="000000"/>
                </a:solidFill>
                <a:uFillTx/>
                <a:latin typeface="Candara"/>
              </a:rPr>
              <a:t>Component 1</a:t>
            </a:r>
            <a:r>
              <a:rPr lang="en-US" sz="2800" b="0" strike="noStrike" spc="-1" dirty="0">
                <a:solidFill>
                  <a:srgbClr val="000000"/>
                </a:solidFill>
                <a:latin typeface="Candara"/>
              </a:rPr>
              <a:t>: </a:t>
            </a:r>
            <a:r>
              <a:rPr lang="en-US" sz="2800" b="0" u="sng" strike="noStrike" spc="-1" dirty="0">
                <a:solidFill>
                  <a:srgbClr val="000000"/>
                </a:solidFill>
                <a:latin typeface="Candara"/>
              </a:rPr>
              <a:t>GUI + processing files </a:t>
            </a:r>
            <a:r>
              <a:rPr lang="en-US" sz="2800" b="0" strike="noStrike" spc="-1" dirty="0">
                <a:solidFill>
                  <a:srgbClr val="000000"/>
                </a:solidFill>
                <a:latin typeface="Candara"/>
              </a:rPr>
              <a:t>– Yossi – The GUI allows the user to enter the file names and then extract the meta-data from them.</a:t>
            </a:r>
            <a:endParaRPr lang="en-US" sz="2800" b="0" strike="noStrike" spc="-1" dirty="0">
              <a:latin typeface="Arial"/>
            </a:endParaRPr>
          </a:p>
          <a:p>
            <a:pPr algn="l" rtl="0">
              <a:lnSpc>
                <a:spcPct val="90000"/>
              </a:lnSpc>
              <a:spcBef>
                <a:spcPts val="1001"/>
              </a:spcBef>
            </a:pPr>
            <a:r>
              <a:rPr lang="en-US" sz="2800" b="0" u="sng" strike="noStrike" spc="-1" dirty="0">
                <a:solidFill>
                  <a:srgbClr val="000000"/>
                </a:solidFill>
                <a:uFillTx/>
                <a:latin typeface="Candara"/>
              </a:rPr>
              <a:t>Component </a:t>
            </a:r>
            <a:r>
              <a:rPr lang="en-US" sz="2800" u="sng" spc="-1" dirty="0">
                <a:solidFill>
                  <a:srgbClr val="000000"/>
                </a:solidFill>
                <a:latin typeface="Candara"/>
              </a:rPr>
              <a:t>2</a:t>
            </a:r>
            <a:r>
              <a:rPr lang="en-US" sz="2800" b="0" strike="noStrike" spc="-1" dirty="0">
                <a:solidFill>
                  <a:srgbClr val="000000"/>
                </a:solidFill>
                <a:latin typeface="Candara"/>
              </a:rPr>
              <a:t>: </a:t>
            </a:r>
            <a:r>
              <a:rPr lang="en-US" sz="2800" b="0" u="sng" strike="noStrike" spc="-1" dirty="0">
                <a:solidFill>
                  <a:srgbClr val="000000"/>
                </a:solidFill>
                <a:latin typeface="Candara"/>
              </a:rPr>
              <a:t>Database </a:t>
            </a:r>
            <a:r>
              <a:rPr lang="en-US" sz="2800" b="0" strike="noStrike" spc="-1" dirty="0">
                <a:solidFill>
                  <a:srgbClr val="000000"/>
                </a:solidFill>
                <a:latin typeface="Candara"/>
              </a:rPr>
              <a:t>–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ndara"/>
              </a:rPr>
              <a:t>Goni</a:t>
            </a:r>
            <a:r>
              <a:rPr lang="en-US" sz="2800" b="0" strike="noStrike" spc="-1" dirty="0">
                <a:solidFill>
                  <a:srgbClr val="000000"/>
                </a:solidFill>
                <a:latin typeface="Candara"/>
              </a:rPr>
              <a:t> – The database handles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ndara"/>
              </a:rPr>
              <a:t>th</a:t>
            </a:r>
            <a:endParaRPr lang="en-US" sz="2800" b="0" strike="noStrike" spc="-1" dirty="0">
              <a:latin typeface="Arial"/>
            </a:endParaRPr>
          </a:p>
          <a:p>
            <a:pPr algn="l" rtl="0">
              <a:lnSpc>
                <a:spcPct val="90000"/>
              </a:lnSpc>
              <a:spcBef>
                <a:spcPts val="1001"/>
              </a:spcBef>
            </a:pPr>
            <a:r>
              <a:rPr lang="en-US" sz="2800" b="0" u="sng" strike="noStrike" spc="-1" dirty="0">
                <a:solidFill>
                  <a:srgbClr val="000000"/>
                </a:solidFill>
                <a:uFillTx/>
                <a:latin typeface="Candara"/>
              </a:rPr>
              <a:t>Component 3</a:t>
            </a:r>
            <a:r>
              <a:rPr lang="en-US" sz="2800" b="0" strike="noStrike" spc="-1" dirty="0">
                <a:solidFill>
                  <a:srgbClr val="000000"/>
                </a:solidFill>
                <a:latin typeface="Candara"/>
              </a:rPr>
              <a:t>: </a:t>
            </a:r>
            <a:r>
              <a:rPr lang="en-US" sz="2800" b="0" u="sng" strike="noStrike" spc="-1" dirty="0">
                <a:solidFill>
                  <a:srgbClr val="000000"/>
                </a:solidFill>
                <a:latin typeface="Candara"/>
              </a:rPr>
              <a:t>Visualization </a:t>
            </a:r>
            <a:r>
              <a:rPr lang="en-US" sz="2800" b="0" strike="noStrike" spc="-1" dirty="0">
                <a:solidFill>
                  <a:srgbClr val="000000"/>
                </a:solidFill>
                <a:latin typeface="Candara"/>
              </a:rPr>
              <a:t>– Nitzan – The visualize part is meant to “play” with the data and show it in an informative way.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92640" y="301680"/>
            <a:ext cx="869328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GUI Key Features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92640" y="1509120"/>
            <a:ext cx="8693280" cy="35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ndara"/>
              </a:rPr>
              <a:t>*** IMAGE OF GUI ***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ndara"/>
              </a:rPr>
              <a:t>*** CODE SAMPLE ***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92640" y="301680"/>
            <a:ext cx="869328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mbria"/>
                <a:ea typeface="Cambria"/>
              </a:rPr>
              <a:t>Database Features and Examples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92640" y="1509120"/>
            <a:ext cx="8693280" cy="35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ndara"/>
              </a:rPr>
              <a:t>The database saves user login data: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92640" y="2431440"/>
            <a:ext cx="869328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@attr.s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class LoginDb: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“”” Saves user logins “””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db_conn = attr.ib()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…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03812" y="413640"/>
            <a:ext cx="869328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Visualize Features and examples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92640" y="1509120"/>
            <a:ext cx="8693280" cy="35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DFA5235-87F5-428E-9092-08CAB11925CA}"/>
              </a:ext>
            </a:extLst>
          </p:cNvPr>
          <p:cNvSpPr txBox="1"/>
          <p:nvPr/>
        </p:nvSpPr>
        <p:spPr>
          <a:xfrm>
            <a:off x="762871" y="1368987"/>
            <a:ext cx="8396804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>
                <a:latin typeface="Candara" panose="020E0502030303020204" pitchFamily="34" charset="0"/>
              </a:rPr>
              <a:t>The Visual Class has a few methods, each takes an (overbooked but beautiful) </a:t>
            </a:r>
            <a:r>
              <a:rPr lang="en-US" dirty="0" err="1">
                <a:latin typeface="Candara" panose="020E0502030303020204" pitchFamily="34" charset="0"/>
              </a:rPr>
              <a:t>DataFrame</a:t>
            </a:r>
            <a:r>
              <a:rPr lang="en-US" dirty="0">
                <a:latin typeface="Candara" panose="020E0502030303020204" pitchFamily="34" charset="0"/>
              </a:rPr>
              <a:t>, and the relevant photos and gives back the heatmaps of each condition.</a:t>
            </a:r>
          </a:p>
          <a:p>
            <a:pPr algn="l" rtl="0"/>
            <a:endParaRPr lang="en-US" dirty="0">
              <a:latin typeface="Candara" panose="020E0502030303020204" pitchFamily="34" charset="0"/>
            </a:endParaRPr>
          </a:p>
          <a:p>
            <a:pPr algn="l" rtl="0"/>
            <a:r>
              <a:rPr lang="en-US" dirty="0">
                <a:latin typeface="Candara" panose="020E0502030303020204" pitchFamily="34" charset="0"/>
              </a:rPr>
              <a:t>Methods:</a:t>
            </a:r>
          </a:p>
          <a:p>
            <a:pPr algn="l" rtl="0"/>
            <a:r>
              <a:rPr lang="en-US" dirty="0">
                <a:latin typeface="Candara" panose="020E0502030303020204" pitchFamily="34" charset="0"/>
              </a:rPr>
              <a:t>1. C</a:t>
            </a:r>
            <a:endParaRPr lang="he-IL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9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92640" y="301680"/>
            <a:ext cx="869328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Main Challenges and Difficulties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92640" y="1509120"/>
            <a:ext cx="8693280" cy="35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ndara"/>
              </a:rPr>
              <a:t>Parsing the log file turned out to be a hassle. Finally we found a pip-installable library that…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92640" y="301680"/>
            <a:ext cx="869328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mbria"/>
                <a:ea typeface="Cambria"/>
              </a:rPr>
              <a:t>Main Challenges and Difficulties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92640" y="1509120"/>
            <a:ext cx="8693280" cy="35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ndara"/>
              </a:rPr>
              <a:t>Parsing the log file turned out to be a hassle. Finally we found a pip-installable library that…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281</Words>
  <Application>Microsoft Office PowerPoint</Application>
  <PresentationFormat>מותאם אישית</PresentationFormat>
  <Paragraphs>45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3</vt:i4>
      </vt:variant>
      <vt:variant>
        <vt:lpstr>כותרות שקופיות</vt:lpstr>
      </vt:variant>
      <vt:variant>
        <vt:i4>10</vt:i4>
      </vt:variant>
    </vt:vector>
  </HeadingPairs>
  <TitlesOfParts>
    <vt:vector size="20" baseType="lpstr">
      <vt:lpstr>Arial</vt:lpstr>
      <vt:lpstr>Cambria</vt:lpstr>
      <vt:lpstr>Candara</vt:lpstr>
      <vt:lpstr>Consolas</vt:lpstr>
      <vt:lpstr>Symbol</vt:lpstr>
      <vt:lpstr>Times New Roman</vt:lpstr>
      <vt:lpstr>Wingdings</vt:lpstr>
      <vt:lpstr>Office Theme</vt:lpstr>
      <vt:lpstr>Office Theme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subject/>
  <dc:creator/>
  <dc:description/>
  <cp:lastModifiedBy>Nitzan Albeck</cp:lastModifiedBy>
  <cp:revision>5</cp:revision>
  <dcterms:created xsi:type="dcterms:W3CDTF">2019-06-11T17:34:15Z</dcterms:created>
  <dcterms:modified xsi:type="dcterms:W3CDTF">2019-06-20T11:26:52Z</dcterms:modified>
  <dc:language>en-US</dc:language>
</cp:coreProperties>
</file>