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9" r:id="rId2"/>
  </p:sldMasterIdLst>
  <p:notesMasterIdLst>
    <p:notesMasterId r:id="rId18"/>
  </p:notesMasterIdLst>
  <p:sldIdLst>
    <p:sldId id="256" r:id="rId3"/>
    <p:sldId id="257" r:id="rId4"/>
    <p:sldId id="258" r:id="rId5"/>
    <p:sldId id="261" r:id="rId6"/>
    <p:sldId id="263" r:id="rId7"/>
    <p:sldId id="259"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B643A-B86B-443F-9623-328B6B09BA61}">
  <a:tblStyle styleId="{B66B643A-B86B-443F-9623-328B6B09BA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2116" autoAdjust="0"/>
  </p:normalViewPr>
  <p:slideViewPr>
    <p:cSldViewPr snapToGrid="0">
      <p:cViewPr varScale="1">
        <p:scale>
          <a:sx n="67" d="100"/>
          <a:sy n="67" d="100"/>
        </p:scale>
        <p:origin x="121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r" rtl="1">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r" rtl="1">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r" rtl="1">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r" rtl="1">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r" rtl="1">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r" rtl="1">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r" rtl="1">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r" rtl="1">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r" rtl="1">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Transfer learning is a machine learning technique where a model developed for one task is reused for a different, but related, task. It leverages the knowledge gained from solving one problem to improve performance on another, often requiring less data and computational resources.</a:t>
            </a:r>
            <a:br>
              <a:rPr lang="en-US"/>
            </a:br>
            <a:endParaRPr/>
          </a:p>
          <a:p>
            <a:pPr marL="0" lvl="0" indent="0" algn="l" rtl="0">
              <a:spcBef>
                <a:spcPts val="0"/>
              </a:spcBef>
              <a:spcAft>
                <a:spcPts val="0"/>
              </a:spcAft>
              <a:buNone/>
            </a:pPr>
            <a:r>
              <a:rPr lang="en-US"/>
              <a:t>Using transfer learning accelerates the development of models for new tasks and significantly reduces the amount of data and computing resources required. Transfer learning improves the efficiency and effectiveness of machine learning applications in various domains by using already trained models, leading to more robust and generalized models</a:t>
            </a: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rgbClr val="212121"/>
                </a:solidFill>
              </a:rPr>
              <a:t>Before starting the training process, we prepare the dataset. The dataset includes MRI images labeled as either ASD or non-ASD. </a:t>
            </a:r>
            <a:br>
              <a:rPr lang="en-US">
                <a:solidFill>
                  <a:srgbClr val="212121"/>
                </a:solidFill>
              </a:rPr>
            </a:br>
            <a:r>
              <a:rPr lang="en-US">
                <a:solidFill>
                  <a:srgbClr val="212121"/>
                </a:solidFill>
              </a:rPr>
              <a:t>The dataset is split, Training set 80%: Used to train the model. </a:t>
            </a:r>
            <a:br>
              <a:rPr lang="en-US">
                <a:solidFill>
                  <a:srgbClr val="212121"/>
                </a:solidFill>
              </a:rPr>
            </a:br>
            <a:r>
              <a:rPr lang="en-US">
                <a:solidFill>
                  <a:srgbClr val="212121"/>
                </a:solidFill>
              </a:rPr>
              <a:t>Validation set 15%: Used during training to monitor the model’s performance and help prevent overfitting. The test set 5%: Used after training to evaluate the model’s final performance. </a:t>
            </a:r>
            <a:br>
              <a:rPr lang="en-US">
                <a:solidFill>
                  <a:srgbClr val="212121"/>
                </a:solidFill>
              </a:rPr>
            </a:br>
            <a:r>
              <a:rPr lang="en-US">
                <a:solidFill>
                  <a:srgbClr val="212121"/>
                </a:solidFill>
              </a:rPr>
              <a:t>Loading Inception V4 model pre-trained on ImageNet. </a:t>
            </a:r>
            <a:br>
              <a:rPr lang="en-US">
                <a:solidFill>
                  <a:srgbClr val="212121"/>
                </a:solidFill>
              </a:rPr>
            </a:br>
            <a:r>
              <a:rPr lang="en-US">
                <a:solidFill>
                  <a:srgbClr val="212121"/>
                </a:solidFill>
              </a:rPr>
              <a:t>The early layers of the pre-trained model capture general features, which are useful for many tasks. Therefore, these layers are frozen during training to retain their pre-trained weights. Only the deeper layers will be trained to learn task-specific features.</a:t>
            </a:r>
            <a:br>
              <a:rPr lang="en-US">
                <a:solidFill>
                  <a:srgbClr val="212121"/>
                </a:solidFill>
              </a:rPr>
            </a:br>
            <a:r>
              <a:rPr lang="en-US">
                <a:solidFill>
                  <a:srgbClr val="212121"/>
                </a:solidFill>
              </a:rPr>
              <a:t>The final layer will have 2 output units with a softmax activation function to output probabilities for the two classes. </a:t>
            </a:r>
            <a:br>
              <a:rPr lang="en-US">
                <a:solidFill>
                  <a:srgbClr val="212121"/>
                </a:solidFill>
              </a:rPr>
            </a:br>
            <a:r>
              <a:rPr lang="en-US">
                <a:solidFill>
                  <a:srgbClr val="212121"/>
                </a:solidFill>
              </a:rPr>
              <a:t>A batch size of 32 or 64 images per batch is defined, depending on your hardware capabilities. </a:t>
            </a:r>
            <a:endParaRPr>
              <a:solidFill>
                <a:srgbClr val="212121"/>
              </a:solidFill>
            </a:endParaRPr>
          </a:p>
          <a:p>
            <a:pPr marL="0" lvl="0" indent="0" algn="l" rtl="0">
              <a:spcBef>
                <a:spcPts val="0"/>
              </a:spcBef>
              <a:spcAft>
                <a:spcPts val="0"/>
              </a:spcAft>
              <a:buClr>
                <a:schemeClr val="dk1"/>
              </a:buClr>
              <a:buSzPts val="1100"/>
              <a:buFont typeface="Arial"/>
              <a:buNone/>
            </a:pPr>
            <a:endParaRPr sz="1000" u="sng">
              <a:solidFill>
                <a:srgbClr val="FF0000"/>
              </a:solidFill>
            </a:endParaRPr>
          </a:p>
          <a:p>
            <a:pPr marL="0" lvl="0" indent="0" algn="l" rtl="0">
              <a:lnSpc>
                <a:spcPct val="115000"/>
              </a:lnSpc>
              <a:spcBef>
                <a:spcPts val="1200"/>
              </a:spcBef>
              <a:spcAft>
                <a:spcPts val="0"/>
              </a:spcAft>
              <a:buClr>
                <a:schemeClr val="dk1"/>
              </a:buClr>
              <a:buSzPts val="1100"/>
              <a:buFont typeface="Arial"/>
              <a:buNone/>
            </a:pPr>
            <a:r>
              <a:rPr lang="en-US" u="sng">
                <a:solidFill>
                  <a:srgbClr val="212121"/>
                </a:solidFill>
              </a:rPr>
              <a:t>Training: </a:t>
            </a:r>
            <a:br>
              <a:rPr lang="en-US" u="sng">
                <a:solidFill>
                  <a:srgbClr val="212121"/>
                </a:solidFill>
              </a:rPr>
            </a:br>
            <a:r>
              <a:rPr lang="en-US">
                <a:solidFill>
                  <a:srgbClr val="212121"/>
                </a:solidFill>
              </a:rPr>
              <a:t>Initially, only the new layers added to the model are trained, while the early layers from Inception V4 are frozen.</a:t>
            </a:r>
            <a:endParaRPr>
              <a:solidFill>
                <a:srgbClr val="212121"/>
              </a:solidFill>
            </a:endParaRPr>
          </a:p>
          <a:p>
            <a:pPr marL="0" lvl="0" indent="0" algn="l" rtl="0">
              <a:lnSpc>
                <a:spcPct val="115000"/>
              </a:lnSpc>
              <a:spcBef>
                <a:spcPts val="1200"/>
              </a:spcBef>
              <a:spcAft>
                <a:spcPts val="0"/>
              </a:spcAft>
              <a:buClr>
                <a:schemeClr val="dk1"/>
              </a:buClr>
              <a:buSzPts val="1100"/>
              <a:buFont typeface="Arial"/>
              <a:buNone/>
            </a:pPr>
            <a:r>
              <a:rPr lang="en-US" u="sng">
                <a:solidFill>
                  <a:srgbClr val="212121"/>
                </a:solidFill>
              </a:rPr>
              <a:t>Validation:</a:t>
            </a:r>
            <a:br>
              <a:rPr lang="en-US">
                <a:solidFill>
                  <a:srgbClr val="212121"/>
                </a:solidFill>
              </a:rPr>
            </a:br>
            <a:r>
              <a:rPr lang="en-US">
                <a:solidFill>
                  <a:srgbClr val="212121"/>
                </a:solidFill>
              </a:rPr>
              <a:t> Monitor validation performance after each epoch to check for signs of overfitting or underfitting. </a:t>
            </a:r>
            <a:endParaRPr>
              <a:solidFill>
                <a:srgbClr val="212121"/>
              </a:solidFill>
            </a:endParaRPr>
          </a:p>
          <a:p>
            <a:pPr marL="0" lvl="0" indent="0" algn="l" rtl="0">
              <a:lnSpc>
                <a:spcPct val="115000"/>
              </a:lnSpc>
              <a:spcBef>
                <a:spcPts val="1200"/>
              </a:spcBef>
              <a:spcAft>
                <a:spcPts val="0"/>
              </a:spcAft>
              <a:buClr>
                <a:schemeClr val="dk1"/>
              </a:buClr>
              <a:buSzPts val="1100"/>
              <a:buFont typeface="Arial"/>
              <a:buNone/>
            </a:pPr>
            <a:r>
              <a:rPr lang="en-US" u="sng">
                <a:solidFill>
                  <a:srgbClr val="212121"/>
                </a:solidFill>
              </a:rPr>
              <a:t>Testing: </a:t>
            </a:r>
            <a:br>
              <a:rPr lang="en-US">
                <a:solidFill>
                  <a:srgbClr val="212121"/>
                </a:solidFill>
              </a:rPr>
            </a:br>
            <a:r>
              <a:rPr lang="en-US">
                <a:solidFill>
                  <a:srgbClr val="212121"/>
                </a:solidFill>
              </a:rPr>
              <a:t>To evaluate the final performance, we will measure performance metrics such as accuracy, precision, recall, F1-score, and confusion matrix on the test set to assess how well the model generalizes to completely unseen data. </a:t>
            </a:r>
            <a:endParaRPr>
              <a:solidFill>
                <a:srgbClr val="212121"/>
              </a:solidFill>
            </a:endParaRPr>
          </a:p>
          <a:p>
            <a:pPr marL="0" lvl="0" indent="0" algn="l" rtl="0">
              <a:lnSpc>
                <a:spcPct val="115000"/>
              </a:lnSpc>
              <a:spcBef>
                <a:spcPts val="1200"/>
              </a:spcBef>
              <a:spcAft>
                <a:spcPts val="0"/>
              </a:spcAft>
              <a:buClr>
                <a:schemeClr val="dk1"/>
              </a:buClr>
              <a:buSzPts val="1100"/>
              <a:buFont typeface="Arial"/>
              <a:buNone/>
            </a:pPr>
            <a:r>
              <a:rPr lang="en-US">
                <a:solidFill>
                  <a:srgbClr val="212121"/>
                </a:solidFill>
              </a:rPr>
              <a:t>Once the model performs well on the training, we will fine-tune if necessary (canceling the freeze part or all of the model and continuing training with a smaller learning rate for better performance) [fig. 8].</a:t>
            </a:r>
            <a:endParaRPr>
              <a:solidFill>
                <a:srgbClr val="212121"/>
              </a:solidFill>
            </a:endParaRPr>
          </a:p>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100" b="1"/>
              <a:t>Overview of the Interface:</a:t>
            </a:r>
            <a:endParaRPr sz="1100"/>
          </a:p>
          <a:p>
            <a:pPr marL="457200" lvl="0" indent="-317500" algn="l" rtl="0">
              <a:lnSpc>
                <a:spcPct val="115000"/>
              </a:lnSpc>
              <a:spcBef>
                <a:spcPts val="1200"/>
              </a:spcBef>
              <a:spcAft>
                <a:spcPts val="0"/>
              </a:spcAft>
              <a:buSzPts val="1400"/>
              <a:buAutoNum type="arabicPeriod"/>
            </a:pPr>
            <a:r>
              <a:rPr lang="en-US" sz="1100" b="1"/>
              <a:t>Overview of the Interface: </a:t>
            </a:r>
            <a:br>
              <a:rPr lang="en-US" sz="1100" b="1"/>
            </a:br>
            <a:r>
              <a:rPr lang="en-US"/>
              <a:t>This is the main interface for the ASD Classification System. On the left, we can see the patient's information, which includes the name and ID. This section allows medical professionals to input the patient’s details, such as notes or medical history, by clicking the 'Add Medical record notes' button</a:t>
            </a:r>
            <a:endParaRPr/>
          </a:p>
          <a:p>
            <a:pPr marL="457200" lvl="0" indent="-317500" algn="l" rtl="0">
              <a:spcBef>
                <a:spcPts val="0"/>
              </a:spcBef>
              <a:spcAft>
                <a:spcPts val="0"/>
              </a:spcAft>
              <a:buSzPts val="1400"/>
              <a:buAutoNum type="arabicPeriod"/>
            </a:pPr>
            <a:r>
              <a:rPr lang="en-US" sz="1100"/>
              <a:t>Upload Section: </a:t>
            </a:r>
            <a:br>
              <a:rPr lang="en-US" sz="1100"/>
            </a:br>
            <a:r>
              <a:rPr lang="en-US" sz="1100"/>
              <a:t>The center of the interface is where the user uploads the patient's MRI scan in </a:t>
            </a:r>
            <a:r>
              <a:rPr lang="en-US" sz="1100" b="1"/>
              <a:t>.NII</a:t>
            </a:r>
            <a:r>
              <a:rPr lang="en-US" sz="1100"/>
              <a:t> file format. This system is designed to take brain MRI images and process them for ASD classification.</a:t>
            </a:r>
            <a:br>
              <a:rPr lang="en-US" sz="1100"/>
            </a:br>
            <a:r>
              <a:rPr lang="en-US" sz="1100"/>
              <a:t>The large arrow icon indicates the area where the user can either click or drag and drop the MRI file.</a:t>
            </a:r>
            <a:endParaRPr sz="1100"/>
          </a:p>
          <a:p>
            <a:pPr marL="457200" lvl="0" indent="-298450" algn="l" rtl="0">
              <a:spcBef>
                <a:spcPts val="0"/>
              </a:spcBef>
              <a:spcAft>
                <a:spcPts val="0"/>
              </a:spcAft>
              <a:buSzPts val="1100"/>
              <a:buAutoNum type="arabicPeriod"/>
            </a:pPr>
            <a:r>
              <a:rPr lang="en-US" sz="1100"/>
              <a:t>Result Section:"Once the file is uploaded and processed, the result section at the bottom will display the prediction outcome. Currently, since no image is uploaded, the result area is empty, and the 'Save' button is disabled.</a:t>
            </a:r>
            <a:endParaRPr sz="1100"/>
          </a:p>
        </p:txBody>
      </p:sp>
      <p:sp>
        <p:nvSpPr>
          <p:cNvPr id="187" name="Google Shape;187;p11: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31f50dd3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d31f50dd36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AutoNum type="arabicPeriod"/>
            </a:pPr>
            <a:r>
              <a:rPr lang="en-US"/>
              <a:t>Uploaded MRI Display: </a:t>
            </a:r>
            <a:br>
              <a:rPr lang="en-US"/>
            </a:br>
            <a:r>
              <a:rPr lang="en-US"/>
              <a:t>In the second interface view, the uploaded MRI file is shown in the top-right box. This allows the medical professional to visually confirm that the correct file has been uploaded.</a:t>
            </a:r>
            <a:endParaRPr/>
          </a:p>
          <a:p>
            <a:pPr marL="457200" lvl="0" indent="-317500" algn="l" rtl="0">
              <a:spcBef>
                <a:spcPts val="0"/>
              </a:spcBef>
              <a:spcAft>
                <a:spcPts val="0"/>
              </a:spcAft>
              <a:buSzPts val="1400"/>
              <a:buAutoNum type="arabicPeriod"/>
            </a:pPr>
            <a:r>
              <a:rPr lang="en-US"/>
              <a:t>Prediction Result:</a:t>
            </a:r>
            <a:br>
              <a:rPr lang="en-US"/>
            </a:br>
            <a:r>
              <a:rPr lang="en-US" sz="1100"/>
              <a:t>The result of the classification is displayed below the MRI image. In this case, the system has detected ASD with a </a:t>
            </a:r>
            <a:r>
              <a:rPr lang="en-US" sz="1100" b="1"/>
              <a:t>confidence score of 0.87 (or 87%)</a:t>
            </a:r>
            <a:r>
              <a:rPr lang="en-US" sz="1100"/>
              <a:t>, indicating the system’s certainty about the prediction.</a:t>
            </a:r>
            <a:endParaRPr sz="1100"/>
          </a:p>
          <a:p>
            <a:pPr marL="457200" lvl="0" indent="0" algn="l" rtl="0">
              <a:spcBef>
                <a:spcPts val="0"/>
              </a:spcBef>
              <a:spcAft>
                <a:spcPts val="0"/>
              </a:spcAft>
              <a:buNone/>
            </a:pPr>
            <a:r>
              <a:rPr lang="en-US" sz="1100"/>
              <a:t>The confidence score helps the clinician assess how reliable the system’s prediction is, providing a helpful metric for decision-making</a:t>
            </a:r>
            <a:endParaRPr sz="1100"/>
          </a:p>
          <a:p>
            <a:pPr marL="457200" lvl="0" indent="-298450" algn="l" rtl="0">
              <a:spcBef>
                <a:spcPts val="0"/>
              </a:spcBef>
              <a:spcAft>
                <a:spcPts val="0"/>
              </a:spcAft>
              <a:buSzPts val="1100"/>
              <a:buAutoNum type="arabicPeriod"/>
            </a:pPr>
            <a:r>
              <a:rPr lang="en-US" sz="1100"/>
              <a:t>Saving the Result:</a:t>
            </a:r>
            <a:br>
              <a:rPr lang="en-US" sz="1100"/>
            </a:br>
            <a:r>
              <a:rPr lang="en-US" sz="1100"/>
              <a:t>The clinician now has the option to save the result using the 'Save' button on the bottom right, which will store the prediction and MRI in the patient’s record for future reference.</a:t>
            </a:r>
            <a:endParaRPr sz="1100"/>
          </a:p>
          <a:p>
            <a:pPr marL="457200" lvl="0" indent="-298450" algn="l" rtl="0">
              <a:spcBef>
                <a:spcPts val="0"/>
              </a:spcBef>
              <a:spcAft>
                <a:spcPts val="0"/>
              </a:spcAft>
              <a:buSzPts val="1100"/>
              <a:buAutoNum type="arabicPeriod"/>
            </a:pPr>
            <a:r>
              <a:rPr lang="en-US" sz="1100"/>
              <a:t>Functionality Recap:</a:t>
            </a:r>
            <a:br>
              <a:rPr lang="en-US" sz="1100"/>
            </a:br>
            <a:r>
              <a:rPr lang="en-US" sz="1100"/>
              <a:t>This simple yet powerful interface is designed for ease of use by healthcare professionals, allowing them to upload MRI scans, obtain results quickly, and save records efficiently.</a:t>
            </a:r>
            <a:endParaRPr sz="1100"/>
          </a:p>
        </p:txBody>
      </p:sp>
      <p:sp>
        <p:nvSpPr>
          <p:cNvPr id="194" name="Google Shape;194;g2d31f50dd36_0_2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1. Test Case 1: Uploading a Valid NII File</a:t>
            </a:r>
            <a:endParaRPr/>
          </a:p>
          <a:p>
            <a:pPr marL="0" lvl="0" indent="0" algn="l" rtl="0">
              <a:spcBef>
                <a:spcPts val="0"/>
              </a:spcBef>
              <a:spcAft>
                <a:spcPts val="0"/>
              </a:spcAft>
              <a:buClr>
                <a:schemeClr val="dk1"/>
              </a:buClr>
              <a:buSzPts val="1100"/>
              <a:buFont typeface="Arial"/>
              <a:buNone/>
            </a:pPr>
            <a:r>
              <a:rPr lang="en-US"/>
              <a:t>This test involves uploading a correct NII file containing anatomical MRI scans. The system should start processing the file and send the scans as input to the model to begin the enhancement and classification process. </a:t>
            </a:r>
            <a:endParaRPr/>
          </a:p>
          <a:p>
            <a:pPr marL="0" lvl="0" indent="0" algn="l" rtl="0">
              <a:spcBef>
                <a:spcPts val="0"/>
              </a:spcBef>
              <a:spcAft>
                <a:spcPts val="0"/>
              </a:spcAft>
              <a:buClr>
                <a:schemeClr val="dk1"/>
              </a:buClr>
              <a:buSzPts val="1100"/>
              <a:buFont typeface="Arial"/>
              <a:buNone/>
            </a:pPr>
            <a:r>
              <a:rPr lang="en-US"/>
              <a:t>2. Test Case 2: Pressing the Upload Button Without Selecting a File</a:t>
            </a:r>
            <a:endParaRPr/>
          </a:p>
          <a:p>
            <a:pPr marL="0" lvl="0" indent="0" algn="l" rtl="0">
              <a:spcBef>
                <a:spcPts val="0"/>
              </a:spcBef>
              <a:spcAft>
                <a:spcPts val="0"/>
              </a:spcAft>
              <a:buClr>
                <a:schemeClr val="dk1"/>
              </a:buClr>
              <a:buSzPts val="1100"/>
              <a:buFont typeface="Arial"/>
              <a:buNone/>
            </a:pPr>
            <a:r>
              <a:rPr lang="en-US"/>
              <a:t>In this case, the user tries to proceed without uploading any file. The expected result is an error message that reads: 'Error! No file has been uploaded.' This ensures that users are aware they need to provide a valid file before continuing.</a:t>
            </a:r>
            <a:endParaRPr/>
          </a:p>
          <a:p>
            <a:pPr marL="0" lvl="0" indent="0" algn="l" rtl="0">
              <a:spcBef>
                <a:spcPts val="0"/>
              </a:spcBef>
              <a:spcAft>
                <a:spcPts val="0"/>
              </a:spcAft>
              <a:buClr>
                <a:schemeClr val="dk1"/>
              </a:buClr>
              <a:buSzPts val="1100"/>
              <a:buFont typeface="Arial"/>
              <a:buNone/>
            </a:pPr>
            <a:r>
              <a:rPr lang="en-US"/>
              <a:t>3. Test Case 3: Uploading the Wrong File Type</a:t>
            </a:r>
            <a:endParaRPr/>
          </a:p>
          <a:p>
            <a:pPr marL="0" lvl="0" indent="0" algn="l" rtl="0">
              <a:spcBef>
                <a:spcPts val="0"/>
              </a:spcBef>
              <a:spcAft>
                <a:spcPts val="0"/>
              </a:spcAft>
              <a:buClr>
                <a:schemeClr val="dk1"/>
              </a:buClr>
              <a:buSzPts val="1100"/>
              <a:buFont typeface="Arial"/>
              <a:buNone/>
            </a:pPr>
            <a:r>
              <a:rPr lang="en-US"/>
              <a:t>Here, we test what happens when the user tries to upload a file that is not in the supported format, such as a .jpg or .png file. The system should throw an error: 'Error! The file type is not supported.' This prevents incorrect data from entering the system.</a:t>
            </a:r>
            <a:endParaRPr/>
          </a:p>
          <a:p>
            <a:pPr marL="0" lvl="0" indent="0" algn="l" rtl="0">
              <a:spcBef>
                <a:spcPts val="0"/>
              </a:spcBef>
              <a:spcAft>
                <a:spcPts val="0"/>
              </a:spcAft>
              <a:buClr>
                <a:schemeClr val="dk1"/>
              </a:buClr>
              <a:buSzPts val="1100"/>
              <a:buFont typeface="Arial"/>
              <a:buNone/>
            </a:pPr>
            <a:r>
              <a:rPr lang="en-US"/>
              <a:t>4. Test Case 4: Uploading an Empty File</a:t>
            </a:r>
            <a:endParaRPr/>
          </a:p>
          <a:p>
            <a:pPr marL="0" lvl="0" indent="0" algn="l" rtl="0">
              <a:spcBef>
                <a:spcPts val="0"/>
              </a:spcBef>
              <a:spcAft>
                <a:spcPts val="0"/>
              </a:spcAft>
              <a:buClr>
                <a:schemeClr val="dk1"/>
              </a:buClr>
              <a:buSzPts val="1100"/>
              <a:buFont typeface="Arial"/>
              <a:buNone/>
            </a:pPr>
            <a:r>
              <a:rPr lang="en-US"/>
              <a:t> If an empty file is uploaded, the system should detect this and return an error message: 'Error! The file is empty.' This ensures the system only processes valid MRI data.</a:t>
            </a:r>
            <a:endParaRPr/>
          </a:p>
          <a:p>
            <a:pPr marL="0" lvl="0" indent="0" algn="l" rtl="0">
              <a:spcBef>
                <a:spcPts val="0"/>
              </a:spcBef>
              <a:spcAft>
                <a:spcPts val="0"/>
              </a:spcAft>
              <a:buClr>
                <a:schemeClr val="dk1"/>
              </a:buClr>
              <a:buSzPts val="1100"/>
              <a:buFont typeface="Arial"/>
              <a:buNone/>
            </a:pPr>
            <a:r>
              <a:rPr lang="en-US"/>
              <a:t>5. Test Case 5: Saving the Result After a Successful Upload</a:t>
            </a:r>
            <a:endParaRPr/>
          </a:p>
          <a:p>
            <a:pPr marL="0" lvl="0" indent="0" algn="l" rtl="0">
              <a:spcBef>
                <a:spcPts val="0"/>
              </a:spcBef>
              <a:spcAft>
                <a:spcPts val="0"/>
              </a:spcAft>
              <a:buClr>
                <a:schemeClr val="dk1"/>
              </a:buClr>
              <a:buSzPts val="1100"/>
              <a:buFont typeface="Arial"/>
              <a:buNone/>
            </a:pPr>
            <a:r>
              <a:rPr lang="en-US"/>
              <a:t>Once the file has been uploaded and the results have been received, this test checks if the 'Save' button correctly stores the image and results in the file system. The expected behavior is that the result is successfully saved.</a:t>
            </a:r>
            <a:endParaRPr/>
          </a:p>
          <a:p>
            <a:pPr marL="0" lvl="0" indent="0" algn="l" rtl="0">
              <a:spcBef>
                <a:spcPts val="0"/>
              </a:spcBef>
              <a:spcAft>
                <a:spcPts val="0"/>
              </a:spcAft>
              <a:buClr>
                <a:schemeClr val="dk1"/>
              </a:buClr>
              <a:buSzPts val="1100"/>
              <a:buFont typeface="Arial"/>
              <a:buNone/>
            </a:pPr>
            <a:r>
              <a:rPr lang="en-US"/>
              <a:t>6. Test Case 6: Pressing the Save Button Without Uploading a File</a:t>
            </a:r>
            <a:endParaRPr/>
          </a:p>
          <a:p>
            <a:pPr marL="0" lvl="0" indent="0" algn="l" rtl="0">
              <a:spcBef>
                <a:spcPts val="0"/>
              </a:spcBef>
              <a:spcAft>
                <a:spcPts val="0"/>
              </a:spcAft>
              <a:buClr>
                <a:schemeClr val="dk1"/>
              </a:buClr>
              <a:buSzPts val="1100"/>
              <a:buFont typeface="Arial"/>
              <a:buNone/>
            </a:pPr>
            <a:r>
              <a:rPr lang="en-US"/>
              <a:t>If the user presses the 'Save' button before uploading any file, the system should prevent this by showing an error: 'Please upload a file.'This ensures that results are only saved after proper file upload and processing.</a:t>
            </a:r>
            <a:endParaRPr/>
          </a:p>
          <a:p>
            <a:pPr marL="0" lvl="0" indent="0" algn="l" rtl="0">
              <a:spcBef>
                <a:spcPts val="0"/>
              </a:spcBef>
              <a:spcAft>
                <a:spcPts val="0"/>
              </a:spcAft>
              <a:buClr>
                <a:schemeClr val="dk1"/>
              </a:buClr>
              <a:buSzPts val="1100"/>
              <a:buFont typeface="Arial"/>
              <a:buNone/>
            </a:pPr>
            <a:r>
              <a:rPr lang="en-US"/>
              <a:t>7. Test Case 7: Adding Medical Record Notes</a:t>
            </a:r>
            <a:endParaRPr/>
          </a:p>
          <a:p>
            <a:pPr marL="0" lvl="0" indent="0" algn="l" rtl="0">
              <a:spcBef>
                <a:spcPts val="0"/>
              </a:spcBef>
              <a:spcAft>
                <a:spcPts val="0"/>
              </a:spcAft>
              <a:buClr>
                <a:schemeClr val="dk1"/>
              </a:buClr>
              <a:buSzPts val="1100"/>
              <a:buFont typeface="Arial"/>
              <a:buNone/>
            </a:pPr>
            <a:r>
              <a:rPr lang="en-US"/>
              <a:t>When the 'Add medical record notes' button is clicked, a window should open, allowing the user to enter important information about the patient’s medical history or other relevant notes. This helps in maintaining detailed patient records.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br>
              <a:rPr lang="en-US">
                <a:latin typeface="Calibri"/>
                <a:ea typeface="Calibri"/>
                <a:cs typeface="Calibri"/>
                <a:sym typeface="Calibri"/>
              </a:rPr>
            </a:br>
            <a:br>
              <a:rPr lang="en-US">
                <a:latin typeface="Calibri"/>
                <a:ea typeface="Calibri"/>
                <a:cs typeface="Calibri"/>
                <a:sym typeface="Calibri"/>
              </a:rPr>
            </a:br>
            <a:r>
              <a:rPr lang="en-US">
                <a:latin typeface="Calibri"/>
                <a:ea typeface="Calibri"/>
                <a:cs typeface="Calibri"/>
                <a:sym typeface="Calibri"/>
              </a:rPr>
              <a:t>Autism spectrum disorder (ASD) is a brain-based disorder characterized by social deficits and repetitive behaviors traditionally diagnosed through behavioral assessments. </a:t>
            </a:r>
            <a:endParaRPr>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r>
              <a:rPr lang="en-US">
                <a:solidFill>
                  <a:srgbClr val="FF0000"/>
                </a:solidFill>
                <a:latin typeface="Calibri"/>
                <a:ea typeface="Calibri"/>
                <a:cs typeface="Calibri"/>
                <a:sym typeface="Calibri"/>
              </a:rPr>
              <a:t>Early diagnosis during is important and can improve the social skills and communication problems of children with ASD and enhance their quality of life. In order to control and treat this disease, an early diagnosis is crucial.</a:t>
            </a:r>
            <a:endParaRPr>
              <a:latin typeface="Calibri"/>
              <a:ea typeface="Calibri"/>
              <a:cs typeface="Calibri"/>
              <a:sym typeface="Calibri"/>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Today there is no unequivocal way to detect ASD, The traditional way is not always accurate and is based on behavioral tests. Based on DSM (Diagnostic and Statistical Manual of Mental Disorders) or behavioral diagnostic scales.</a:t>
            </a:r>
            <a:endParaRPr dirty="0"/>
          </a:p>
          <a:p>
            <a:pPr marL="0" lvl="0" indent="0" algn="l" rtl="0">
              <a:spcBef>
                <a:spcPts val="0"/>
              </a:spcBef>
              <a:spcAft>
                <a:spcPts val="0"/>
              </a:spcAft>
              <a:buNone/>
            </a:pPr>
            <a:br>
              <a:rPr lang="en-US" dirty="0"/>
            </a:br>
            <a:r>
              <a:rPr lang="en-US" dirty="0">
                <a:solidFill>
                  <a:srgbClr val="282828"/>
                </a:solidFill>
                <a:highlight>
                  <a:srgbClr val="F7F7F7"/>
                </a:highlight>
              </a:rPr>
              <a:t>Several neurodevelopmental disorders have complex genetic and epigenetic features that lead to their phenotype(The outward physical expression of a genetic trait) and for some there is no single genetic marker for the diagnosis.  therefore, the diagnosis is made phenotypically </a:t>
            </a:r>
            <a:r>
              <a:rPr lang="en-US" dirty="0">
                <a:solidFill>
                  <a:srgbClr val="272525"/>
                </a:solidFill>
                <a:latin typeface="Calibri"/>
                <a:ea typeface="Calibri"/>
                <a:cs typeface="Calibri"/>
                <a:sym typeface="Calibri"/>
              </a:rPr>
              <a:t>.</a:t>
            </a:r>
            <a:r>
              <a:rPr lang="en-US" dirty="0">
                <a:solidFill>
                  <a:srgbClr val="282828"/>
                </a:solidFill>
                <a:highlight>
                  <a:srgbClr val="F7F7F7"/>
                </a:highlight>
              </a:rPr>
              <a:t>a given phenotype may arise from a diverse set of biochemical processes. Similar symptoms can arise from different biochemical processes.</a:t>
            </a:r>
            <a:br>
              <a:rPr lang="en-US" dirty="0">
                <a:solidFill>
                  <a:srgbClr val="282828"/>
                </a:solidFill>
                <a:highlight>
                  <a:srgbClr val="F7F7F7"/>
                </a:highlight>
              </a:rPr>
            </a:br>
            <a:br>
              <a:rPr lang="en-US" dirty="0">
                <a:solidFill>
                  <a:srgbClr val="282828"/>
                </a:solidFill>
                <a:highlight>
                  <a:srgbClr val="F7F7F7"/>
                </a:highlight>
              </a:rPr>
            </a:br>
            <a:r>
              <a:rPr lang="en-US" b="1" dirty="0">
                <a:solidFill>
                  <a:srgbClr val="282828"/>
                </a:solidFill>
                <a:highlight>
                  <a:srgbClr val="F7F7F7"/>
                </a:highlight>
              </a:rPr>
              <a:t>1.</a:t>
            </a:r>
            <a:r>
              <a:rPr lang="en-US" sz="1100" b="1" dirty="0"/>
              <a:t>Clinical Heterogeneity:</a:t>
            </a:r>
            <a:r>
              <a:rPr lang="en-US" sz="1100" dirty="0"/>
              <a:t> Autism encompasses a wide range of symptoms and severity levels. Individuals with autism can exhibit very different behaviors, communication abilities, and interests, making it challenging to establish uniform diagnostic criteria.</a:t>
            </a:r>
            <a:endParaRPr sz="1100" dirty="0"/>
          </a:p>
          <a:p>
            <a:pPr marL="0" lvl="0" indent="0" algn="l" rtl="0">
              <a:spcBef>
                <a:spcPts val="0"/>
              </a:spcBef>
              <a:spcAft>
                <a:spcPts val="0"/>
              </a:spcAft>
              <a:buNone/>
            </a:pPr>
            <a:r>
              <a:rPr lang="en-US" sz="1100" b="1" dirty="0"/>
              <a:t>2. Genetic Diversity</a:t>
            </a:r>
            <a:r>
              <a:rPr lang="en-US" sz="1100" dirty="0"/>
              <a:t>: Autism is not caused by a single gene or mutation but rather by a combination of different genes, which can affect in various ways. This makes it challenging to identify specific genetic factors that increase the risk of the disorder.</a:t>
            </a:r>
            <a:endParaRPr sz="1100" dirty="0"/>
          </a:p>
          <a:p>
            <a:pPr marL="0" lvl="0" indent="0" algn="l" rtl="0">
              <a:spcBef>
                <a:spcPts val="0"/>
              </a:spcBef>
              <a:spcAft>
                <a:spcPts val="0"/>
              </a:spcAft>
              <a:buNone/>
            </a:pPr>
            <a:r>
              <a:rPr lang="en-US" sz="1100" b="1" dirty="0"/>
              <a:t>3. Diagnosis Based on Symptoms</a:t>
            </a:r>
            <a:r>
              <a:rPr lang="en-US" sz="1100" dirty="0"/>
              <a:t>: The diagnosis of autism is primarily based on behavioral symptoms and observations, rather than on objective tests such as blood tests or imaging. This can lead to subjective assessments or differences in diagnosis between different doctors.</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en-US" dirty="0">
                <a:solidFill>
                  <a:srgbClr val="FF0000"/>
                </a:solidFill>
                <a:latin typeface="Calibri"/>
                <a:ea typeface="Calibri"/>
                <a:cs typeface="Calibri"/>
                <a:sym typeface="Calibri"/>
              </a:rPr>
              <a:t>So far, the diagnosis of ASD and the selection criteria for clinical trials have been guided by the Diagnostic and Statistical Manual of Mental Disorders or behavioral diagnostic scales. In the case of disorders that are influenced by numerous genetic or environmental factors, such as autism spectrum disorders, the disadvantage of symptom-based criteria is that similar symptoms or phenotypes may result from a variety of biochemical processes.  For this reason, only 10%–38% of cases with known genetic deficits have been reported, there are no simple or consistent genetic underpinnings to ASD.[2]</a:t>
            </a:r>
            <a:endParaRPr dirty="0">
              <a:solidFill>
                <a:srgbClr val="FF0000"/>
              </a:solidFill>
              <a:latin typeface="Calibri"/>
              <a:ea typeface="Calibri"/>
              <a:cs typeface="Calibri"/>
              <a:sym typeface="Calibri"/>
            </a:endParaRPr>
          </a:p>
          <a:p>
            <a:pPr marL="0" lvl="0" indent="0" algn="l" rtl="0">
              <a:lnSpc>
                <a:spcPct val="90000"/>
              </a:lnSpc>
              <a:spcBef>
                <a:spcPts val="1000"/>
              </a:spcBef>
              <a:spcAft>
                <a:spcPts val="0"/>
              </a:spcAft>
              <a:buNone/>
            </a:pPr>
            <a:br>
              <a:rPr lang="en-US" dirty="0">
                <a:solidFill>
                  <a:srgbClr val="FF0000"/>
                </a:solidFill>
                <a:latin typeface="Calibri"/>
                <a:ea typeface="Calibri"/>
                <a:cs typeface="Calibri"/>
                <a:sym typeface="Calibri"/>
              </a:rPr>
            </a:br>
            <a:endParaRPr dirty="0">
              <a:solidFill>
                <a:srgbClr val="FF0000"/>
              </a:solidFill>
              <a:latin typeface="Calibri"/>
              <a:ea typeface="Calibri"/>
              <a:cs typeface="Calibri"/>
              <a:sym typeface="Calibri"/>
            </a:endParaRPr>
          </a:p>
          <a:p>
            <a:pPr marL="228600" lvl="0" indent="0" algn="l" rtl="0">
              <a:lnSpc>
                <a:spcPct val="90000"/>
              </a:lnSpc>
              <a:spcBef>
                <a:spcPts val="1000"/>
              </a:spcBef>
              <a:spcAft>
                <a:spcPts val="0"/>
              </a:spcAft>
              <a:buNone/>
            </a:pPr>
            <a:endParaRPr dirty="0">
              <a:solidFill>
                <a:srgbClr val="FF0000"/>
              </a:solidFill>
              <a:latin typeface="Calibri"/>
              <a:ea typeface="Calibri"/>
              <a:cs typeface="Calibri"/>
              <a:sym typeface="Calibri"/>
            </a:endParaRPr>
          </a:p>
          <a:p>
            <a:pPr marL="228600" lvl="0" indent="0" algn="l" rtl="0">
              <a:lnSpc>
                <a:spcPct val="90000"/>
              </a:lnSpc>
              <a:spcBef>
                <a:spcPts val="1000"/>
              </a:spcBef>
              <a:spcAft>
                <a:spcPts val="0"/>
              </a:spcAft>
              <a:buClr>
                <a:schemeClr val="dk1"/>
              </a:buClr>
              <a:buSzPts val="1100"/>
              <a:buFont typeface="Arial"/>
              <a:buNone/>
            </a:pPr>
            <a:br>
              <a:rPr lang="en-US" dirty="0">
                <a:solidFill>
                  <a:srgbClr val="FF0000"/>
                </a:solidFill>
                <a:latin typeface="Calibri"/>
                <a:ea typeface="Calibri"/>
                <a:cs typeface="Calibri"/>
                <a:sym typeface="Calibri"/>
              </a:rPr>
            </a:br>
            <a:endParaRPr dirty="0"/>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reduced connectivity means that these areas may not communicate as effectively as they should, which could contribute to some of the challenges in social behavior, communication, and other cognitive functions that are characteristic of autism. </a:t>
            </a:r>
            <a:endParaRPr/>
          </a:p>
          <a:p>
            <a:pPr marL="0" lvl="0" indent="0" algn="l" rtl="0">
              <a:spcBef>
                <a:spcPts val="0"/>
              </a:spcBef>
              <a:spcAft>
                <a:spcPts val="0"/>
              </a:spcAft>
              <a:buNone/>
            </a:pPr>
            <a:br>
              <a:rPr lang="en-US"/>
            </a:br>
            <a:r>
              <a:rPr lang="en-US"/>
              <a:t>***********************</a:t>
            </a:r>
            <a:br>
              <a:rPr lang="en-US"/>
            </a:br>
            <a:endParaRPr/>
          </a:p>
          <a:p>
            <a:pPr marL="0" lvl="0" indent="0" algn="l" rtl="0">
              <a:spcBef>
                <a:spcPts val="0"/>
              </a:spcBef>
              <a:spcAft>
                <a:spcPts val="0"/>
              </a:spcAft>
              <a:buNone/>
            </a:pPr>
            <a:endParaRPr/>
          </a:p>
        </p:txBody>
      </p:sp>
      <p:sp>
        <p:nvSpPr>
          <p:cNvPr id="135" name="Google Shape;135;p3:notes"/>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3154de5dc_4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3154de5dc_4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The ABIDE dataset, used in our project, includes data from 36 sites worldwide with a total of 2,226 datasets. This comprises 1,060 datasets from individuals with Autism Spectrum Disorder (ASD) and 1,166 from control subjects. The dataset covers a wide age range, from 5 to 64 years, and includes resting-state fMRI, structural MRI, and enhanced phenotypic data. For our project, we will specifically use anatomical MRI scans with a resolution of 256x256 pixels.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 the picture below we see an anatomical MRI image of one of the patients in the ABIDE dataset.</a:t>
            </a:r>
            <a:endParaRPr/>
          </a:p>
          <a:p>
            <a:pPr marL="0" lvl="0" indent="0" algn="l" rtl="0">
              <a:spcBef>
                <a:spcPts val="0"/>
              </a:spcBef>
              <a:spcAft>
                <a:spcPts val="0"/>
              </a:spcAft>
              <a:buNone/>
            </a:pPr>
            <a:endParaRPr/>
          </a:p>
        </p:txBody>
      </p:sp>
      <p:sp>
        <p:nvSpPr>
          <p:cNvPr id="152" name="Google Shape;152;g2d3154de5dc_4_91: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3154de5dc_4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3154de5dc_4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r" rtl="1">
              <a:lnSpc>
                <a:spcPct val="115000"/>
              </a:lnSpc>
              <a:spcBef>
                <a:spcPts val="1200"/>
              </a:spcBef>
              <a:spcAft>
                <a:spcPts val="0"/>
              </a:spcAft>
              <a:buClr>
                <a:schemeClr val="dk1"/>
              </a:buClr>
              <a:buSzPts val="1100"/>
              <a:buFont typeface="Arial"/>
              <a:buNone/>
            </a:pPr>
            <a:r>
              <a:rPr lang="en-US"/>
              <a:t>In the study 'Identification of Autism Spectrum Disorder Using Deep Learning and the ABIDE Dataset,' researchers achieved 70% classification accuracy using Denoising Autoencoders and a Multilayer Perceptron. Building on this, our project will use CNN-Inception V4 with Transfer Learning to aim for similar or better accuracy.</a:t>
            </a:r>
            <a:endParaRPr/>
          </a:p>
          <a:p>
            <a:pPr marL="0" lvl="0" indent="0" algn="l" rtl="0">
              <a:spcBef>
                <a:spcPts val="1200"/>
              </a:spcBef>
              <a:spcAft>
                <a:spcPts val="0"/>
              </a:spcAft>
              <a:buNone/>
            </a:pPr>
            <a:endParaRPr/>
          </a:p>
        </p:txBody>
      </p:sp>
      <p:sp>
        <p:nvSpPr>
          <p:cNvPr id="122" name="Google Shape;122;g2d3154de5dc_4_85:notes"/>
          <p:cNvSpPr txBox="1">
            <a:spLocks noGrp="1"/>
          </p:cNvSpPr>
          <p:nvPr>
            <p:ph type="sldNum" idx="12"/>
          </p:nvPr>
        </p:nvSpPr>
        <p:spPr>
          <a:xfrm>
            <a:off x="1588" y="8685213"/>
            <a:ext cx="2971800" cy="458700"/>
          </a:xfrm>
          <a:prstGeom prst="rect">
            <a:avLst/>
          </a:prstGeom>
        </p:spPr>
        <p:txBody>
          <a:bodyPr spcFirstLastPara="1" wrap="square" lIns="91425" tIns="45700" rIns="91425" bIns="45700" anchor="b" anchorCtr="0">
            <a:noAutofit/>
          </a:bodyPr>
          <a:lstStyle/>
          <a:p>
            <a:pPr marL="0" lvl="0" indent="0" algn="l" rtl="1">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The study found that people with Autism Spectrum Disorder (ASD) show distinct patterns of brain growth. At birth, brain volume is normal, especially in the frontal and temporal regions. However, in early childhood, individuals with ASD experience rapid brain growth in areas like the frontal cortex, temporal cortex, cerebellum, parietal cortex, occipital lobe, and amygdala. This overgrowth tends to level off in adolescence, but some may show reduced growth or even degeneration in certain areas.</a:t>
            </a:r>
            <a:endParaRPr/>
          </a:p>
          <a:p>
            <a:pPr marL="0" lvl="0" indent="0" algn="l" rtl="0">
              <a:lnSpc>
                <a:spcPct val="115000"/>
              </a:lnSpc>
              <a:spcBef>
                <a:spcPts val="1200"/>
              </a:spcBef>
              <a:spcAft>
                <a:spcPts val="0"/>
              </a:spcAft>
              <a:buClr>
                <a:schemeClr val="dk1"/>
              </a:buClr>
              <a:buSzPts val="1100"/>
              <a:buFont typeface="Arial"/>
              <a:buNone/>
            </a:pPr>
            <a:r>
              <a:rPr lang="en-US"/>
              <a:t>The study's graph shows that ASD individuals (blue line) have larger brain volumes compared to typically developing individuals (red line), who have a smoother growth pattern. Additionally, abnormalities in cortical gray and white matter volumes were consistently observed in ASD. For boys aged 2 to 4, 90% of those with ASD have brain volumes larger than the average, unlike typically developing boys, where only one had a volume exceeding the ASD average.</a:t>
            </a:r>
            <a:endParaRPr/>
          </a:p>
          <a:p>
            <a:pPr marL="0" lvl="0" indent="0" algn="l" rtl="0">
              <a:spcBef>
                <a:spcPts val="1200"/>
              </a:spcBef>
              <a:spcAft>
                <a:spcPts val="0"/>
              </a:spcAft>
              <a:buNone/>
            </a:pPr>
            <a:endParaRPr/>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08000"/>
              </a:lnSpc>
              <a:spcBef>
                <a:spcPts val="1000"/>
              </a:spcBef>
              <a:spcAft>
                <a:spcPts val="0"/>
              </a:spcAft>
              <a:buNone/>
            </a:pPr>
            <a:r>
              <a:rPr lang="en-US">
                <a:latin typeface="Calibri"/>
                <a:ea typeface="Calibri"/>
                <a:cs typeface="Calibri"/>
                <a:sym typeface="Calibri"/>
              </a:rPr>
              <a:t>In this project, we investigated ASD patients' brain imaging data from a worldwide multi-site database known as ABIDE (the Autism Brain Imaging Data Exchange) to improve ASD diagnosis accuracy and reliability. </a:t>
            </a:r>
            <a:endParaRPr>
              <a:latin typeface="Calibri"/>
              <a:ea typeface="Calibri"/>
              <a:cs typeface="Calibri"/>
              <a:sym typeface="Calibri"/>
            </a:endParaRPr>
          </a:p>
          <a:p>
            <a:pPr marL="0" lvl="0" indent="0" algn="l" rtl="0">
              <a:lnSpc>
                <a:spcPct val="108000"/>
              </a:lnSpc>
              <a:spcBef>
                <a:spcPts val="1000"/>
              </a:spcBef>
              <a:spcAft>
                <a:spcPts val="0"/>
              </a:spcAft>
              <a:buClr>
                <a:schemeClr val="dk1"/>
              </a:buClr>
              <a:buSzPts val="1100"/>
              <a:buFont typeface="Arial"/>
              <a:buNone/>
            </a:pPr>
            <a:r>
              <a:rPr lang="en-US">
                <a:latin typeface="Calibri"/>
                <a:ea typeface="Calibri"/>
                <a:cs typeface="Calibri"/>
                <a:sym typeface="Calibri"/>
              </a:rPr>
              <a:t>Images will be classified using deep learning and CNN-Inception v4 architecture.</a:t>
            </a:r>
            <a:endParaRPr>
              <a:latin typeface="Calibri"/>
              <a:ea typeface="Calibri"/>
              <a:cs typeface="Calibri"/>
              <a:sym typeface="Calibri"/>
            </a:endParaRPr>
          </a:p>
          <a:p>
            <a:pPr marL="0" lvl="0" indent="0" algn="l" rtl="0">
              <a:lnSpc>
                <a:spcPct val="108000"/>
              </a:lnSpc>
              <a:spcBef>
                <a:spcPts val="1000"/>
              </a:spcBef>
              <a:spcAft>
                <a:spcPts val="0"/>
              </a:spcAft>
              <a:buClr>
                <a:schemeClr val="dk1"/>
              </a:buClr>
              <a:buSzPts val="1100"/>
              <a:buFont typeface="Arial"/>
              <a:buNone/>
            </a:pPr>
            <a:endParaRPr>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900">
                <a:solidFill>
                  <a:srgbClr val="212121"/>
                </a:solidFill>
              </a:rPr>
              <a:t>Fig 6: On the left is the overall schema for the pure Inception-v4 network. On the right is the detailed composition of the stem [4].</a:t>
            </a:r>
            <a:br>
              <a:rPr lang="en-US" sz="900">
                <a:solidFill>
                  <a:srgbClr val="212121"/>
                </a:solidFill>
              </a:rPr>
            </a:br>
            <a:r>
              <a:rPr lang="en-US" sz="900">
                <a:solidFill>
                  <a:srgbClr val="212121"/>
                </a:solidFill>
              </a:rPr>
              <a:t>Stem: Initial convolutional and pooling layers that process the input image, extracting low-level features (e.g., edges, textures).</a:t>
            </a:r>
            <a:br>
              <a:rPr lang="en-US" sz="900">
                <a:solidFill>
                  <a:srgbClr val="212121"/>
                </a:solidFill>
              </a:rPr>
            </a:br>
            <a:r>
              <a:rPr lang="en-US" sz="900">
                <a:solidFill>
                  <a:srgbClr val="212121"/>
                </a:solidFill>
              </a:rPr>
              <a:t>Inception-A: A module that applies multiple convolutional filters in parallel (1x1, 3x3, 5x5) to capture different feature scales, followed by concatenation.</a:t>
            </a:r>
            <a:br>
              <a:rPr lang="en-US" sz="900">
                <a:solidFill>
                  <a:srgbClr val="212121"/>
                </a:solidFill>
              </a:rPr>
            </a:br>
            <a:r>
              <a:rPr lang="en-US" sz="900">
                <a:solidFill>
                  <a:srgbClr val="212121"/>
                </a:solidFill>
              </a:rPr>
              <a:t>Reduction-A: A downsampling layer using convolutions and pooling to reduce the spatial dimensions while preserving key features.</a:t>
            </a:r>
            <a:br>
              <a:rPr lang="en-US" sz="900">
                <a:solidFill>
                  <a:srgbClr val="212121"/>
                </a:solidFill>
              </a:rPr>
            </a:br>
            <a:r>
              <a:rPr lang="en-US" sz="900">
                <a:solidFill>
                  <a:srgbClr val="212121"/>
                </a:solidFill>
              </a:rPr>
              <a:t>Inception-B: A more complex inception module that adds larger filter sizes to capture more abstract features.</a:t>
            </a:r>
            <a:br>
              <a:rPr lang="en-US" sz="900">
                <a:solidFill>
                  <a:srgbClr val="212121"/>
                </a:solidFill>
              </a:rPr>
            </a:br>
            <a:r>
              <a:rPr lang="en-US" sz="900">
                <a:solidFill>
                  <a:srgbClr val="212121"/>
                </a:solidFill>
              </a:rPr>
              <a:t>Reduction-B: Another downsampling layer, more aggressive than Reduction-A, to further reduce spatial dimensions.</a:t>
            </a:r>
            <a:br>
              <a:rPr lang="en-US" sz="900">
                <a:solidFill>
                  <a:srgbClr val="212121"/>
                </a:solidFill>
              </a:rPr>
            </a:br>
            <a:r>
              <a:rPr lang="en-US" sz="900">
                <a:solidFill>
                  <a:srgbClr val="212121"/>
                </a:solidFill>
              </a:rPr>
              <a:t>Inception-C: A final inception block with deeper and more intricate filters for the most abstract and high-level feature extraction.</a:t>
            </a:r>
            <a:br>
              <a:rPr lang="en-US" sz="900">
                <a:solidFill>
                  <a:srgbClr val="212121"/>
                </a:solidFill>
              </a:rPr>
            </a:br>
            <a:r>
              <a:rPr lang="en-US" sz="900">
                <a:solidFill>
                  <a:srgbClr val="212121"/>
                </a:solidFill>
              </a:rPr>
              <a:t>Average Pooling: A global average pooling layer that reduces the dimensionality by computing the average across each feature map.</a:t>
            </a:r>
            <a:br>
              <a:rPr lang="en-US" sz="900">
                <a:solidFill>
                  <a:srgbClr val="212121"/>
                </a:solidFill>
              </a:rPr>
            </a:br>
            <a:r>
              <a:rPr lang="en-US" sz="900">
                <a:solidFill>
                  <a:srgbClr val="212121"/>
                </a:solidFill>
              </a:rPr>
              <a:t>Dropout: A regularization technique to prevent overfitting by randomly setting some units to zero during training.</a:t>
            </a:r>
            <a:br>
              <a:rPr lang="en-US" sz="900">
                <a:solidFill>
                  <a:srgbClr val="212121"/>
                </a:solidFill>
              </a:rPr>
            </a:br>
            <a:r>
              <a:rPr lang="en-US" sz="900">
                <a:solidFill>
                  <a:srgbClr val="212121"/>
                </a:solidFill>
              </a:rPr>
              <a:t>Softmax: The final layer that generates the class probabilities for classification tasks.</a:t>
            </a:r>
            <a:endParaRPr sz="900">
              <a:solidFill>
                <a:srgbClr val="212121"/>
              </a:solidFill>
            </a:endParaRPr>
          </a:p>
          <a:p>
            <a:pPr marL="0" lvl="0" indent="0" algn="l" rtl="0">
              <a:lnSpc>
                <a:spcPct val="115000"/>
              </a:lnSpc>
              <a:spcBef>
                <a:spcPts val="1200"/>
              </a:spcBef>
              <a:spcAft>
                <a:spcPts val="0"/>
              </a:spcAft>
              <a:buClr>
                <a:schemeClr val="dk1"/>
              </a:buClr>
              <a:buSzPts val="1100"/>
              <a:buFont typeface="Arial"/>
              <a:buNone/>
            </a:pPr>
            <a:endParaRPr sz="900">
              <a:solidFill>
                <a:srgbClr val="212121"/>
              </a:solidFill>
            </a:endParaRPr>
          </a:p>
          <a:p>
            <a:pPr marL="0" lvl="0" indent="0" algn="l" rtl="0">
              <a:spcBef>
                <a:spcPts val="1200"/>
              </a:spcBef>
              <a:spcAft>
                <a:spcPts val="0"/>
              </a:spcAft>
              <a:buNone/>
            </a:pPr>
            <a:endParaRPr sz="1400"/>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lt1"/>
              </a:buClr>
              <a:buSzPts val="1800"/>
              <a:buChar char="•"/>
              <a:defRPr/>
            </a:lvl1pPr>
            <a:lvl2pPr marL="914400" lvl="1" indent="-342900" algn="r" rtl="1">
              <a:lnSpc>
                <a:spcPct val="90000"/>
              </a:lnSpc>
              <a:spcBef>
                <a:spcPts val="500"/>
              </a:spcBef>
              <a:spcAft>
                <a:spcPts val="0"/>
              </a:spcAft>
              <a:buClr>
                <a:schemeClr val="lt1"/>
              </a:buClr>
              <a:buSzPts val="1800"/>
              <a:buChar char="•"/>
              <a:defRPr/>
            </a:lvl2pPr>
            <a:lvl3pPr marL="1371600" lvl="2" indent="-342900" algn="r" rtl="1">
              <a:lnSpc>
                <a:spcPct val="90000"/>
              </a:lnSpc>
              <a:spcBef>
                <a:spcPts val="500"/>
              </a:spcBef>
              <a:spcAft>
                <a:spcPts val="0"/>
              </a:spcAft>
              <a:buClr>
                <a:schemeClr val="lt1"/>
              </a:buClr>
              <a:buSzPts val="1800"/>
              <a:buChar char="•"/>
              <a:defRPr/>
            </a:lvl3pPr>
            <a:lvl4pPr marL="1828800" lvl="3" indent="-342900" algn="r" rtl="1">
              <a:lnSpc>
                <a:spcPct val="90000"/>
              </a:lnSpc>
              <a:spcBef>
                <a:spcPts val="500"/>
              </a:spcBef>
              <a:spcAft>
                <a:spcPts val="0"/>
              </a:spcAft>
              <a:buClr>
                <a:schemeClr val="lt1"/>
              </a:buClr>
              <a:buSzPts val="1800"/>
              <a:buChar char="•"/>
              <a:defRPr/>
            </a:lvl4pPr>
            <a:lvl5pPr marL="2286000" lvl="4" indent="-342900" algn="r" rtl="1">
              <a:lnSpc>
                <a:spcPct val="90000"/>
              </a:lnSpc>
              <a:spcBef>
                <a:spcPts val="500"/>
              </a:spcBef>
              <a:spcAft>
                <a:spcPts val="0"/>
              </a:spcAft>
              <a:buClr>
                <a:schemeClr val="lt1"/>
              </a:buClr>
              <a:buSzPts val="1800"/>
              <a:buChar char="•"/>
              <a:defRPr/>
            </a:lvl5pPr>
            <a:lvl6pPr marL="2743200" lvl="5" indent="-342900" algn="r" rtl="1">
              <a:lnSpc>
                <a:spcPct val="90000"/>
              </a:lnSpc>
              <a:spcBef>
                <a:spcPts val="500"/>
              </a:spcBef>
              <a:spcAft>
                <a:spcPts val="0"/>
              </a:spcAft>
              <a:buClr>
                <a:schemeClr val="lt1"/>
              </a:buClr>
              <a:buSzPts val="1800"/>
              <a:buChar char="•"/>
              <a:defRPr/>
            </a:lvl6pPr>
            <a:lvl7pPr marL="3200400" lvl="6" indent="-342900" algn="r" rtl="1">
              <a:lnSpc>
                <a:spcPct val="90000"/>
              </a:lnSpc>
              <a:spcBef>
                <a:spcPts val="500"/>
              </a:spcBef>
              <a:spcAft>
                <a:spcPts val="0"/>
              </a:spcAft>
              <a:buClr>
                <a:schemeClr val="lt1"/>
              </a:buClr>
              <a:buSzPts val="1800"/>
              <a:buChar char="•"/>
              <a:defRPr/>
            </a:lvl7pPr>
            <a:lvl8pPr marL="3657600" lvl="7" indent="-342900" algn="r" rtl="1">
              <a:lnSpc>
                <a:spcPct val="90000"/>
              </a:lnSpc>
              <a:spcBef>
                <a:spcPts val="500"/>
              </a:spcBef>
              <a:spcAft>
                <a:spcPts val="0"/>
              </a:spcAft>
              <a:buClr>
                <a:schemeClr val="lt1"/>
              </a:buClr>
              <a:buSzPts val="1800"/>
              <a:buChar char="•"/>
              <a:defRPr/>
            </a:lvl8pPr>
            <a:lvl9pPr marL="4114800" lvl="8" indent="-342900" algn="r" rtl="1">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l"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r" rtl="1">
              <a:spcBef>
                <a:spcPts val="0"/>
              </a:spcBef>
              <a:buNone/>
              <a:defRPr/>
            </a:lvl1pPr>
            <a:lvl2pPr marL="0" lvl="1" indent="0" algn="r" rtl="1">
              <a:spcBef>
                <a:spcPts val="0"/>
              </a:spcBef>
              <a:buNone/>
              <a:defRPr/>
            </a:lvl2pPr>
            <a:lvl3pPr marL="0" lvl="2" indent="0" algn="r" rtl="1">
              <a:spcBef>
                <a:spcPts val="0"/>
              </a:spcBef>
              <a:buNone/>
              <a:defRPr/>
            </a:lvl3pPr>
            <a:lvl4pPr marL="0" lvl="3" indent="0" algn="r" rtl="1">
              <a:spcBef>
                <a:spcPts val="0"/>
              </a:spcBef>
              <a:buNone/>
              <a:defRPr/>
            </a:lvl4pPr>
            <a:lvl5pPr marL="0" lvl="4" indent="0" algn="r" rtl="1">
              <a:spcBef>
                <a:spcPts val="0"/>
              </a:spcBef>
              <a:buNone/>
              <a:defRPr/>
            </a:lvl5pPr>
            <a:lvl6pPr marL="0" lvl="5" indent="0" algn="r" rtl="1">
              <a:spcBef>
                <a:spcPts val="0"/>
              </a:spcBef>
              <a:buNone/>
              <a:defRPr/>
            </a:lvl6pPr>
            <a:lvl7pPr marL="0" lvl="6" indent="0" algn="r" rtl="1">
              <a:spcBef>
                <a:spcPts val="0"/>
              </a:spcBef>
              <a:buNone/>
              <a:defRPr/>
            </a:lvl7pPr>
            <a:lvl8pPr marL="0" lvl="7" indent="0" algn="r" rtl="1">
              <a:spcBef>
                <a:spcPts val="0"/>
              </a:spcBef>
              <a:buNone/>
              <a:defRPr/>
            </a:lvl8pPr>
            <a:lvl9pPr marL="0" lvl="8" indent="0" algn="r" rtl="1">
              <a:spcBef>
                <a:spcPts val="0"/>
              </a:spcBef>
              <a:buNone/>
              <a:defRPr/>
            </a:lvl9pPr>
          </a:lstStyle>
          <a:p>
            <a:pPr marL="0" lvl="0" indent="0" algn="r"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he-IL"/>
          </a:p>
        </p:txBody>
      </p:sp>
    </p:spTree>
    <p:extLst>
      <p:ext uri="{BB962C8B-B14F-4D97-AF65-F5344CB8AC3E}">
        <p14:creationId xmlns:p14="http://schemas.microsoft.com/office/powerpoint/2010/main" val="36901898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3305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0329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84642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58627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93804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31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172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011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054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629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496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00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621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438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538689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l"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1">
              <a:spcBef>
                <a:spcPts val="0"/>
              </a:spcBef>
              <a:buNone/>
              <a:defRPr sz="1200" b="0" i="0" u="none" strike="noStrike" cap="none">
                <a:solidFill>
                  <a:schemeClr val="lt1"/>
                </a:solidFill>
                <a:latin typeface="Calibri"/>
                <a:ea typeface="Calibri"/>
                <a:cs typeface="Calibri"/>
                <a:sym typeface="Calibri"/>
              </a:defRPr>
            </a:lvl1pPr>
            <a:lvl2pPr marL="0" marR="0" lvl="1" indent="0" algn="r" rtl="1">
              <a:spcBef>
                <a:spcPts val="0"/>
              </a:spcBef>
              <a:buNone/>
              <a:defRPr sz="1200" b="0" i="0" u="none" strike="noStrike" cap="none">
                <a:solidFill>
                  <a:schemeClr val="lt1"/>
                </a:solidFill>
                <a:latin typeface="Calibri"/>
                <a:ea typeface="Calibri"/>
                <a:cs typeface="Calibri"/>
                <a:sym typeface="Calibri"/>
              </a:defRPr>
            </a:lvl2pPr>
            <a:lvl3pPr marL="0" marR="0" lvl="2" indent="0" algn="r" rtl="1">
              <a:spcBef>
                <a:spcPts val="0"/>
              </a:spcBef>
              <a:buNone/>
              <a:defRPr sz="1200" b="0" i="0" u="none" strike="noStrike" cap="none">
                <a:solidFill>
                  <a:schemeClr val="lt1"/>
                </a:solidFill>
                <a:latin typeface="Calibri"/>
                <a:ea typeface="Calibri"/>
                <a:cs typeface="Calibri"/>
                <a:sym typeface="Calibri"/>
              </a:defRPr>
            </a:lvl3pPr>
            <a:lvl4pPr marL="0" marR="0" lvl="3" indent="0" algn="r" rtl="1">
              <a:spcBef>
                <a:spcPts val="0"/>
              </a:spcBef>
              <a:buNone/>
              <a:defRPr sz="1200" b="0" i="0" u="none" strike="noStrike" cap="none">
                <a:solidFill>
                  <a:schemeClr val="lt1"/>
                </a:solidFill>
                <a:latin typeface="Calibri"/>
                <a:ea typeface="Calibri"/>
                <a:cs typeface="Calibri"/>
                <a:sym typeface="Calibri"/>
              </a:defRPr>
            </a:lvl4pPr>
            <a:lvl5pPr marL="0" marR="0" lvl="4" indent="0" algn="r" rtl="1">
              <a:spcBef>
                <a:spcPts val="0"/>
              </a:spcBef>
              <a:buNone/>
              <a:defRPr sz="1200" b="0" i="0" u="none" strike="noStrike" cap="none">
                <a:solidFill>
                  <a:schemeClr val="lt1"/>
                </a:solidFill>
                <a:latin typeface="Calibri"/>
                <a:ea typeface="Calibri"/>
                <a:cs typeface="Calibri"/>
                <a:sym typeface="Calibri"/>
              </a:defRPr>
            </a:lvl5pPr>
            <a:lvl6pPr marL="0" marR="0" lvl="5" indent="0" algn="r" rtl="1">
              <a:spcBef>
                <a:spcPts val="0"/>
              </a:spcBef>
              <a:buNone/>
              <a:defRPr sz="1200" b="0" i="0" u="none" strike="noStrike" cap="none">
                <a:solidFill>
                  <a:schemeClr val="lt1"/>
                </a:solidFill>
                <a:latin typeface="Calibri"/>
                <a:ea typeface="Calibri"/>
                <a:cs typeface="Calibri"/>
                <a:sym typeface="Calibri"/>
              </a:defRPr>
            </a:lvl6pPr>
            <a:lvl7pPr marL="0" marR="0" lvl="6" indent="0" algn="r" rtl="1">
              <a:spcBef>
                <a:spcPts val="0"/>
              </a:spcBef>
              <a:buNone/>
              <a:defRPr sz="1200" b="0" i="0" u="none" strike="noStrike" cap="none">
                <a:solidFill>
                  <a:schemeClr val="lt1"/>
                </a:solidFill>
                <a:latin typeface="Calibri"/>
                <a:ea typeface="Calibri"/>
                <a:cs typeface="Calibri"/>
                <a:sym typeface="Calibri"/>
              </a:defRPr>
            </a:lvl7pPr>
            <a:lvl8pPr marL="0" marR="0" lvl="7" indent="0" algn="r" rtl="1">
              <a:spcBef>
                <a:spcPts val="0"/>
              </a:spcBef>
              <a:buNone/>
              <a:defRPr sz="1200" b="0" i="0" u="none" strike="noStrike" cap="none">
                <a:solidFill>
                  <a:schemeClr val="lt1"/>
                </a:solidFill>
                <a:latin typeface="Calibri"/>
                <a:ea typeface="Calibri"/>
                <a:cs typeface="Calibri"/>
                <a:sym typeface="Calibri"/>
              </a:defRPr>
            </a:lvl8pPr>
            <a:lvl9pPr marL="0" marR="0" lvl="8" indent="0" algn="r" rtl="1">
              <a:spcBef>
                <a:spcPts val="0"/>
              </a:spcBef>
              <a:buNone/>
              <a:defRPr sz="1200" b="0" i="0" u="none" strike="noStrike" cap="none">
                <a:solidFill>
                  <a:schemeClr val="lt1"/>
                </a:solidFill>
                <a:latin typeface="Calibri"/>
                <a:ea typeface="Calibri"/>
                <a:cs typeface="Calibri"/>
                <a:sym typeface="Calibri"/>
              </a:defRPr>
            </a:lvl9pPr>
          </a:lstStyle>
          <a:p>
            <a:pPr marL="0" lvl="0" indent="0" algn="r"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1">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63833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hf sldNum="0" hdr="0" ft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477980" y="2497766"/>
            <a:ext cx="10226598" cy="1535443"/>
          </a:xfrm>
          <a:prstGeom prst="rect">
            <a:avLst/>
          </a:prstGeom>
          <a:noFill/>
          <a:ln>
            <a:noFill/>
          </a:ln>
        </p:spPr>
        <p:txBody>
          <a:bodyPr spcFirstLastPara="1" wrap="square" lIns="91425" tIns="45700" rIns="91425" bIns="45700" anchor="b" anchorCtr="0">
            <a:noAutofit/>
          </a:bodyPr>
          <a:lstStyle/>
          <a:p>
            <a:pPr marL="0" lvl="0" indent="0" algn="ctr" rtl="0">
              <a:lnSpc>
                <a:spcPct val="107000"/>
              </a:lnSpc>
              <a:spcBef>
                <a:spcPts val="0"/>
              </a:spcBef>
              <a:spcAft>
                <a:spcPts val="0"/>
              </a:spcAft>
              <a:buClr>
                <a:schemeClr val="dk1"/>
              </a:buClr>
              <a:buSzPts val="4800"/>
              <a:buFont typeface="Calibri"/>
              <a:buNone/>
            </a:pPr>
            <a:r>
              <a:rPr lang="en-US" sz="4800" b="1" dirty="0"/>
              <a:t>Classification of MRI imaging of ASD using deep learning methods</a:t>
            </a:r>
            <a:endParaRPr sz="4000" b="1" dirty="0">
              <a:latin typeface="Calibri"/>
              <a:ea typeface="Calibri"/>
              <a:cs typeface="Calibri"/>
              <a:sym typeface="Calibri"/>
            </a:endParaRPr>
          </a:p>
        </p:txBody>
      </p:sp>
      <p:sp>
        <p:nvSpPr>
          <p:cNvPr id="101" name="Google Shape;101;p15"/>
          <p:cNvSpPr txBox="1">
            <a:spLocks noGrp="1"/>
          </p:cNvSpPr>
          <p:nvPr>
            <p:ph type="subTitle" idx="1"/>
          </p:nvPr>
        </p:nvSpPr>
        <p:spPr>
          <a:xfrm>
            <a:off x="477980" y="4872922"/>
            <a:ext cx="4843828" cy="1654175"/>
          </a:xfrm>
          <a:prstGeom prst="rect">
            <a:avLst/>
          </a:prstGeom>
          <a:noFill/>
          <a:ln>
            <a:noFill/>
          </a:ln>
        </p:spPr>
        <p:txBody>
          <a:bodyPr spcFirstLastPara="1" wrap="square" lIns="91425" tIns="45700" rIns="91425" bIns="45700" anchor="t" anchorCtr="0">
            <a:normAutofit/>
          </a:bodyPr>
          <a:lstStyle/>
          <a:p>
            <a:pPr marL="0" lvl="0" indent="0" algn="l" rtl="1">
              <a:lnSpc>
                <a:spcPct val="90000"/>
              </a:lnSpc>
              <a:spcBef>
                <a:spcPts val="0"/>
              </a:spcBef>
              <a:spcAft>
                <a:spcPts val="0"/>
              </a:spcAft>
              <a:buClr>
                <a:schemeClr val="dk1"/>
              </a:buClr>
              <a:buSzPts val="2000"/>
              <a:buNone/>
            </a:pPr>
            <a:r>
              <a:rPr lang="en-US" sz="2000" u="sng" dirty="0">
                <a:solidFill>
                  <a:schemeClr val="tx1"/>
                </a:solidFill>
                <a:latin typeface="Calibri"/>
                <a:ea typeface="Calibri"/>
                <a:cs typeface="Calibri"/>
                <a:sym typeface="Calibri"/>
              </a:rPr>
              <a:t>Submitters:</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Nitzan Ezra</a:t>
            </a:r>
            <a:endParaRPr dirty="0">
              <a:solidFill>
                <a:schemeClr val="tx1"/>
              </a:solidFill>
            </a:endParaRPr>
          </a:p>
          <a:p>
            <a:pPr marL="0" lvl="0" indent="0" algn="l" rtl="1">
              <a:lnSpc>
                <a:spcPct val="90000"/>
              </a:lnSpc>
              <a:spcBef>
                <a:spcPts val="1000"/>
              </a:spcBef>
              <a:spcAft>
                <a:spcPts val="0"/>
              </a:spcAft>
              <a:buClr>
                <a:schemeClr val="dk1"/>
              </a:buClr>
              <a:buSzPts val="2000"/>
              <a:buNone/>
            </a:pPr>
            <a:r>
              <a:rPr lang="en-US" sz="2000" dirty="0">
                <a:solidFill>
                  <a:schemeClr val="tx1"/>
                </a:solidFill>
                <a:latin typeface="Calibri"/>
                <a:ea typeface="Calibri"/>
                <a:cs typeface="Calibri"/>
                <a:sym typeface="Calibri"/>
              </a:rPr>
              <a:t>Lior Buzaglo</a:t>
            </a:r>
            <a:endParaRPr dirty="0">
              <a:solidFill>
                <a:schemeClr val="tx1"/>
              </a:solidFill>
            </a:endParaRPr>
          </a:p>
        </p:txBody>
      </p:sp>
      <p:sp>
        <p:nvSpPr>
          <p:cNvPr id="102" name="Google Shape;102;p15"/>
          <p:cNvSpPr/>
          <p:nvPr/>
        </p:nvSpPr>
        <p:spPr>
          <a:xfrm>
            <a:off x="2971800" y="2743201"/>
            <a:ext cx="6477000" cy="10445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400" b="0" i="0" u="none" strike="noStrike" cap="none">
              <a:solidFill>
                <a:srgbClr val="BBE0E3"/>
              </a:solidFill>
              <a:latin typeface="Arial"/>
              <a:ea typeface="Arial"/>
              <a:cs typeface="Arial"/>
              <a:sym typeface="Arial"/>
            </a:endParaRPr>
          </a:p>
        </p:txBody>
      </p:sp>
      <p:pic>
        <p:nvPicPr>
          <p:cNvPr id="103" name="Google Shape;103;p15" descr="A blue and black logo&#10;&#10;Description automatically generated"/>
          <p:cNvPicPr preferRelativeResize="0"/>
          <p:nvPr/>
        </p:nvPicPr>
        <p:blipFill rotWithShape="1">
          <a:blip r:embed="rId3">
            <a:alphaModFix/>
          </a:blip>
          <a:srcRect/>
          <a:stretch/>
        </p:blipFill>
        <p:spPr>
          <a:xfrm>
            <a:off x="3573145" y="141951"/>
            <a:ext cx="5274310" cy="1248410"/>
          </a:xfrm>
          <a:prstGeom prst="rect">
            <a:avLst/>
          </a:prstGeom>
          <a:noFill/>
          <a:ln>
            <a:noFill/>
          </a:ln>
        </p:spPr>
      </p:pic>
      <p:sp>
        <p:nvSpPr>
          <p:cNvPr id="104" name="Google Shape;104;p15"/>
          <p:cNvSpPr txBox="1"/>
          <p:nvPr/>
        </p:nvSpPr>
        <p:spPr>
          <a:xfrm>
            <a:off x="8847458" y="4872921"/>
            <a:ext cx="3341100" cy="16542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000"/>
              <a:buFont typeface="Calibri"/>
              <a:buNone/>
            </a:pPr>
            <a:r>
              <a:rPr lang="en-US" sz="2000" b="0" i="0" u="sng" strike="noStrike" cap="none">
                <a:solidFill>
                  <a:schemeClr val="dk1"/>
                </a:solidFill>
                <a:latin typeface="Calibri"/>
                <a:ea typeface="Calibri"/>
                <a:cs typeface="Calibri"/>
                <a:sym typeface="Calibri"/>
              </a:rPr>
              <a:t>Supervisors: </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Assoc. Prof. Miri Weiss-Cohen</a:t>
            </a:r>
            <a:endParaRPr/>
          </a:p>
          <a:p>
            <a:pPr marL="0" marR="0" lvl="0" indent="0" algn="l" rtl="0">
              <a:spcBef>
                <a:spcPts val="40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Dr. Anat Dahan</a:t>
            </a:r>
            <a:endParaRPr sz="2000" b="0" i="0" u="none" strike="noStrike" cap="none">
              <a:solidFill>
                <a:schemeClr val="dk1"/>
              </a:solidFill>
              <a:latin typeface="Calibri"/>
              <a:ea typeface="Calibri"/>
              <a:cs typeface="Calibri"/>
              <a:sym typeface="Calibri"/>
            </a:endParaRPr>
          </a:p>
        </p:txBody>
      </p:sp>
      <p:sp>
        <p:nvSpPr>
          <p:cNvPr id="105" name="Google Shape;105;p15"/>
          <p:cNvSpPr txBox="1"/>
          <p:nvPr/>
        </p:nvSpPr>
        <p:spPr>
          <a:xfrm>
            <a:off x="5262154" y="4872922"/>
            <a:ext cx="1667700" cy="4542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400" b="0" i="0" u="none" strike="noStrike" cap="none">
                <a:solidFill>
                  <a:schemeClr val="dk2"/>
                </a:solidFill>
                <a:latin typeface="Calibri"/>
                <a:ea typeface="Calibri"/>
                <a:cs typeface="Calibri"/>
                <a:sym typeface="Calibri"/>
              </a:rPr>
              <a:t>24-2-R-8</a:t>
            </a:r>
            <a:endParaRPr sz="900" b="0" i="0" u="none" strike="noStrike" cap="non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295375" y="3114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Transfer Learning</a:t>
            </a:r>
          </a:p>
        </p:txBody>
      </p:sp>
      <p:sp>
        <p:nvSpPr>
          <p:cNvPr id="176" name="Google Shape;176;p25"/>
          <p:cNvSpPr txBox="1">
            <a:spLocks noGrp="1"/>
          </p:cNvSpPr>
          <p:nvPr>
            <p:ph idx="1"/>
          </p:nvPr>
        </p:nvSpPr>
        <p:spPr>
          <a:xfrm>
            <a:off x="133351" y="1880376"/>
            <a:ext cx="6516905" cy="3046948"/>
          </a:xfrm>
          <a:prstGeom prst="rect">
            <a:avLst/>
          </a:prstGeom>
          <a:noFill/>
          <a:ln>
            <a:noFill/>
          </a:ln>
        </p:spPr>
        <p:txBody>
          <a:bodyPr spcFirstLastPara="1" wrap="square" lIns="91425" tIns="45700" rIns="91425" bIns="45700" anchor="ctr" anchorCtr="0">
            <a:spAutoFit/>
          </a:bodyPr>
          <a:lstStyle/>
          <a:p>
            <a:pPr marL="0" lvl="0" indent="0" algn="l" rtl="0">
              <a:lnSpc>
                <a:spcPct val="100000"/>
              </a:lnSpc>
              <a:spcBef>
                <a:spcPts val="0"/>
              </a:spcBef>
              <a:spcAft>
                <a:spcPts val="0"/>
              </a:spcAft>
              <a:buClr>
                <a:schemeClr val="dk1"/>
              </a:buClr>
              <a:buSzPts val="1100"/>
              <a:buFont typeface="Arial"/>
              <a:buNone/>
            </a:pPr>
            <a:r>
              <a:rPr lang="en-US" sz="2400" dirty="0">
                <a:cs typeface="+mj-cs"/>
              </a:rPr>
              <a:t>A technique where a model trained for one task is reused for a related task.</a:t>
            </a:r>
          </a:p>
          <a:p>
            <a:pPr marL="0" lvl="0" indent="0" algn="l" rtl="0">
              <a:lnSpc>
                <a:spcPct val="100000"/>
              </a:lnSpc>
              <a:spcBef>
                <a:spcPts val="0"/>
              </a:spcBef>
              <a:spcAft>
                <a:spcPts val="0"/>
              </a:spcAft>
              <a:buClr>
                <a:schemeClr val="dk1"/>
              </a:buClr>
              <a:buSzPts val="1100"/>
              <a:buFont typeface="Arial"/>
              <a:buNone/>
            </a:pPr>
            <a:endParaRPr lang="en-US" sz="2400" b="1" dirty="0">
              <a:cs typeface="+mj-cs"/>
            </a:endParaRPr>
          </a:p>
          <a:p>
            <a:pPr marL="0" lvl="0" indent="0" algn="l" rtl="0">
              <a:lnSpc>
                <a:spcPct val="100000"/>
              </a:lnSpc>
              <a:spcBef>
                <a:spcPts val="0"/>
              </a:spcBef>
              <a:spcAft>
                <a:spcPts val="0"/>
              </a:spcAft>
              <a:buClr>
                <a:schemeClr val="dk1"/>
              </a:buClr>
              <a:buSzPts val="1100"/>
              <a:buFont typeface="Arial"/>
              <a:buNone/>
            </a:pPr>
            <a:r>
              <a:rPr lang="en-US" sz="2400" b="1" dirty="0">
                <a:cs typeface="+mj-cs"/>
              </a:rPr>
              <a:t>Advantages: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Requires less data and computational resources.</a:t>
            </a:r>
          </a:p>
          <a:p>
            <a:pPr marL="457200" lvl="0" indent="-381000" algn="l" rtl="0">
              <a:lnSpc>
                <a:spcPct val="100000"/>
              </a:lnSpc>
              <a:spcBef>
                <a:spcPts val="0"/>
              </a:spcBef>
              <a:spcAft>
                <a:spcPts val="0"/>
              </a:spcAft>
              <a:buSzPts val="2400"/>
              <a:buFont typeface="Wingdings" panose="05000000000000000000" pitchFamily="2" charset="2"/>
              <a:buChar char="q"/>
            </a:pPr>
            <a:r>
              <a:rPr lang="en-US" sz="2400" dirty="0">
                <a:cs typeface="+mj-cs"/>
              </a:rPr>
              <a:t>Improves the efficiency and effectiveness of deep learning applications.</a:t>
            </a:r>
            <a:endParaRPr lang="en-US" sz="2400" b="1" dirty="0">
              <a:cs typeface="+mj-cs"/>
            </a:endParaRPr>
          </a:p>
        </p:txBody>
      </p:sp>
      <p:pic>
        <p:nvPicPr>
          <p:cNvPr id="175" name="Google Shape;175;p25"/>
          <p:cNvPicPr preferRelativeResize="0"/>
          <p:nvPr/>
        </p:nvPicPr>
        <p:blipFill rotWithShape="1">
          <a:blip r:embed="rId3">
            <a:alphaModFix/>
          </a:blip>
          <a:srcRect l="2448" t="18652" r="6881"/>
          <a:stretch/>
        </p:blipFill>
        <p:spPr>
          <a:xfrm>
            <a:off x="6468774" y="1657720"/>
            <a:ext cx="5589875" cy="33791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24400" y="11057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Model flow</a:t>
            </a:r>
            <a:endParaRPr sz="4800" dirty="0"/>
          </a:p>
        </p:txBody>
      </p:sp>
      <p:sp>
        <p:nvSpPr>
          <p:cNvPr id="182" name="Google Shape;182;p26"/>
          <p:cNvSpPr/>
          <p:nvPr/>
        </p:nvSpPr>
        <p:spPr>
          <a:xfrm>
            <a:off x="324400" y="1654225"/>
            <a:ext cx="6419300" cy="537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dk1"/>
                </a:solidFill>
                <a:latin typeface="Calibri"/>
                <a:ea typeface="Calibri"/>
                <a:cs typeface="Calibri"/>
                <a:sym typeface="Calibri"/>
              </a:rPr>
              <a:t>Data Split: </a:t>
            </a:r>
            <a:r>
              <a:rPr lang="en-US" sz="2400" dirty="0">
                <a:solidFill>
                  <a:schemeClr val="dk1"/>
                </a:solidFill>
                <a:latin typeface="Calibri"/>
                <a:ea typeface="Calibri"/>
                <a:cs typeface="Calibri"/>
                <a:sym typeface="Calibri"/>
              </a:rPr>
              <a:t>80% Training , 15% Validation , 5% Testing </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400" b="1" dirty="0">
                <a:solidFill>
                  <a:srgbClr val="212121"/>
                </a:solidFill>
                <a:highlight>
                  <a:srgbClr val="FFFFFF"/>
                </a:highlight>
              </a:rPr>
              <a:t>Hyperparameters:</a:t>
            </a:r>
            <a:endParaRPr sz="2400" b="1"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rgbClr val="212121"/>
                </a:solidFill>
                <a:highlight>
                  <a:srgbClr val="FFFFFF"/>
                </a:highlight>
              </a:rPr>
              <a:t>Learning rates will be tested at 5e-4, 5e-5, and 5e-6. </a:t>
            </a:r>
            <a:br>
              <a:rPr lang="en-US" sz="2400" dirty="0">
                <a:solidFill>
                  <a:srgbClr val="212121"/>
                </a:solidFill>
                <a:highlight>
                  <a:srgbClr val="FFFFFF"/>
                </a:highlight>
              </a:rPr>
            </a:br>
            <a:r>
              <a:rPr lang="en-US" sz="2400" dirty="0">
                <a:solidFill>
                  <a:srgbClr val="212121"/>
                </a:solidFill>
                <a:highlight>
                  <a:srgbClr val="FFFFFF"/>
                </a:highlight>
              </a:rPr>
              <a:t>Epoch sizes range from 50 to 150.</a:t>
            </a:r>
            <a:endParaRPr sz="2400" dirty="0">
              <a:solidFill>
                <a:srgbClr val="212121"/>
              </a:solidFill>
              <a:highlight>
                <a:srgbClr val="FFFFFF"/>
              </a:highlight>
            </a:endParaRPr>
          </a:p>
          <a:p>
            <a:pPr marL="0" lvl="0" indent="0" algn="l" rtl="0">
              <a:lnSpc>
                <a:spcPct val="115000"/>
              </a:lnSpc>
              <a:spcBef>
                <a:spcPts val="1200"/>
              </a:spcBef>
              <a:spcAft>
                <a:spcPts val="0"/>
              </a:spcAft>
              <a:buNone/>
            </a:pPr>
            <a:r>
              <a:rPr lang="en-US" sz="2400" b="1" dirty="0">
                <a:solidFill>
                  <a:schemeClr val="dk1"/>
                </a:solidFill>
                <a:latin typeface="Calibri"/>
                <a:ea typeface="Calibri"/>
                <a:cs typeface="Calibri"/>
                <a:sym typeface="Calibri"/>
              </a:rPr>
              <a:t>The Batch Size </a:t>
            </a:r>
            <a:r>
              <a:rPr lang="en-US" sz="2400" dirty="0">
                <a:solidFill>
                  <a:schemeClr val="dk1"/>
                </a:solidFill>
                <a:latin typeface="Calibri"/>
                <a:ea typeface="Calibri"/>
                <a:cs typeface="Calibri"/>
                <a:sym typeface="Calibri"/>
              </a:rPr>
              <a:t>32 or 64.</a:t>
            </a:r>
            <a:endParaRPr sz="24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The </a:t>
            </a:r>
            <a:r>
              <a:rPr lang="en-US" sz="2400" dirty="0">
                <a:solidFill>
                  <a:srgbClr val="212121"/>
                </a:solidFill>
                <a:highlight>
                  <a:srgbClr val="FFFFFF"/>
                </a:highlight>
              </a:rPr>
              <a:t> dropout rate of 0.2 to 0.5.</a:t>
            </a:r>
            <a:endParaRPr sz="2400" dirty="0">
              <a:solidFill>
                <a:schemeClr val="dk1"/>
              </a:solidFill>
              <a:latin typeface="Calibri"/>
              <a:ea typeface="Calibri"/>
              <a:cs typeface="Calibri"/>
              <a:sym typeface="Calibri"/>
            </a:endParaRPr>
          </a:p>
          <a:p>
            <a:pPr marL="0" lvl="0" indent="0" algn="r" rtl="1">
              <a:spcBef>
                <a:spcPts val="1200"/>
              </a:spcBef>
              <a:spcAft>
                <a:spcPts val="0"/>
              </a:spcAft>
              <a:buNone/>
            </a:pPr>
            <a:endParaRPr sz="2400" b="1" dirty="0">
              <a:solidFill>
                <a:schemeClr val="dk1"/>
              </a:solidFill>
              <a:latin typeface="Calibri"/>
              <a:ea typeface="Calibri"/>
              <a:cs typeface="Calibri"/>
              <a:sym typeface="Calibri"/>
            </a:endParaRPr>
          </a:p>
        </p:txBody>
      </p:sp>
      <p:pic>
        <p:nvPicPr>
          <p:cNvPr id="183" name="Google Shape;183;p26"/>
          <p:cNvPicPr preferRelativeResize="0"/>
          <p:nvPr/>
        </p:nvPicPr>
        <p:blipFill>
          <a:blip r:embed="rId3">
            <a:alphaModFix/>
          </a:blip>
          <a:stretch>
            <a:fillRect/>
          </a:stretch>
        </p:blipFill>
        <p:spPr>
          <a:xfrm>
            <a:off x="6884397" y="388212"/>
            <a:ext cx="2786425" cy="608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69180" y="196645"/>
            <a:ext cx="8596668" cy="1320800"/>
          </a:xfrm>
          <a:prstGeom prst="rect">
            <a:avLst/>
          </a:prstGeom>
        </p:spPr>
        <p:txBody>
          <a:bodyPr spcFirstLastPara="1" vert="horz" wrap="square" lIns="91425" tIns="45700" rIns="91425" bIns="45700" rtlCol="0" anchor="ctr" anchorCtr="0">
            <a:normAutofit/>
          </a:bodyPr>
          <a:lstStyle/>
          <a:p>
            <a:pPr rtl="0">
              <a:spcBef>
                <a:spcPts val="0"/>
              </a:spcBef>
            </a:pPr>
            <a:r>
              <a:rPr lang="en-US" sz="4800" dirty="0">
                <a:sym typeface="Arial"/>
              </a:rPr>
              <a:t>GUI – Main </a:t>
            </a:r>
            <a:endParaRPr sz="4800" dirty="0">
              <a:sym typeface="Arial"/>
            </a:endParaRPr>
          </a:p>
        </p:txBody>
      </p:sp>
      <p:pic>
        <p:nvPicPr>
          <p:cNvPr id="190" name="Google Shape;190;p27" descr="https://lh7-rt.googleusercontent.com/docsz/AD_4nXf-M6QmteCC5737zc8Cnh9Ry3aGNZFkZNR_5vyylxCmRh10deTUmsInkxyMR2UV2FAWelwCIjrppHuhavAzYbdACJnRG7Q8A3Pv8hf_leWO3sPWagmumDRDam7pTxghs3tb2MtE_kksvOQE7wmrDb1F3OCu?key=hvXnaU6ij9W6wXIll0QB8A"/>
          <p:cNvPicPr preferRelativeResize="0"/>
          <p:nvPr/>
        </p:nvPicPr>
        <p:blipFill rotWithShape="1">
          <a:blip r:embed="rId3">
            <a:alphaModFix/>
          </a:blip>
          <a:srcRect/>
          <a:stretch/>
        </p:blipFill>
        <p:spPr>
          <a:xfrm>
            <a:off x="569180" y="1335857"/>
            <a:ext cx="8622052" cy="485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608508" y="137651"/>
            <a:ext cx="8596668" cy="1320800"/>
          </a:xfrm>
          <a:prstGeom prst="rect">
            <a:avLst/>
          </a:prstGeom>
          <a:noFill/>
          <a:ln>
            <a:noFill/>
          </a:ln>
        </p:spPr>
        <p:txBody>
          <a:bodyPr spcFirstLastPara="1" wrap="square" lIns="91425" tIns="45700" rIns="91425" bIns="45700" anchor="ctr" anchorCtr="0">
            <a:normAutofit/>
          </a:bodyPr>
          <a:lstStyle/>
          <a:p>
            <a:pPr marL="0" lvl="0" indent="0" rtl="0">
              <a:spcBef>
                <a:spcPts val="0"/>
              </a:spcBef>
              <a:buSzPts val="4400"/>
            </a:pPr>
            <a:r>
              <a:rPr lang="en-US" sz="4800" dirty="0">
                <a:sym typeface="Arial"/>
              </a:rPr>
              <a:t>GUI – After Loading The Image</a:t>
            </a:r>
            <a:endParaRPr sz="4800" dirty="0">
              <a:sym typeface="Arial"/>
            </a:endParaRPr>
          </a:p>
        </p:txBody>
      </p:sp>
      <p:pic>
        <p:nvPicPr>
          <p:cNvPr id="197" name="Google Shape;197;p28" descr="https://lh7-rt.googleusercontent.com/docsz/AD_4nXd5TUKYZCdsmUHKmt7mBx1tIp9hth2VePIlDIL_8bxlvFtXqupE89kHXwQinpCL_bjtUU7Kq5apgbnlhiVFIZfmt4dLfYVQinEw3qszAhLjafIhJ035SCAqEX0NXIhnkWS6K5DwVdI7xIMxrs2YyIwARu1F?key=hvXnaU6ij9W6wXIll0QB8A"/>
          <p:cNvPicPr preferRelativeResize="0"/>
          <p:nvPr/>
        </p:nvPicPr>
        <p:blipFill rotWithShape="1">
          <a:blip r:embed="rId3">
            <a:alphaModFix/>
          </a:blip>
          <a:srcRect/>
          <a:stretch/>
        </p:blipFill>
        <p:spPr>
          <a:xfrm>
            <a:off x="639050" y="1309861"/>
            <a:ext cx="8566126" cy="482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15718" y="202569"/>
            <a:ext cx="7673801" cy="1087656"/>
          </a:xfrm>
          <a:prstGeom prst="rect">
            <a:avLst/>
          </a:prstGeom>
        </p:spPr>
        <p:txBody>
          <a:bodyPr spcFirstLastPara="1" vert="horz" lIns="91440" tIns="45720" rIns="91440" bIns="45720" rtlCol="0" anchor="b" anchorCtr="0">
            <a:normAutofit/>
          </a:bodyPr>
          <a:lstStyle/>
          <a:p>
            <a:pPr marL="0" lvl="0" indent="0" rtl="0">
              <a:spcAft>
                <a:spcPts val="0"/>
              </a:spcAft>
              <a:buClr>
                <a:schemeClr val="dk1"/>
              </a:buClr>
              <a:buSzPts val="4400"/>
            </a:pPr>
            <a:r>
              <a:rPr lang="en-US" sz="4800" kern="1200" dirty="0">
                <a:solidFill>
                  <a:schemeClr val="accent1"/>
                </a:solidFill>
                <a:latin typeface="+mj-lt"/>
                <a:ea typeface="+mj-ea"/>
                <a:cs typeface="+mj-cs"/>
                <a:sym typeface="Arial"/>
              </a:rPr>
              <a:t>Test Process</a:t>
            </a:r>
          </a:p>
        </p:txBody>
      </p:sp>
      <p:graphicFrame>
        <p:nvGraphicFramePr>
          <p:cNvPr id="203" name="Google Shape;203;p29"/>
          <p:cNvGraphicFramePr/>
          <p:nvPr>
            <p:extLst>
              <p:ext uri="{D42A27DB-BD31-4B8C-83A1-F6EECF244321}">
                <p14:modId xmlns:p14="http://schemas.microsoft.com/office/powerpoint/2010/main" val="56699958"/>
              </p:ext>
            </p:extLst>
          </p:nvPr>
        </p:nvGraphicFramePr>
        <p:xfrm>
          <a:off x="215718" y="1290225"/>
          <a:ext cx="11760563" cy="5331242"/>
        </p:xfrm>
        <a:graphic>
          <a:graphicData uri="http://schemas.openxmlformats.org/drawingml/2006/table">
            <a:tbl>
              <a:tblPr firstRow="1" bandRow="1">
                <a:solidFill>
                  <a:schemeClr val="bg1">
                    <a:lumMod val="95000"/>
                  </a:schemeClr>
                </a:solidFill>
                <a:tableStyleId>{B66B643A-B86B-443F-9623-328B6B09BA61}</a:tableStyleId>
              </a:tblPr>
              <a:tblGrid>
                <a:gridCol w="1489898">
                  <a:extLst>
                    <a:ext uri="{9D8B030D-6E8A-4147-A177-3AD203B41FA5}">
                      <a16:colId xmlns:a16="http://schemas.microsoft.com/office/drawing/2014/main" val="20000"/>
                    </a:ext>
                  </a:extLst>
                </a:gridCol>
                <a:gridCol w="5402245">
                  <a:extLst>
                    <a:ext uri="{9D8B030D-6E8A-4147-A177-3AD203B41FA5}">
                      <a16:colId xmlns:a16="http://schemas.microsoft.com/office/drawing/2014/main" val="20001"/>
                    </a:ext>
                  </a:extLst>
                </a:gridCol>
                <a:gridCol w="4868420">
                  <a:extLst>
                    <a:ext uri="{9D8B030D-6E8A-4147-A177-3AD203B41FA5}">
                      <a16:colId xmlns:a16="http://schemas.microsoft.com/office/drawing/2014/main" val="20002"/>
                    </a:ext>
                  </a:extLst>
                </a:gridCol>
              </a:tblGrid>
              <a:tr h="389897">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CASE #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a:solidFill>
                            <a:schemeClr val="bg1"/>
                          </a:solidFill>
                        </a:rPr>
                        <a:t>Test explanation </a:t>
                      </a:r>
                      <a:endParaRPr sz="2000" b="0" u="none" strike="noStrike" cap="none" spc="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lvl="0" indent="0" algn="l" rtl="0">
                        <a:lnSpc>
                          <a:spcPct val="115000"/>
                        </a:lnSpc>
                        <a:spcBef>
                          <a:spcPts val="0"/>
                        </a:spcBef>
                        <a:spcAft>
                          <a:spcPts val="0"/>
                        </a:spcAft>
                        <a:buNone/>
                      </a:pPr>
                      <a:r>
                        <a:rPr lang="en-US" sz="2000" b="0" u="none" strike="noStrike" cap="none" spc="0" dirty="0">
                          <a:solidFill>
                            <a:schemeClr val="bg1"/>
                          </a:solidFill>
                        </a:rPr>
                        <a:t>Expected result</a:t>
                      </a:r>
                      <a:endParaRPr sz="2000" b="0" u="none" strike="noStrike" cap="none" spc="0" dirty="0">
                        <a:solidFill>
                          <a:schemeClr val="bg1"/>
                        </a:solidFill>
                        <a:latin typeface="Arial"/>
                        <a:ea typeface="Arial"/>
                        <a:cs typeface="Arial"/>
                        <a:sym typeface="Arial"/>
                      </a:endParaRPr>
                    </a:p>
                  </a:txBody>
                  <a:tcPr marL="42181" marR="42181" marT="82680" marB="4218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000"/>
                  </a:ext>
                </a:extLst>
              </a:tr>
              <a:tr h="49611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1</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Upload </a:t>
                      </a:r>
                      <a:r>
                        <a:rPr lang="en-US" sz="2000" u="none" strike="noStrike" cap="none" spc="0" err="1">
                          <a:solidFill>
                            <a:schemeClr val="tx1"/>
                          </a:solidFill>
                        </a:rPr>
                        <a:t>Nii</a:t>
                      </a:r>
                      <a:r>
                        <a:rPr lang="en-US" sz="2000" u="none" strike="noStrike" cap="none" spc="0">
                          <a:solidFill>
                            <a:schemeClr val="tx1"/>
                          </a:solidFill>
                        </a:rPr>
                        <a:t> file.</a:t>
                      </a:r>
                      <a:endParaRPr sz="2000" u="none" strike="noStrike" cap="none" spc="0">
                        <a:solidFill>
                          <a:schemeClr val="tx1"/>
                        </a:solidFill>
                        <a:latin typeface="Arial"/>
                        <a:ea typeface="+mj-ea"/>
                        <a:cs typeface="Arial"/>
                        <a:sym typeface="Aria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06000"/>
                        </a:lnSpc>
                        <a:spcBef>
                          <a:spcPts val="0"/>
                        </a:spcBef>
                        <a:spcAft>
                          <a:spcPts val="0"/>
                        </a:spcAft>
                        <a:buNone/>
                      </a:pPr>
                      <a:r>
                        <a:rPr lang="en-US" sz="2000" u="none" strike="noStrike" cap="none" spc="0">
                          <a:solidFill>
                            <a:schemeClr val="tx1"/>
                          </a:solidFill>
                        </a:rPr>
                        <a:t>Sends the anatomical MRI scans as input to the model to start the enhancement process. </a:t>
                      </a:r>
                      <a:endParaRPr sz="2000" cap="none" spc="0">
                        <a:solidFill>
                          <a:schemeClr val="tx1"/>
                        </a:solidFill>
                      </a:endParaRPr>
                    </a:p>
                  </a:txBody>
                  <a:tcPr marL="42181" marR="42181" marT="82680" marB="4218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1"/>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2</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Press-&gt;without upload anything.</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No file has been uploaded”.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2"/>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3</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wrong file type.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type is not supported”.</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3"/>
                  </a:ext>
                </a:extLst>
              </a:tr>
              <a:tr h="331964">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4</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Insert empty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“Error! The file is empty”.</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4"/>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5</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Press save (after uploading the file and receiving results)</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Saves image to file system. </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5"/>
                  </a:ext>
                </a:extLst>
              </a:tr>
              <a:tr h="522128">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6</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rPr>
                        <a:t>Press save (before uploading the file and receiving results)</a:t>
                      </a:r>
                      <a:endParaRPr sz="2000" u="none" strike="noStrike" cap="none" spc="0" dirty="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a:solidFill>
                            <a:schemeClr val="tx1"/>
                          </a:solidFill>
                        </a:rPr>
                        <a:t>Throw error: “Please upload a file”</a:t>
                      </a:r>
                      <a:endParaRPr sz="2000" u="none" strike="noStrike" cap="none" spc="0">
                        <a:solidFill>
                          <a:schemeClr val="tx1"/>
                        </a:solidFill>
                        <a:latin typeface="Arial"/>
                        <a:ea typeface="Arial"/>
                        <a:cs typeface="Arial"/>
                        <a:sym typeface="Aria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6"/>
                  </a:ext>
                </a:extLst>
              </a:tr>
              <a:tr h="335868">
                <a:tc>
                  <a:txBody>
                    <a:bodyPr/>
                    <a:lstStyle/>
                    <a:p>
                      <a:pPr marL="0" marR="0" lvl="0" indent="0" algn="l" rtl="0">
                        <a:lnSpc>
                          <a:spcPct val="115000"/>
                        </a:lnSpc>
                        <a:spcBef>
                          <a:spcPts val="0"/>
                        </a:spcBef>
                        <a:spcAft>
                          <a:spcPts val="0"/>
                        </a:spcAft>
                        <a:buNone/>
                      </a:pPr>
                      <a:r>
                        <a:rPr lang="en-US" sz="2000" u="none" strike="noStrike" cap="none" spc="0">
                          <a:solidFill>
                            <a:schemeClr val="tx1"/>
                          </a:solidFill>
                          <a:latin typeface="Calibri"/>
                          <a:ea typeface="Calibri"/>
                          <a:cs typeface="Calibri"/>
                          <a:sym typeface="Calibri"/>
                        </a:rPr>
                        <a:t>7</a:t>
                      </a:r>
                      <a:endParaRPr sz="2000" cap="none" spc="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Clicking on the "add medical record notes" button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lvl="0" indent="0" algn="l" rtl="0">
                        <a:lnSpc>
                          <a:spcPct val="115000"/>
                        </a:lnSpc>
                        <a:spcBef>
                          <a:spcPts val="0"/>
                        </a:spcBef>
                        <a:spcAft>
                          <a:spcPts val="0"/>
                        </a:spcAft>
                        <a:buNone/>
                      </a:pPr>
                      <a:r>
                        <a:rPr lang="en-US" sz="2000" u="none" strike="noStrike" cap="none" spc="0" dirty="0">
                          <a:solidFill>
                            <a:schemeClr val="tx1"/>
                          </a:solidFill>
                          <a:latin typeface="Calibri"/>
                          <a:ea typeface="Calibri"/>
                          <a:cs typeface="Calibri"/>
                          <a:sym typeface="Calibri"/>
                        </a:rPr>
                        <a:t>Opening a window for entering information.</a:t>
                      </a:r>
                      <a:endParaRPr sz="2000" cap="none" spc="0" dirty="0">
                        <a:solidFill>
                          <a:schemeClr val="tx1"/>
                        </a:solidFill>
                      </a:endParaRPr>
                    </a:p>
                  </a:txBody>
                  <a:tcPr marL="42181" marR="42181" marT="82680" marB="4218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7"/>
        <p:cNvGrpSpPr/>
        <p:nvPr/>
      </p:nvGrpSpPr>
      <p:grpSpPr>
        <a:xfrm>
          <a:off x="0" y="0"/>
          <a:ext cx="0" cy="0"/>
          <a:chOff x="0" y="0"/>
          <a:chExt cx="0" cy="0"/>
        </a:xfrm>
      </p:grpSpPr>
      <p:sp>
        <p:nvSpPr>
          <p:cNvPr id="208" name="Google Shape;208;p30"/>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9" name="Google Shape;209;p30" descr="Brain Head Puzzle Logo Stock Illustrations – 2,101 Brain Head Puzzle Logo  Stock Illustrations, Vectors &amp; Clipart - Dreamstime"/>
          <p:cNvPicPr preferRelativeResize="0"/>
          <p:nvPr/>
        </p:nvPicPr>
        <p:blipFill rotWithShape="1">
          <a:blip r:embed="rId3">
            <a:alphaModFix amt="50000"/>
          </a:blip>
          <a:srcRect t="19295" b="24455"/>
          <a:stretch/>
        </p:blipFill>
        <p:spPr>
          <a:xfrm>
            <a:off x="20" y="1"/>
            <a:ext cx="12191980" cy="6857999"/>
          </a:xfrm>
          <a:prstGeom prst="rect">
            <a:avLst/>
          </a:prstGeom>
          <a:noFill/>
          <a:ln>
            <a:noFill/>
          </a:ln>
        </p:spPr>
      </p:pic>
      <p:sp>
        <p:nvSpPr>
          <p:cNvPr id="210" name="Google Shape;210;p30"/>
          <p:cNvSpPr txBox="1">
            <a:spLocks noGrp="1"/>
          </p:cNvSpPr>
          <p:nvPr>
            <p:ph type="title"/>
          </p:nvPr>
        </p:nvSpPr>
        <p:spPr>
          <a:xfrm>
            <a:off x="1524000" y="1122362"/>
            <a:ext cx="9144000" cy="29005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sz="8000" b="1" dirty="0">
                <a:solidFill>
                  <a:srgbClr val="FFFFFF"/>
                </a:solidFill>
              </a:rPr>
              <a:t>Thank you for Listening!</a:t>
            </a:r>
            <a:endParaRPr sz="6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4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36328" y="265472"/>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800" dirty="0">
                <a:latin typeface="Arial"/>
                <a:ea typeface="Arial"/>
                <a:cs typeface="Arial"/>
                <a:sym typeface="Arial"/>
              </a:rPr>
              <a:t>The problem</a:t>
            </a:r>
            <a:endParaRPr sz="4800" dirty="0">
              <a:latin typeface="Arial"/>
              <a:ea typeface="Arial"/>
              <a:cs typeface="Arial"/>
              <a:sym typeface="Arial"/>
            </a:endParaRPr>
          </a:p>
        </p:txBody>
      </p:sp>
      <p:sp>
        <p:nvSpPr>
          <p:cNvPr id="111" name="Google Shape;111;p16"/>
          <p:cNvSpPr txBox="1">
            <a:spLocks noGrp="1"/>
          </p:cNvSpPr>
          <p:nvPr>
            <p:ph idx="1"/>
          </p:nvPr>
        </p:nvSpPr>
        <p:spPr>
          <a:xfrm>
            <a:off x="594360" y="1206192"/>
            <a:ext cx="10657568" cy="5651808"/>
          </a:xfrm>
          <a:prstGeom prst="rect">
            <a:avLst/>
          </a:prstGeom>
          <a:noFill/>
          <a:ln>
            <a:noFill/>
          </a:ln>
        </p:spPr>
        <p:txBody>
          <a:bodyPr spcFirstLastPara="1" wrap="square" lIns="91425" tIns="45700" rIns="91425" bIns="45700" anchor="t" anchorCtr="0">
            <a:noAutofit/>
          </a:bodyPr>
          <a:lstStyle/>
          <a:p>
            <a:pPr marL="0" indent="0" algn="l" rtl="0">
              <a:buClr>
                <a:schemeClr val="dk1"/>
              </a:buClr>
              <a:buSzPts val="1100"/>
              <a:buNone/>
            </a:pPr>
            <a:r>
              <a:rPr lang="en-US" sz="2000" b="1" dirty="0"/>
              <a:t>What is </a:t>
            </a:r>
            <a:r>
              <a:rPr lang="en-US" sz="2000" b="1" dirty="0">
                <a:effectLst/>
                <a:latin typeface="Segoe UI" panose="020B0502040204020203" pitchFamily="34" charset="0"/>
              </a:rPr>
              <a:t>Autism spectrum disorder (ASD)?</a:t>
            </a:r>
            <a:r>
              <a:rPr lang="en-US" sz="2000" b="1" dirty="0"/>
              <a:t>   </a:t>
            </a:r>
          </a:p>
          <a:p>
            <a:pPr algn="l" rtl="0">
              <a:buSzPts val="1100"/>
              <a:buFont typeface="Wingdings" panose="05000000000000000000" pitchFamily="2" charset="2"/>
              <a:buChar char="q"/>
            </a:pPr>
            <a:r>
              <a:rPr lang="en-US" sz="2000" dirty="0"/>
              <a:t>A brain-based disorder that involves social deficits and repetitive behaviors.</a:t>
            </a:r>
          </a:p>
          <a:p>
            <a:pPr algn="l" rtl="0">
              <a:buSzPts val="1100"/>
              <a:buFont typeface="Wingdings" panose="05000000000000000000" pitchFamily="2" charset="2"/>
              <a:buChar char="q"/>
            </a:pPr>
            <a:r>
              <a:rPr lang="en-US" sz="2000" dirty="0"/>
              <a:t>Traditionally diagnosed through behavioral assessments. </a:t>
            </a:r>
          </a:p>
          <a:p>
            <a:pPr marL="0" indent="0" algn="l" rtl="0">
              <a:buSzPts val="1100"/>
              <a:buNone/>
            </a:pPr>
            <a:endParaRPr lang="en-US" sz="2000" dirty="0"/>
          </a:p>
          <a:p>
            <a:pPr marL="0" lvl="0" indent="0" algn="l" rtl="0">
              <a:spcBef>
                <a:spcPts val="1000"/>
              </a:spcBef>
              <a:spcAft>
                <a:spcPts val="0"/>
              </a:spcAft>
              <a:buClr>
                <a:schemeClr val="dk1"/>
              </a:buClr>
              <a:buSzPts val="1100"/>
              <a:buNone/>
            </a:pPr>
            <a:r>
              <a:rPr lang="en-US" sz="2000" b="1" dirty="0"/>
              <a:t>Motivation:</a:t>
            </a:r>
          </a:p>
          <a:p>
            <a:pPr algn="l" rtl="0">
              <a:buSzPts val="1100"/>
              <a:buFont typeface="Wingdings" panose="05000000000000000000" pitchFamily="2" charset="2"/>
              <a:buChar char="q"/>
            </a:pPr>
            <a:r>
              <a:rPr lang="en-US" sz="2000" dirty="0"/>
              <a:t>Early diagnosis improves social skills and communication in children with ASD and enhances quality of life for those affected.</a:t>
            </a:r>
          </a:p>
          <a:p>
            <a:pPr algn="l" rtl="0">
              <a:buSzPts val="1100"/>
              <a:buFont typeface="Wingdings" panose="05000000000000000000" pitchFamily="2" charset="2"/>
              <a:buChar char="q"/>
            </a:pPr>
            <a:r>
              <a:rPr lang="en-US" sz="2000" dirty="0"/>
              <a:t>Crucial for controlling and treating the disorder.</a:t>
            </a:r>
          </a:p>
          <a:p>
            <a:pPr algn="l" rtl="0">
              <a:buSzPts val="1100"/>
              <a:buFont typeface="Wingdings" panose="05000000000000000000" pitchFamily="2" charset="2"/>
              <a:buChar char="q"/>
            </a:pPr>
            <a:r>
              <a:rPr lang="en-US" sz="2000" dirty="0">
                <a:effectLst/>
                <a:latin typeface="Arial" panose="020B0604020202020204" pitchFamily="34" charset="0"/>
                <a:ea typeface="Arial" panose="020B0604020202020204" pitchFamily="34" charset="0"/>
              </a:rPr>
              <a:t>ASD affects one in 68 children in the United States. </a:t>
            </a:r>
            <a:endParaRPr lang="en-US" sz="2400" dirty="0"/>
          </a:p>
          <a:p>
            <a:pPr marL="0" lvl="0" indent="0" algn="l" rtl="0">
              <a:spcBef>
                <a:spcPts val="1000"/>
              </a:spcBef>
              <a:spcAft>
                <a:spcPts val="0"/>
              </a:spcAft>
              <a:buClr>
                <a:schemeClr val="dk1"/>
              </a:buClr>
              <a:buSzPts val="1100"/>
              <a:buNone/>
            </a:pPr>
            <a:endParaRPr lang="en-US" sz="2000" dirty="0"/>
          </a:p>
          <a:p>
            <a:pPr marL="0" lvl="0" indent="0" algn="l" rtl="0">
              <a:lnSpc>
                <a:spcPct val="90000"/>
              </a:lnSpc>
              <a:spcBef>
                <a:spcPts val="0"/>
              </a:spcBef>
              <a:spcAft>
                <a:spcPts val="0"/>
              </a:spcAft>
              <a:buClr>
                <a:schemeClr val="dk1"/>
              </a:buClr>
              <a:buSzPts val="2400"/>
              <a:buNone/>
            </a:pPr>
            <a:endParaRPr lang="he-IL"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idx="1"/>
          </p:nvPr>
        </p:nvSpPr>
        <p:spPr>
          <a:xfrm>
            <a:off x="346234" y="374634"/>
            <a:ext cx="10878025" cy="563754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272525"/>
              </a:buClr>
              <a:buSzPts val="2400"/>
              <a:buNone/>
            </a:pPr>
            <a:r>
              <a:rPr lang="en-US" sz="5300" b="1" dirty="0">
                <a:solidFill>
                  <a:schemeClr val="accent2">
                    <a:lumMod val="75000"/>
                  </a:schemeClr>
                </a:solidFill>
              </a:rPr>
              <a:t>Today, </a:t>
            </a:r>
            <a:r>
              <a:rPr lang="en-US" sz="3000" dirty="0">
                <a:solidFill>
                  <a:srgbClr val="272525"/>
                </a:solidFill>
                <a:latin typeface="Calibri"/>
                <a:ea typeface="Calibri"/>
                <a:cs typeface="Calibri"/>
                <a:sym typeface="Calibri"/>
              </a:rPr>
              <a:t>ASD diagnosis is based on behavioral and developmental evaluations. </a:t>
            </a:r>
            <a:endParaRPr lang="en-US" sz="3000" dirty="0">
              <a:solidFill>
                <a:srgbClr val="272525"/>
              </a:solidFill>
            </a:endParaRPr>
          </a:p>
          <a:p>
            <a:pPr marL="0" lvl="0" indent="0" algn="l" rtl="0">
              <a:lnSpc>
                <a:spcPct val="90000"/>
              </a:lnSpc>
              <a:spcBef>
                <a:spcPts val="1000"/>
              </a:spcBef>
              <a:spcAft>
                <a:spcPts val="0"/>
              </a:spcAft>
              <a:buClr>
                <a:srgbClr val="272525"/>
              </a:buClr>
              <a:buSzPts val="2400"/>
              <a:buNone/>
            </a:pPr>
            <a:endParaRPr lang="en-US" sz="3000" b="1" dirty="0">
              <a:solidFill>
                <a:schemeClr val="tx1"/>
              </a:solidFill>
            </a:endParaRPr>
          </a:p>
          <a:p>
            <a:pPr marL="0" lvl="0" indent="0" algn="l" rtl="0">
              <a:lnSpc>
                <a:spcPct val="90000"/>
              </a:lnSpc>
              <a:spcBef>
                <a:spcPts val="1000"/>
              </a:spcBef>
              <a:spcAft>
                <a:spcPts val="0"/>
              </a:spcAft>
              <a:buClr>
                <a:srgbClr val="272525"/>
              </a:buClr>
              <a:buSzPts val="2400"/>
              <a:buNone/>
            </a:pPr>
            <a:r>
              <a:rPr lang="en-US" sz="3000" b="1" dirty="0">
                <a:solidFill>
                  <a:schemeClr val="tx1"/>
                </a:solidFill>
              </a:rPr>
              <a:t>The challenges:</a:t>
            </a:r>
          </a:p>
          <a:p>
            <a:pPr marL="495300" indent="-457200" algn="l" rtl="0">
              <a:lnSpc>
                <a:spcPct val="90000"/>
              </a:lnSpc>
              <a:buSzPct val="70000"/>
              <a:buFont typeface="Wingdings" panose="05000000000000000000" pitchFamily="2" charset="2"/>
              <a:buChar char="q"/>
            </a:pPr>
            <a:r>
              <a:rPr lang="en-US" sz="3000" dirty="0">
                <a:solidFill>
                  <a:schemeClr val="tx1"/>
                </a:solidFill>
              </a:rPr>
              <a:t>Clinical Heterogeneity.</a:t>
            </a:r>
          </a:p>
          <a:p>
            <a:pPr marL="495300" indent="-457200" algn="l" rtl="0">
              <a:lnSpc>
                <a:spcPct val="90000"/>
              </a:lnSpc>
              <a:spcBef>
                <a:spcPts val="0"/>
              </a:spcBef>
              <a:buSzPct val="70000"/>
              <a:buFont typeface="Wingdings" panose="05000000000000000000" pitchFamily="2" charset="2"/>
              <a:buChar char="q"/>
            </a:pPr>
            <a:r>
              <a:rPr lang="en-US" sz="3000" dirty="0">
                <a:solidFill>
                  <a:schemeClr val="tx1"/>
                </a:solidFill>
              </a:rPr>
              <a:t>Genetic Diversity.</a:t>
            </a:r>
          </a:p>
          <a:p>
            <a:pPr marL="495300" indent="-457200" algn="l" rtl="0">
              <a:lnSpc>
                <a:spcPct val="90000"/>
              </a:lnSpc>
              <a:spcBef>
                <a:spcPts val="0"/>
              </a:spcBef>
              <a:buSzPct val="70000"/>
              <a:buFont typeface="Wingdings" panose="05000000000000000000" pitchFamily="2" charset="2"/>
              <a:buChar char="q"/>
            </a:pPr>
            <a:r>
              <a:rPr lang="en-US" sz="3000" dirty="0">
                <a:solidFill>
                  <a:schemeClr val="tx1"/>
                </a:solidFill>
              </a:rPr>
              <a:t>Diagnosis Based on Symptoms.</a:t>
            </a:r>
          </a:p>
          <a:p>
            <a:pPr marL="0" lvl="0" indent="0" algn="l" rtl="0">
              <a:spcBef>
                <a:spcPts val="1000"/>
              </a:spcBef>
              <a:spcAft>
                <a:spcPts val="0"/>
              </a:spcAft>
              <a:buClr>
                <a:schemeClr val="dk1"/>
              </a:buClr>
              <a:buSzPts val="1100"/>
              <a:buNone/>
            </a:pPr>
            <a:r>
              <a:rPr lang="en-US" sz="3000" b="1" dirty="0">
                <a:solidFill>
                  <a:schemeClr val="tx1"/>
                </a:solidFill>
              </a:rPr>
              <a:t>Our Goal:</a:t>
            </a:r>
          </a:p>
          <a:p>
            <a:pPr lvl="0" algn="l" rtl="0">
              <a:buSzPct val="70000"/>
              <a:buFont typeface="Wingdings" panose="05000000000000000000" pitchFamily="2" charset="2"/>
              <a:buChar char="q"/>
            </a:pPr>
            <a:r>
              <a:rPr lang="en-US" sz="3000" dirty="0">
                <a:solidFill>
                  <a:schemeClr val="tx1"/>
                </a:solidFill>
              </a:rPr>
              <a:t>Improve accuracy in detecting autism spectrum disorders.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pic>
        <p:nvPicPr>
          <p:cNvPr id="3" name="תמונה 2" descr="סריקת מוח אנושי במרפאת נוירולוגיה">
            <a:extLst>
              <a:ext uri="{FF2B5EF4-FFF2-40B4-BE49-F238E27FC236}">
                <a16:creationId xmlns:a16="http://schemas.microsoft.com/office/drawing/2014/main" id="{24750090-66A2-F844-21F8-C55B24B748FA}"/>
              </a:ext>
            </a:extLst>
          </p:cNvPr>
          <p:cNvPicPr>
            <a:picLocks noChangeAspect="1"/>
          </p:cNvPicPr>
          <p:nvPr/>
        </p:nvPicPr>
        <p:blipFill>
          <a:blip r:embed="rId3"/>
          <a:srcRect l="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5" name="כותרת 4">
            <a:extLst>
              <a:ext uri="{FF2B5EF4-FFF2-40B4-BE49-F238E27FC236}">
                <a16:creationId xmlns:a16="http://schemas.microsoft.com/office/drawing/2014/main" id="{3D7D749D-4E7E-D179-69AA-60655DC0B932}"/>
              </a:ext>
            </a:extLst>
          </p:cNvPr>
          <p:cNvSpPr>
            <a:spLocks noGrp="1"/>
          </p:cNvSpPr>
          <p:nvPr>
            <p:ph type="title"/>
          </p:nvPr>
        </p:nvSpPr>
        <p:spPr>
          <a:xfrm>
            <a:off x="116742" y="882941"/>
            <a:ext cx="2054437" cy="1036320"/>
          </a:xfrm>
        </p:spPr>
        <p:txBody>
          <a:bodyPr vert="horz" lIns="91440" tIns="45720" rIns="91440" bIns="45720" rtlCol="0" anchor="t">
            <a:normAutofit/>
          </a:bodyPr>
          <a:lstStyle/>
          <a:p>
            <a:pPr rtl="0">
              <a:buClrTx/>
            </a:pPr>
            <a:r>
              <a:rPr lang="en-US" sz="4800" dirty="0"/>
              <a:t>MRI</a:t>
            </a:r>
          </a:p>
        </p:txBody>
      </p:sp>
      <p:sp>
        <p:nvSpPr>
          <p:cNvPr id="138" name="Google Shape;138;p20"/>
          <p:cNvSpPr txBox="1">
            <a:spLocks noGrp="1"/>
          </p:cNvSpPr>
          <p:nvPr>
            <p:ph idx="1"/>
          </p:nvPr>
        </p:nvSpPr>
        <p:spPr>
          <a:xfrm>
            <a:off x="205574" y="1741026"/>
            <a:ext cx="5715000" cy="3880773"/>
          </a:xfrm>
          <a:prstGeom prst="rect">
            <a:avLst/>
          </a:prstGeom>
        </p:spPr>
        <p:txBody>
          <a:bodyPr spcFirstLastPara="1" vert="horz" lIns="91440" tIns="45720" rIns="91440" bIns="45720" rtlCol="0" anchorCtr="0">
            <a:normAutofit/>
          </a:bodyPr>
          <a:lstStyle/>
          <a:p>
            <a:pPr marL="0" lvl="0" indent="0" algn="l" rtl="0">
              <a:buNone/>
            </a:pPr>
            <a:r>
              <a:rPr lang="en-US" sz="2000" dirty="0"/>
              <a:t>MRI, or Magnetic Resonance Imaging, is a medical imaging technique used to produce detailed images of the body's internal structures. It uses strong magnetic fields and radio waves to generate images of organs, tissues, and bones.</a:t>
            </a:r>
          </a:p>
          <a:p>
            <a:pPr marL="0" lvl="0" indent="0" algn="l" rtl="0">
              <a:buNone/>
            </a:pPr>
            <a:endParaRPr lang="en-US" sz="2000" b="1" dirty="0">
              <a:sym typeface="Calibri"/>
            </a:endParaRPr>
          </a:p>
          <a:p>
            <a:pPr marL="0" lvl="0" indent="0" algn="l" rtl="0">
              <a:buNone/>
            </a:pPr>
            <a:r>
              <a:rPr lang="en-US" sz="2000" b="1" dirty="0">
                <a:sym typeface="Calibri"/>
              </a:rPr>
              <a:t>Types of MRI</a:t>
            </a:r>
            <a:endParaRPr lang="en-US" sz="2000" dirty="0"/>
          </a:p>
          <a:p>
            <a:pPr algn="l" rtl="0">
              <a:buFont typeface="Wingdings" panose="05000000000000000000" pitchFamily="2" charset="2"/>
              <a:buChar char="q"/>
            </a:pPr>
            <a:r>
              <a:rPr lang="en-US" sz="2000" dirty="0"/>
              <a:t>Functional MRI (fMRI)</a:t>
            </a:r>
          </a:p>
          <a:p>
            <a:pPr algn="l" rtl="0">
              <a:buFont typeface="Wingdings" panose="05000000000000000000" pitchFamily="2" charset="2"/>
              <a:buChar char="q"/>
            </a:pPr>
            <a:r>
              <a:rPr lang="en-US" sz="2000" dirty="0">
                <a:sym typeface="Calibri"/>
              </a:rPr>
              <a:t>Structural MRI (</a:t>
            </a:r>
            <a:r>
              <a:rPr lang="en-US" sz="2000" dirty="0" err="1">
                <a:sym typeface="Calibri"/>
              </a:rPr>
              <a:t>sMRI</a:t>
            </a:r>
            <a:r>
              <a:rPr lang="en-US" sz="2000" dirty="0">
                <a:sym typeface="Calibri"/>
              </a:rPr>
              <a:t>) </a:t>
            </a:r>
          </a:p>
          <a:p>
            <a:pPr marL="228600" lvl="0" indent="0" algn="l" rtl="0"/>
            <a:endParaRPr lang="en-US" sz="2000" b="1" dirty="0">
              <a:sym typeface="Calibri"/>
            </a:endParaRPr>
          </a:p>
        </p:txBody>
      </p:sp>
      <p:cxnSp>
        <p:nvCxnSpPr>
          <p:cNvPr id="143" name="Straight Connector 14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1" y="113665"/>
            <a:ext cx="9886950" cy="1989456"/>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800" dirty="0"/>
              <a:t>Autism Brain Imaging Data Exchange (ABIDE) Dataset</a:t>
            </a:r>
            <a:endParaRPr sz="4800" dirty="0"/>
          </a:p>
        </p:txBody>
      </p:sp>
      <p:sp>
        <p:nvSpPr>
          <p:cNvPr id="155" name="Google Shape;155;p22"/>
          <p:cNvSpPr txBox="1">
            <a:spLocks noGrp="1"/>
          </p:cNvSpPr>
          <p:nvPr>
            <p:ph idx="1"/>
          </p:nvPr>
        </p:nvSpPr>
        <p:spPr>
          <a:xfrm>
            <a:off x="229186" y="2103121"/>
            <a:ext cx="10515600" cy="2984045"/>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300" dirty="0"/>
              <a:t>36 sites worldwide.</a:t>
            </a:r>
            <a:endParaRPr sz="2300" dirty="0"/>
          </a:p>
          <a:p>
            <a:pPr marL="0" lvl="0" indent="0" algn="l" rtl="0">
              <a:spcBef>
                <a:spcPts val="1000"/>
              </a:spcBef>
              <a:spcAft>
                <a:spcPts val="0"/>
              </a:spcAft>
              <a:buClr>
                <a:schemeClr val="dk1"/>
              </a:buClr>
              <a:buSzPts val="1100"/>
              <a:buFont typeface="Arial"/>
              <a:buNone/>
            </a:pPr>
            <a:r>
              <a:rPr lang="en-US" sz="2300" dirty="0"/>
              <a:t>2,226 datasets: 1,060 ASD, 1,166 controls.</a:t>
            </a:r>
            <a:endParaRPr sz="2300" dirty="0"/>
          </a:p>
          <a:p>
            <a:pPr marL="0" lvl="0" indent="0" algn="l" rtl="0">
              <a:spcBef>
                <a:spcPts val="1000"/>
              </a:spcBef>
              <a:spcAft>
                <a:spcPts val="0"/>
              </a:spcAft>
              <a:buClr>
                <a:schemeClr val="dk1"/>
              </a:buClr>
              <a:buSzPts val="1100"/>
              <a:buFont typeface="Arial"/>
              <a:buNone/>
            </a:pPr>
            <a:r>
              <a:rPr lang="en-US" sz="2300" dirty="0"/>
              <a:t>Ages: 5 to 64 years.</a:t>
            </a:r>
            <a:endParaRPr sz="2300" dirty="0"/>
          </a:p>
          <a:p>
            <a:pPr marL="0" lvl="0" indent="0" algn="l" rtl="0">
              <a:spcBef>
                <a:spcPts val="1000"/>
              </a:spcBef>
              <a:spcAft>
                <a:spcPts val="0"/>
              </a:spcAft>
              <a:buClr>
                <a:schemeClr val="dk1"/>
              </a:buClr>
              <a:buSzPts val="1100"/>
              <a:buFont typeface="Arial"/>
              <a:buNone/>
            </a:pPr>
            <a:r>
              <a:rPr lang="en-US" sz="2300" dirty="0"/>
              <a:t>Includes resting-state fMRI, structural MRI.</a:t>
            </a:r>
            <a:endParaRPr sz="2300" dirty="0"/>
          </a:p>
          <a:p>
            <a:pPr marL="0" lvl="0" indent="0" algn="l" rtl="0">
              <a:spcBef>
                <a:spcPts val="1000"/>
              </a:spcBef>
              <a:spcAft>
                <a:spcPts val="0"/>
              </a:spcAft>
              <a:buNone/>
            </a:pPr>
            <a:r>
              <a:rPr lang="en-US" sz="2300" dirty="0"/>
              <a:t>We will use anatomical MRI scans at 256x256 pixels.</a:t>
            </a:r>
            <a:endParaRPr sz="2300" dirty="0"/>
          </a:p>
        </p:txBody>
      </p:sp>
      <p:pic>
        <p:nvPicPr>
          <p:cNvPr id="156" name="Google Shape;156;p22"/>
          <p:cNvPicPr preferRelativeResize="0"/>
          <p:nvPr/>
        </p:nvPicPr>
        <p:blipFill rotWithShape="1">
          <a:blip r:embed="rId3">
            <a:alphaModFix/>
          </a:blip>
          <a:srcRect l="1762" t="3807" r="79732" b="30070"/>
          <a:stretch/>
        </p:blipFill>
        <p:spPr>
          <a:xfrm>
            <a:off x="8172450" y="4230907"/>
            <a:ext cx="2915236" cy="23375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277284" y="609600"/>
            <a:ext cx="5418666" cy="124206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4800" dirty="0"/>
              <a:t>Previous Research </a:t>
            </a:r>
            <a:endParaRPr sz="4800" dirty="0"/>
          </a:p>
        </p:txBody>
      </p:sp>
      <p:sp>
        <p:nvSpPr>
          <p:cNvPr id="125" name="Google Shape;125;p18"/>
          <p:cNvSpPr txBox="1">
            <a:spLocks noGrp="1"/>
          </p:cNvSpPr>
          <p:nvPr>
            <p:ph idx="1"/>
          </p:nvPr>
        </p:nvSpPr>
        <p:spPr>
          <a:xfrm>
            <a:off x="516468" y="1976120"/>
            <a:ext cx="10515600" cy="364744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3200" dirty="0"/>
              <a:t>Identification of Autism Spectrum Disorder Using Deep Learning and the ABIDE Dataset</a:t>
            </a:r>
            <a:endParaRPr lang="en-US" sz="3200" b="1" dirty="0"/>
          </a:p>
          <a:p>
            <a:pPr marL="0" lvl="0" indent="0" algn="l" rtl="0">
              <a:spcBef>
                <a:spcPts val="1000"/>
              </a:spcBef>
              <a:spcAft>
                <a:spcPts val="0"/>
              </a:spcAft>
              <a:buNone/>
            </a:pPr>
            <a:r>
              <a:rPr lang="en-US" sz="3200" b="1" dirty="0"/>
              <a:t>Accuracy Achieved:</a:t>
            </a:r>
            <a:r>
              <a:rPr lang="en-US" sz="3200" dirty="0"/>
              <a:t> 70%</a:t>
            </a:r>
            <a:endParaRPr sz="3200" dirty="0"/>
          </a:p>
          <a:p>
            <a:pPr marL="0" lvl="0" indent="0" algn="l" rtl="0">
              <a:spcBef>
                <a:spcPts val="1000"/>
              </a:spcBef>
              <a:spcAft>
                <a:spcPts val="0"/>
              </a:spcAft>
              <a:buNone/>
            </a:pPr>
            <a:r>
              <a:rPr lang="en-US" sz="3200" b="1" dirty="0"/>
              <a:t>Methods Used:</a:t>
            </a:r>
            <a:r>
              <a:rPr lang="en-US" sz="3200" dirty="0"/>
              <a:t> Denoising Autoencoders (DAEs), Multilayer Perceptron (MLP) with functional MRI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1"/>
          <p:cNvPicPr preferRelativeResize="0"/>
          <p:nvPr/>
        </p:nvPicPr>
        <p:blipFill rotWithShape="1">
          <a:blip r:embed="rId3">
            <a:alphaModFix/>
          </a:blip>
          <a:srcRect l="4849" r="6498"/>
          <a:stretch/>
        </p:blipFill>
        <p:spPr>
          <a:xfrm>
            <a:off x="7216877" y="3340509"/>
            <a:ext cx="2604261" cy="3264825"/>
          </a:xfrm>
          <a:prstGeom prst="rect">
            <a:avLst/>
          </a:prstGeom>
          <a:noFill/>
          <a:ln>
            <a:noFill/>
          </a:ln>
          <a:effectLst>
            <a:outerShdw blurRad="57150" dist="19050" dir="5400000" algn="bl" rotWithShape="0">
              <a:srgbClr val="000000">
                <a:alpha val="50000"/>
              </a:srgbClr>
            </a:outerShdw>
            <a:reflection stA="0" endPos="30000" dist="38100" dir="5400000" fadeDir="5400012" sy="-100000" algn="bl" rotWithShape="0"/>
          </a:effectLst>
        </p:spPr>
      </p:pic>
      <p:sp>
        <p:nvSpPr>
          <p:cNvPr id="146" name="Google Shape;146;p21"/>
          <p:cNvSpPr txBox="1">
            <a:spLocks noGrp="1"/>
          </p:cNvSpPr>
          <p:nvPr>
            <p:ph idx="1"/>
          </p:nvPr>
        </p:nvSpPr>
        <p:spPr>
          <a:xfrm>
            <a:off x="0" y="1063125"/>
            <a:ext cx="8274900" cy="2804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400" dirty="0"/>
          </a:p>
          <a:p>
            <a:pPr marL="419100" algn="l" rtl="0">
              <a:spcBef>
                <a:spcPts val="0"/>
              </a:spcBef>
              <a:buSzPts val="2400"/>
              <a:buFont typeface="Wingdings" panose="05000000000000000000" pitchFamily="2" charset="2"/>
              <a:buChar char="q"/>
            </a:pPr>
            <a:r>
              <a:rPr lang="en-US" sz="2400" dirty="0"/>
              <a:t>Normal Brain Size at Birth: The brain is a typical size, especially in the front and sides.</a:t>
            </a:r>
            <a:endParaRPr sz="2400" dirty="0"/>
          </a:p>
          <a:p>
            <a:pPr marL="419100" algn="l" rtl="0">
              <a:spcBef>
                <a:spcPts val="0"/>
              </a:spcBef>
              <a:buSzPts val="2400"/>
              <a:buFont typeface="Wingdings" panose="05000000000000000000" pitchFamily="2" charset="2"/>
              <a:buChar char="q"/>
            </a:pPr>
            <a:r>
              <a:rPr lang="en-US" sz="2400" dirty="0"/>
              <a:t>Early Childhood Growth:  Total volume brain grows too much early on but becomes normal-sized by the teen years.</a:t>
            </a:r>
            <a:endParaRPr sz="2400" dirty="0"/>
          </a:p>
          <a:p>
            <a:pPr marL="419100" algn="l" rtl="0">
              <a:spcBef>
                <a:spcPts val="0"/>
              </a:spcBef>
              <a:buSzPts val="2400"/>
              <a:buFont typeface="Wingdings" panose="05000000000000000000" pitchFamily="2" charset="2"/>
              <a:buChar char="q"/>
            </a:pPr>
            <a:r>
              <a:rPr lang="en-US" sz="2400" dirty="0"/>
              <a:t>Irregulars cortical gray and white matter.</a:t>
            </a:r>
            <a:endParaRPr sz="2400" dirty="0"/>
          </a:p>
          <a:p>
            <a:pPr marL="0" lvl="0" indent="0" algn="l" rtl="0">
              <a:spcBef>
                <a:spcPts val="0"/>
              </a:spcBef>
              <a:spcAft>
                <a:spcPts val="0"/>
              </a:spcAft>
              <a:buNone/>
            </a:pPr>
            <a:endParaRPr sz="2400" dirty="0"/>
          </a:p>
          <a:p>
            <a:pPr marL="0" lvl="0" indent="0" algn="l" rtl="0">
              <a:lnSpc>
                <a:spcPct val="90000"/>
              </a:lnSpc>
              <a:spcBef>
                <a:spcPts val="0"/>
              </a:spcBef>
              <a:spcAft>
                <a:spcPts val="0"/>
              </a:spcAft>
              <a:buNone/>
            </a:pPr>
            <a:endParaRPr sz="2400" dirty="0"/>
          </a:p>
        </p:txBody>
      </p:sp>
      <p:sp>
        <p:nvSpPr>
          <p:cNvPr id="147" name="Google Shape;147;p21"/>
          <p:cNvSpPr txBox="1"/>
          <p:nvPr/>
        </p:nvSpPr>
        <p:spPr>
          <a:xfrm>
            <a:off x="531190" y="366044"/>
            <a:ext cx="30000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kern="1200" dirty="0">
                <a:solidFill>
                  <a:schemeClr val="accent1"/>
                </a:solidFill>
                <a:latin typeface="+mj-lt"/>
                <a:ea typeface="+mj-ea"/>
                <a:cs typeface="+mj-cs"/>
              </a:rPr>
              <a:t>Findings</a:t>
            </a:r>
            <a:endParaRPr sz="5400" kern="1200" dirty="0">
              <a:solidFill>
                <a:schemeClr val="accent1"/>
              </a:solidFill>
              <a:latin typeface="+mj-lt"/>
              <a:ea typeface="+mj-ea"/>
              <a:cs typeface="+mj-cs"/>
            </a:endParaRPr>
          </a:p>
        </p:txBody>
      </p:sp>
      <p:pic>
        <p:nvPicPr>
          <p:cNvPr id="148" name="Google Shape;148;p21"/>
          <p:cNvPicPr preferRelativeResize="0"/>
          <p:nvPr/>
        </p:nvPicPr>
        <p:blipFill>
          <a:blip r:embed="rId4">
            <a:alphaModFix/>
          </a:blip>
          <a:stretch>
            <a:fillRect/>
          </a:stretch>
        </p:blipFill>
        <p:spPr>
          <a:xfrm>
            <a:off x="656081" y="4088447"/>
            <a:ext cx="3770800" cy="231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1525" y="308325"/>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Suggested Solution</a:t>
            </a:r>
            <a:endParaRPr sz="4800" dirty="0"/>
          </a:p>
        </p:txBody>
      </p:sp>
      <p:sp>
        <p:nvSpPr>
          <p:cNvPr id="162" name="Google Shape;162;p23"/>
          <p:cNvSpPr txBox="1">
            <a:spLocks noGrp="1"/>
          </p:cNvSpPr>
          <p:nvPr>
            <p:ph idx="1"/>
          </p:nvPr>
        </p:nvSpPr>
        <p:spPr>
          <a:xfrm>
            <a:off x="451525" y="1690700"/>
            <a:ext cx="10768200" cy="333358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72525"/>
              </a:buClr>
              <a:buSzPts val="2400"/>
              <a:buNone/>
            </a:pPr>
            <a:r>
              <a:rPr lang="en-US" sz="2400" dirty="0">
                <a:solidFill>
                  <a:srgbClr val="272525"/>
                </a:solidFill>
              </a:rPr>
              <a:t>We will use CNN-Inception v4 with transfer learning to classify the anatomical MRI images. </a:t>
            </a:r>
            <a:endParaRPr sz="2400" dirty="0">
              <a:solidFill>
                <a:srgbClr val="272525"/>
              </a:solidFill>
            </a:endParaRPr>
          </a:p>
          <a:p>
            <a:pPr marL="0" lvl="0" indent="0" algn="l" rtl="0">
              <a:lnSpc>
                <a:spcPct val="90000"/>
              </a:lnSpc>
              <a:spcBef>
                <a:spcPts val="1000"/>
              </a:spcBef>
              <a:spcAft>
                <a:spcPts val="0"/>
              </a:spcAft>
              <a:buNone/>
            </a:pPr>
            <a:r>
              <a:rPr lang="en-US" sz="2400" dirty="0">
                <a:solidFill>
                  <a:srgbClr val="272525"/>
                </a:solidFill>
              </a:rPr>
              <a:t>Our model will classify anatomical MRI scans, distinguishing ASD participants from control using brain imaging data from </a:t>
            </a:r>
            <a:r>
              <a:rPr lang="en-US" sz="2400" dirty="0"/>
              <a:t>ABIDE and</a:t>
            </a:r>
            <a:r>
              <a:rPr lang="en-US" sz="2400" dirty="0">
                <a:solidFill>
                  <a:srgbClr val="272525"/>
                </a:solidFill>
              </a:rPr>
              <a:t> attempting to unveil the neural patterns that emerged from the classification.</a:t>
            </a:r>
            <a:endParaRPr sz="2400" dirty="0">
              <a:solidFill>
                <a:srgbClr val="272525"/>
              </a:solidFill>
            </a:endParaRPr>
          </a:p>
          <a:p>
            <a:pPr marL="0" lvl="0" indent="0" algn="l" rtl="0">
              <a:lnSpc>
                <a:spcPct val="90000"/>
              </a:lnSpc>
              <a:spcBef>
                <a:spcPts val="1000"/>
              </a:spcBef>
              <a:spcAft>
                <a:spcPts val="0"/>
              </a:spcAft>
              <a:buNone/>
            </a:pPr>
            <a:endParaRPr lang="en-US" sz="2400" b="1" dirty="0">
              <a:solidFill>
                <a:srgbClr val="272525"/>
              </a:solidFill>
            </a:endParaRPr>
          </a:p>
          <a:p>
            <a:pPr marL="0" lvl="0" indent="0" algn="l" rtl="0">
              <a:lnSpc>
                <a:spcPct val="90000"/>
              </a:lnSpc>
              <a:spcBef>
                <a:spcPts val="1000"/>
              </a:spcBef>
              <a:spcAft>
                <a:spcPts val="0"/>
              </a:spcAft>
              <a:buNone/>
            </a:pPr>
            <a:r>
              <a:rPr lang="en-US" sz="2400" b="1" dirty="0">
                <a:solidFill>
                  <a:srgbClr val="272525"/>
                </a:solidFill>
              </a:rPr>
              <a:t>Success Criteria</a:t>
            </a:r>
            <a:r>
              <a:rPr lang="en-US" sz="2400" dirty="0">
                <a:solidFill>
                  <a:srgbClr val="272525"/>
                </a:solidFill>
              </a:rPr>
              <a:t>: Achieve at least 70% accuracy. </a:t>
            </a:r>
            <a:endParaRPr sz="2400" dirty="0">
              <a:solidFill>
                <a:srgbClr val="27252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226500" y="50350"/>
            <a:ext cx="10515600" cy="1325700"/>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dk1"/>
              </a:buClr>
              <a:buSzPts val="4400"/>
              <a:buFont typeface="Calibri"/>
              <a:buNone/>
            </a:pPr>
            <a:r>
              <a:rPr lang="en-US" sz="4800" dirty="0"/>
              <a:t>Inception-V4</a:t>
            </a:r>
            <a:endParaRPr sz="4800" dirty="0"/>
          </a:p>
        </p:txBody>
      </p:sp>
      <p:pic>
        <p:nvPicPr>
          <p:cNvPr id="169" name="Google Shape;169;p24"/>
          <p:cNvPicPr preferRelativeResize="0"/>
          <p:nvPr/>
        </p:nvPicPr>
        <p:blipFill>
          <a:blip r:embed="rId3">
            <a:alphaModFix/>
          </a:blip>
          <a:stretch>
            <a:fillRect/>
          </a:stretch>
        </p:blipFill>
        <p:spPr>
          <a:xfrm>
            <a:off x="3954927" y="50350"/>
            <a:ext cx="8107536" cy="6858000"/>
          </a:xfrm>
          <a:prstGeom prst="rect">
            <a:avLst/>
          </a:prstGeom>
          <a:noFill/>
          <a:ln>
            <a:noFill/>
          </a:ln>
        </p:spPr>
      </p:pic>
    </p:spTree>
  </p:cSld>
  <p:clrMapOvr>
    <a:masterClrMapping/>
  </p:clrMapOvr>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ערכת נושא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2821</Words>
  <Application>Microsoft Office PowerPoint</Application>
  <PresentationFormat>מסך רחב</PresentationFormat>
  <Paragraphs>151</Paragraphs>
  <Slides>15</Slides>
  <Notes>15</Notes>
  <HiddenSlides>0</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15</vt:i4>
      </vt:variant>
    </vt:vector>
  </HeadingPairs>
  <TitlesOfParts>
    <vt:vector size="23" baseType="lpstr">
      <vt:lpstr>Arial</vt:lpstr>
      <vt:lpstr>Calibri</vt:lpstr>
      <vt:lpstr>Segoe UI</vt:lpstr>
      <vt:lpstr>Trebuchet MS</vt:lpstr>
      <vt:lpstr>Wingdings</vt:lpstr>
      <vt:lpstr>Wingdings 3</vt:lpstr>
      <vt:lpstr>ערכת נושא Office</vt:lpstr>
      <vt:lpstr>פיאה</vt:lpstr>
      <vt:lpstr>Classification of MRI imaging of ASD using deep learning methods</vt:lpstr>
      <vt:lpstr>The problem</vt:lpstr>
      <vt:lpstr>מצגת של PowerPoint‏</vt:lpstr>
      <vt:lpstr>MRI</vt:lpstr>
      <vt:lpstr>Autism Brain Imaging Data Exchange (ABIDE) Dataset</vt:lpstr>
      <vt:lpstr>Previous Research </vt:lpstr>
      <vt:lpstr>מצגת של PowerPoint‏</vt:lpstr>
      <vt:lpstr>Suggested Solution</vt:lpstr>
      <vt:lpstr>Inception-V4</vt:lpstr>
      <vt:lpstr>Transfer Learning</vt:lpstr>
      <vt:lpstr>Model flow</vt:lpstr>
      <vt:lpstr>GUI – Main </vt:lpstr>
      <vt:lpstr>GUI – After Loading The Image</vt:lpstr>
      <vt:lpstr>Test Process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ליאור בוזגלו</cp:lastModifiedBy>
  <cp:revision>19</cp:revision>
  <dcterms:modified xsi:type="dcterms:W3CDTF">2024-09-20T22:08:23Z</dcterms:modified>
</cp:coreProperties>
</file>