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9" r:id="rId2"/>
  </p:sldMasterIdLst>
  <p:notesMasterIdLst>
    <p:notesMasterId r:id="rId18"/>
  </p:notesMasterIdLst>
  <p:sldIdLst>
    <p:sldId id="256" r:id="rId3"/>
    <p:sldId id="257" r:id="rId4"/>
    <p:sldId id="258" r:id="rId5"/>
    <p:sldId id="261" r:id="rId6"/>
    <p:sldId id="263" r:id="rId7"/>
    <p:sldId id="259" r:id="rId8"/>
    <p:sldId id="262" r:id="rId9"/>
    <p:sldId id="272"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B643A-B86B-443F-9623-328B6B09BA61}">
  <a:tblStyle styleId="{B66B643A-B86B-443F-9623-328B6B09BA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181" autoAdjust="0"/>
  </p:normalViewPr>
  <p:slideViewPr>
    <p:cSldViewPr snapToGrid="0">
      <p:cViewPr varScale="1">
        <p:scale>
          <a:sx n="78" d="100"/>
          <a:sy n="78" d="100"/>
        </p:scale>
        <p:origin x="8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8E4C5-5612-4C24-9B74-EE8DF111872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301181-B9E1-4C83-8334-7319C670AE5E}">
      <dgm:prSet/>
      <dgm:spPr/>
      <dgm:t>
        <a:bodyPr/>
        <a:lstStyle/>
        <a:p>
          <a:pPr>
            <a:defRPr cap="all"/>
          </a:pPr>
          <a:r>
            <a:rPr lang="en-US" dirty="0"/>
            <a:t>Clinical Heterogeneity.</a:t>
          </a:r>
        </a:p>
      </dgm:t>
    </dgm:pt>
    <dgm:pt modelId="{B65EE4A5-FC7D-4B6E-B5A0-1BC1C28F2331}" type="parTrans" cxnId="{9D6094D5-9723-4A85-B070-BFA83011396F}">
      <dgm:prSet/>
      <dgm:spPr/>
      <dgm:t>
        <a:bodyPr/>
        <a:lstStyle/>
        <a:p>
          <a:endParaRPr lang="en-US"/>
        </a:p>
      </dgm:t>
    </dgm:pt>
    <dgm:pt modelId="{BE14B17C-6F63-415E-B3B0-5051FB5BE895}" type="sibTrans" cxnId="{9D6094D5-9723-4A85-B070-BFA83011396F}">
      <dgm:prSet/>
      <dgm:spPr/>
      <dgm:t>
        <a:bodyPr/>
        <a:lstStyle/>
        <a:p>
          <a:endParaRPr lang="en-US"/>
        </a:p>
      </dgm:t>
    </dgm:pt>
    <dgm:pt modelId="{7FB40A45-476E-412B-9567-AD8C11558CB4}">
      <dgm:prSet/>
      <dgm:spPr/>
      <dgm:t>
        <a:bodyPr/>
        <a:lstStyle/>
        <a:p>
          <a:pPr>
            <a:defRPr cap="all"/>
          </a:pPr>
          <a:r>
            <a:rPr lang="en-US"/>
            <a:t>Genetic Diversity.</a:t>
          </a:r>
        </a:p>
      </dgm:t>
    </dgm:pt>
    <dgm:pt modelId="{1B19D3C6-8941-4EA9-8FED-FB9A322B8BEF}" type="parTrans" cxnId="{35053768-4044-4984-BC69-5D954EEFFEE7}">
      <dgm:prSet/>
      <dgm:spPr/>
      <dgm:t>
        <a:bodyPr/>
        <a:lstStyle/>
        <a:p>
          <a:endParaRPr lang="en-US"/>
        </a:p>
      </dgm:t>
    </dgm:pt>
    <dgm:pt modelId="{C625C9BC-FADA-4F54-9651-B16B58136E62}" type="sibTrans" cxnId="{35053768-4044-4984-BC69-5D954EEFFEE7}">
      <dgm:prSet/>
      <dgm:spPr/>
      <dgm:t>
        <a:bodyPr/>
        <a:lstStyle/>
        <a:p>
          <a:endParaRPr lang="en-US"/>
        </a:p>
      </dgm:t>
    </dgm:pt>
    <dgm:pt modelId="{56BF82C2-DE1C-45A4-AE6D-35CFE677BC66}">
      <dgm:prSet/>
      <dgm:spPr/>
      <dgm:t>
        <a:bodyPr/>
        <a:lstStyle/>
        <a:p>
          <a:pPr>
            <a:defRPr cap="all"/>
          </a:pPr>
          <a:r>
            <a:rPr lang="en-US"/>
            <a:t>Diagnosis Based on Symptoms.</a:t>
          </a:r>
        </a:p>
      </dgm:t>
    </dgm:pt>
    <dgm:pt modelId="{8084FFD8-F125-49AE-A4E2-3B2B91EA6129}" type="parTrans" cxnId="{5D6206A2-299A-4BF4-BF41-8263203F77A9}">
      <dgm:prSet/>
      <dgm:spPr/>
      <dgm:t>
        <a:bodyPr/>
        <a:lstStyle/>
        <a:p>
          <a:endParaRPr lang="en-US"/>
        </a:p>
      </dgm:t>
    </dgm:pt>
    <dgm:pt modelId="{0BD01A56-702D-4E02-B0F6-0B479998E93A}" type="sibTrans" cxnId="{5D6206A2-299A-4BF4-BF41-8263203F77A9}">
      <dgm:prSet/>
      <dgm:spPr/>
      <dgm:t>
        <a:bodyPr/>
        <a:lstStyle/>
        <a:p>
          <a:endParaRPr lang="en-US"/>
        </a:p>
      </dgm:t>
    </dgm:pt>
    <dgm:pt modelId="{954EC3CD-DC66-4642-AC74-7AD1BF87827F}" type="pres">
      <dgm:prSet presAssocID="{D6A8E4C5-5612-4C24-9B74-EE8DF1118721}" presName="root" presStyleCnt="0">
        <dgm:presLayoutVars>
          <dgm:dir/>
          <dgm:resizeHandles val="exact"/>
        </dgm:presLayoutVars>
      </dgm:prSet>
      <dgm:spPr/>
      <dgm:t>
        <a:bodyPr/>
        <a:lstStyle/>
        <a:p>
          <a:pPr rtl="1"/>
          <a:endParaRPr lang="he-IL"/>
        </a:p>
      </dgm:t>
    </dgm:pt>
    <dgm:pt modelId="{E2ECFE69-D48E-4CF2-8F6F-880DA70B445F}" type="pres">
      <dgm:prSet presAssocID="{1F301181-B9E1-4C83-8334-7319C670AE5E}" presName="compNode" presStyleCnt="0"/>
      <dgm:spPr/>
    </dgm:pt>
    <dgm:pt modelId="{2068DA73-23E6-4918-93AF-62348FBF42AA}" type="pres">
      <dgm:prSet presAssocID="{1F301181-B9E1-4C83-8334-7319C670AE5E}" presName="iconBgRect" presStyleLbl="bgShp" presStyleIdx="0" presStyleCnt="3"/>
      <dgm:spPr/>
    </dgm:pt>
    <dgm:pt modelId="{DA3194A7-6CB3-428B-9E8E-A07A13AE3DF6}" type="pres">
      <dgm:prSet presAssocID="{1F301181-B9E1-4C83-8334-7319C670AE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דנ&quot;א"/>
        </a:ext>
      </dgm:extLst>
    </dgm:pt>
    <dgm:pt modelId="{9FE1FB6D-A2F1-4CD7-AE79-38BBCC17CAC1}" type="pres">
      <dgm:prSet presAssocID="{1F301181-B9E1-4C83-8334-7319C670AE5E}" presName="spaceRect" presStyleCnt="0"/>
      <dgm:spPr/>
    </dgm:pt>
    <dgm:pt modelId="{45ED0BE7-522D-4C5E-8405-F4ABD96B1AD6}" type="pres">
      <dgm:prSet presAssocID="{1F301181-B9E1-4C83-8334-7319C670AE5E}" presName="textRect" presStyleLbl="revTx" presStyleIdx="0" presStyleCnt="3">
        <dgm:presLayoutVars>
          <dgm:chMax val="1"/>
          <dgm:chPref val="1"/>
        </dgm:presLayoutVars>
      </dgm:prSet>
      <dgm:spPr/>
      <dgm:t>
        <a:bodyPr/>
        <a:lstStyle/>
        <a:p>
          <a:pPr rtl="1"/>
          <a:endParaRPr lang="he-IL"/>
        </a:p>
      </dgm:t>
    </dgm:pt>
    <dgm:pt modelId="{2CC73336-9875-4EC9-BE2F-FF4476B91C08}" type="pres">
      <dgm:prSet presAssocID="{BE14B17C-6F63-415E-B3B0-5051FB5BE895}" presName="sibTrans" presStyleCnt="0"/>
      <dgm:spPr/>
    </dgm:pt>
    <dgm:pt modelId="{A4DBBA70-7B53-490C-AA4F-8B5930FBD374}" type="pres">
      <dgm:prSet presAssocID="{7FB40A45-476E-412B-9567-AD8C11558CB4}" presName="compNode" presStyleCnt="0"/>
      <dgm:spPr/>
    </dgm:pt>
    <dgm:pt modelId="{5C112F6D-CFA3-4F11-83F0-D1DE8CFCA2E1}" type="pres">
      <dgm:prSet presAssocID="{7FB40A45-476E-412B-9567-AD8C11558CB4}" presName="iconBgRect" presStyleLbl="bgShp" presStyleIdx="1" presStyleCnt="3"/>
      <dgm:spPr/>
    </dgm:pt>
    <dgm:pt modelId="{55C34A4C-437B-4949-AE2C-A3D2AB6DA618}" type="pres">
      <dgm:prSet presAssocID="{7FB40A45-476E-412B-9567-AD8C11558C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77502BD5-48C2-462F-88BC-37A1DBB861F9}" type="pres">
      <dgm:prSet presAssocID="{7FB40A45-476E-412B-9567-AD8C11558CB4}" presName="spaceRect" presStyleCnt="0"/>
      <dgm:spPr/>
    </dgm:pt>
    <dgm:pt modelId="{A5E9AD51-32C3-4513-B819-0EC615BE65F8}" type="pres">
      <dgm:prSet presAssocID="{7FB40A45-476E-412B-9567-AD8C11558CB4}" presName="textRect" presStyleLbl="revTx" presStyleIdx="1" presStyleCnt="3">
        <dgm:presLayoutVars>
          <dgm:chMax val="1"/>
          <dgm:chPref val="1"/>
        </dgm:presLayoutVars>
      </dgm:prSet>
      <dgm:spPr/>
      <dgm:t>
        <a:bodyPr/>
        <a:lstStyle/>
        <a:p>
          <a:pPr rtl="1"/>
          <a:endParaRPr lang="he-IL"/>
        </a:p>
      </dgm:t>
    </dgm:pt>
    <dgm:pt modelId="{491C411A-8717-400E-A34F-9ED053C265E9}" type="pres">
      <dgm:prSet presAssocID="{C625C9BC-FADA-4F54-9651-B16B58136E62}" presName="sibTrans" presStyleCnt="0"/>
      <dgm:spPr/>
    </dgm:pt>
    <dgm:pt modelId="{999E9F28-2A19-47C8-98F5-759FF280255E}" type="pres">
      <dgm:prSet presAssocID="{56BF82C2-DE1C-45A4-AE6D-35CFE677BC66}" presName="compNode" presStyleCnt="0"/>
      <dgm:spPr/>
    </dgm:pt>
    <dgm:pt modelId="{A80A8607-B084-49DE-ADE4-50BDE0C5310F}" type="pres">
      <dgm:prSet presAssocID="{56BF82C2-DE1C-45A4-AE6D-35CFE677BC66}" presName="iconBgRect" presStyleLbl="bgShp" presStyleIdx="2" presStyleCnt="3"/>
      <dgm:spPr/>
    </dgm:pt>
    <dgm:pt modelId="{15744580-19B5-4E2F-82A5-727E880F9F6E}" type="pres">
      <dgm:prSet presAssocID="{56BF82C2-DE1C-45A4-AE6D-35CFE677BC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סטטוסקופ"/>
        </a:ext>
      </dgm:extLst>
    </dgm:pt>
    <dgm:pt modelId="{9EAAF8E6-EEA0-4AB4-9934-66D5F151A6B1}" type="pres">
      <dgm:prSet presAssocID="{56BF82C2-DE1C-45A4-AE6D-35CFE677BC66}" presName="spaceRect" presStyleCnt="0"/>
      <dgm:spPr/>
    </dgm:pt>
    <dgm:pt modelId="{97F3F3C2-E9CE-4907-9E85-EE11DB9C1526}" type="pres">
      <dgm:prSet presAssocID="{56BF82C2-DE1C-45A4-AE6D-35CFE677BC66}" presName="textRect" presStyleLbl="revTx" presStyleIdx="2" presStyleCnt="3">
        <dgm:presLayoutVars>
          <dgm:chMax val="1"/>
          <dgm:chPref val="1"/>
        </dgm:presLayoutVars>
      </dgm:prSet>
      <dgm:spPr/>
      <dgm:t>
        <a:bodyPr/>
        <a:lstStyle/>
        <a:p>
          <a:pPr rtl="1"/>
          <a:endParaRPr lang="he-IL"/>
        </a:p>
      </dgm:t>
    </dgm:pt>
  </dgm:ptLst>
  <dgm:cxnLst>
    <dgm:cxn modelId="{B90DDC71-B75E-41A7-A395-E860B1988117}" type="presOf" srcId="{56BF82C2-DE1C-45A4-AE6D-35CFE677BC66}" destId="{97F3F3C2-E9CE-4907-9E85-EE11DB9C1526}" srcOrd="0" destOrd="0" presId="urn:microsoft.com/office/officeart/2018/5/layout/IconCircleLabelList"/>
    <dgm:cxn modelId="{5D6206A2-299A-4BF4-BF41-8263203F77A9}" srcId="{D6A8E4C5-5612-4C24-9B74-EE8DF1118721}" destId="{56BF82C2-DE1C-45A4-AE6D-35CFE677BC66}" srcOrd="2" destOrd="0" parTransId="{8084FFD8-F125-49AE-A4E2-3B2B91EA6129}" sibTransId="{0BD01A56-702D-4E02-B0F6-0B479998E93A}"/>
    <dgm:cxn modelId="{D899D208-6F93-4A76-B57D-66B0132F6504}" type="presOf" srcId="{D6A8E4C5-5612-4C24-9B74-EE8DF1118721}" destId="{954EC3CD-DC66-4642-AC74-7AD1BF87827F}" srcOrd="0" destOrd="0" presId="urn:microsoft.com/office/officeart/2018/5/layout/IconCircleLabelList"/>
    <dgm:cxn modelId="{35053768-4044-4984-BC69-5D954EEFFEE7}" srcId="{D6A8E4C5-5612-4C24-9B74-EE8DF1118721}" destId="{7FB40A45-476E-412B-9567-AD8C11558CB4}" srcOrd="1" destOrd="0" parTransId="{1B19D3C6-8941-4EA9-8FED-FB9A322B8BEF}" sibTransId="{C625C9BC-FADA-4F54-9651-B16B58136E62}"/>
    <dgm:cxn modelId="{0EC1CA18-45D0-4383-A10B-8198531780FA}" type="presOf" srcId="{1F301181-B9E1-4C83-8334-7319C670AE5E}" destId="{45ED0BE7-522D-4C5E-8405-F4ABD96B1AD6}" srcOrd="0" destOrd="0" presId="urn:microsoft.com/office/officeart/2018/5/layout/IconCircleLabelList"/>
    <dgm:cxn modelId="{5F83DA07-6B84-44B8-870A-E41686224B32}" type="presOf" srcId="{7FB40A45-476E-412B-9567-AD8C11558CB4}" destId="{A5E9AD51-32C3-4513-B819-0EC615BE65F8}" srcOrd="0" destOrd="0" presId="urn:microsoft.com/office/officeart/2018/5/layout/IconCircleLabelList"/>
    <dgm:cxn modelId="{9D6094D5-9723-4A85-B070-BFA83011396F}" srcId="{D6A8E4C5-5612-4C24-9B74-EE8DF1118721}" destId="{1F301181-B9E1-4C83-8334-7319C670AE5E}" srcOrd="0" destOrd="0" parTransId="{B65EE4A5-FC7D-4B6E-B5A0-1BC1C28F2331}" sibTransId="{BE14B17C-6F63-415E-B3B0-5051FB5BE895}"/>
    <dgm:cxn modelId="{B7E708ED-BACB-46C1-A5C1-584C919C983F}" type="presParOf" srcId="{954EC3CD-DC66-4642-AC74-7AD1BF87827F}" destId="{E2ECFE69-D48E-4CF2-8F6F-880DA70B445F}" srcOrd="0" destOrd="0" presId="urn:microsoft.com/office/officeart/2018/5/layout/IconCircleLabelList"/>
    <dgm:cxn modelId="{F0DA037A-DACE-4A31-A3BE-B2922ABD0C80}" type="presParOf" srcId="{E2ECFE69-D48E-4CF2-8F6F-880DA70B445F}" destId="{2068DA73-23E6-4918-93AF-62348FBF42AA}" srcOrd="0" destOrd="0" presId="urn:microsoft.com/office/officeart/2018/5/layout/IconCircleLabelList"/>
    <dgm:cxn modelId="{055FAE0F-B74B-4BFC-AD69-72209699CC9A}" type="presParOf" srcId="{E2ECFE69-D48E-4CF2-8F6F-880DA70B445F}" destId="{DA3194A7-6CB3-428B-9E8E-A07A13AE3DF6}" srcOrd="1" destOrd="0" presId="urn:microsoft.com/office/officeart/2018/5/layout/IconCircleLabelList"/>
    <dgm:cxn modelId="{E2FF3CAA-451E-4043-872E-C3BBAC6A569F}" type="presParOf" srcId="{E2ECFE69-D48E-4CF2-8F6F-880DA70B445F}" destId="{9FE1FB6D-A2F1-4CD7-AE79-38BBCC17CAC1}" srcOrd="2" destOrd="0" presId="urn:microsoft.com/office/officeart/2018/5/layout/IconCircleLabelList"/>
    <dgm:cxn modelId="{428C6CCF-8678-4D16-BD94-3C7D2D5D842E}" type="presParOf" srcId="{E2ECFE69-D48E-4CF2-8F6F-880DA70B445F}" destId="{45ED0BE7-522D-4C5E-8405-F4ABD96B1AD6}" srcOrd="3" destOrd="0" presId="urn:microsoft.com/office/officeart/2018/5/layout/IconCircleLabelList"/>
    <dgm:cxn modelId="{4DC647EE-ED46-471C-8A41-44DCB866798A}" type="presParOf" srcId="{954EC3CD-DC66-4642-AC74-7AD1BF87827F}" destId="{2CC73336-9875-4EC9-BE2F-FF4476B91C08}" srcOrd="1" destOrd="0" presId="urn:microsoft.com/office/officeart/2018/5/layout/IconCircleLabelList"/>
    <dgm:cxn modelId="{999F03C5-5B7E-448D-92C7-C056F0DAA2DF}" type="presParOf" srcId="{954EC3CD-DC66-4642-AC74-7AD1BF87827F}" destId="{A4DBBA70-7B53-490C-AA4F-8B5930FBD374}" srcOrd="2" destOrd="0" presId="urn:microsoft.com/office/officeart/2018/5/layout/IconCircleLabelList"/>
    <dgm:cxn modelId="{B2385F26-0036-43F1-90EA-FB8111AC2946}" type="presParOf" srcId="{A4DBBA70-7B53-490C-AA4F-8B5930FBD374}" destId="{5C112F6D-CFA3-4F11-83F0-D1DE8CFCA2E1}" srcOrd="0" destOrd="0" presId="urn:microsoft.com/office/officeart/2018/5/layout/IconCircleLabelList"/>
    <dgm:cxn modelId="{4469FE99-62F6-42C1-84BF-892406743DD8}" type="presParOf" srcId="{A4DBBA70-7B53-490C-AA4F-8B5930FBD374}" destId="{55C34A4C-437B-4949-AE2C-A3D2AB6DA618}" srcOrd="1" destOrd="0" presId="urn:microsoft.com/office/officeart/2018/5/layout/IconCircleLabelList"/>
    <dgm:cxn modelId="{0A9A96E6-81DC-451B-B4A8-C87D7FF3E8E4}" type="presParOf" srcId="{A4DBBA70-7B53-490C-AA4F-8B5930FBD374}" destId="{77502BD5-48C2-462F-88BC-37A1DBB861F9}" srcOrd="2" destOrd="0" presId="urn:microsoft.com/office/officeart/2018/5/layout/IconCircleLabelList"/>
    <dgm:cxn modelId="{643E3D5E-57FF-4439-A3CF-BE68FB2D2916}" type="presParOf" srcId="{A4DBBA70-7B53-490C-AA4F-8B5930FBD374}" destId="{A5E9AD51-32C3-4513-B819-0EC615BE65F8}" srcOrd="3" destOrd="0" presId="urn:microsoft.com/office/officeart/2018/5/layout/IconCircleLabelList"/>
    <dgm:cxn modelId="{95C6084C-3305-465E-B4E4-89B37FC0EF0F}" type="presParOf" srcId="{954EC3CD-DC66-4642-AC74-7AD1BF87827F}" destId="{491C411A-8717-400E-A34F-9ED053C265E9}" srcOrd="3" destOrd="0" presId="urn:microsoft.com/office/officeart/2018/5/layout/IconCircleLabelList"/>
    <dgm:cxn modelId="{4E180C23-FEE8-4F06-9DCC-513A8A7C09C0}" type="presParOf" srcId="{954EC3CD-DC66-4642-AC74-7AD1BF87827F}" destId="{999E9F28-2A19-47C8-98F5-759FF280255E}" srcOrd="4" destOrd="0" presId="urn:microsoft.com/office/officeart/2018/5/layout/IconCircleLabelList"/>
    <dgm:cxn modelId="{DC997940-96D9-4D56-BE41-141AD4CB37E3}" type="presParOf" srcId="{999E9F28-2A19-47C8-98F5-759FF280255E}" destId="{A80A8607-B084-49DE-ADE4-50BDE0C5310F}" srcOrd="0" destOrd="0" presId="urn:microsoft.com/office/officeart/2018/5/layout/IconCircleLabelList"/>
    <dgm:cxn modelId="{58F0EEC4-FF9E-46AC-86A0-A433C72A6583}" type="presParOf" srcId="{999E9F28-2A19-47C8-98F5-759FF280255E}" destId="{15744580-19B5-4E2F-82A5-727E880F9F6E}" srcOrd="1" destOrd="0" presId="urn:microsoft.com/office/officeart/2018/5/layout/IconCircleLabelList"/>
    <dgm:cxn modelId="{455C9BAE-6B99-4D55-8B2F-6E66DC2ABA84}" type="presParOf" srcId="{999E9F28-2A19-47C8-98F5-759FF280255E}" destId="{9EAAF8E6-EEA0-4AB4-9934-66D5F151A6B1}" srcOrd="2" destOrd="0" presId="urn:microsoft.com/office/officeart/2018/5/layout/IconCircleLabelList"/>
    <dgm:cxn modelId="{9B8BA22C-7E22-44ED-B823-E299A847A0D3}" type="presParOf" srcId="{999E9F28-2A19-47C8-98F5-759FF280255E}" destId="{97F3F3C2-E9CE-4907-9E85-EE11DB9C152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8DA73-23E6-4918-93AF-62348FBF42AA}">
      <dsp:nvSpPr>
        <dsp:cNvPr id="0" name=""/>
        <dsp:cNvSpPr/>
      </dsp:nvSpPr>
      <dsp:spPr>
        <a:xfrm>
          <a:off x="2076210" y="11924"/>
          <a:ext cx="1132312" cy="1132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194A7-6CB3-428B-9E8E-A07A13AE3DF6}">
      <dsp:nvSpPr>
        <dsp:cNvPr id="0" name=""/>
        <dsp:cNvSpPr/>
      </dsp:nvSpPr>
      <dsp:spPr>
        <a:xfrm>
          <a:off x="2317522" y="253237"/>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ED0BE7-522D-4C5E-8405-F4ABD96B1AD6}">
      <dsp:nvSpPr>
        <dsp:cNvPr id="0" name=""/>
        <dsp:cNvSpPr/>
      </dsp:nvSpPr>
      <dsp:spPr>
        <a:xfrm>
          <a:off x="1714241"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dirty="0"/>
            <a:t>Clinical Heterogeneity.</a:t>
          </a:r>
        </a:p>
      </dsp:txBody>
      <dsp:txXfrm>
        <a:off x="1714241" y="1496925"/>
        <a:ext cx="1856250" cy="720000"/>
      </dsp:txXfrm>
    </dsp:sp>
    <dsp:sp modelId="{5C112F6D-CFA3-4F11-83F0-D1DE8CFCA2E1}">
      <dsp:nvSpPr>
        <dsp:cNvPr id="0" name=""/>
        <dsp:cNvSpPr/>
      </dsp:nvSpPr>
      <dsp:spPr>
        <a:xfrm>
          <a:off x="4257303" y="11924"/>
          <a:ext cx="1132312" cy="1132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34A4C-437B-4949-AE2C-A3D2AB6DA618}">
      <dsp:nvSpPr>
        <dsp:cNvPr id="0" name=""/>
        <dsp:cNvSpPr/>
      </dsp:nvSpPr>
      <dsp:spPr>
        <a:xfrm>
          <a:off x="4498616" y="253237"/>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E9AD51-32C3-4513-B819-0EC615BE65F8}">
      <dsp:nvSpPr>
        <dsp:cNvPr id="0" name=""/>
        <dsp:cNvSpPr/>
      </dsp:nvSpPr>
      <dsp:spPr>
        <a:xfrm>
          <a:off x="3895335"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a:t>Genetic Diversity.</a:t>
          </a:r>
        </a:p>
      </dsp:txBody>
      <dsp:txXfrm>
        <a:off x="3895335" y="1496925"/>
        <a:ext cx="1856250" cy="720000"/>
      </dsp:txXfrm>
    </dsp:sp>
    <dsp:sp modelId="{A80A8607-B084-49DE-ADE4-50BDE0C5310F}">
      <dsp:nvSpPr>
        <dsp:cNvPr id="0" name=""/>
        <dsp:cNvSpPr/>
      </dsp:nvSpPr>
      <dsp:spPr>
        <a:xfrm>
          <a:off x="6438397" y="11924"/>
          <a:ext cx="1132312" cy="11323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44580-19B5-4E2F-82A5-727E880F9F6E}">
      <dsp:nvSpPr>
        <dsp:cNvPr id="0" name=""/>
        <dsp:cNvSpPr/>
      </dsp:nvSpPr>
      <dsp:spPr>
        <a:xfrm>
          <a:off x="6679710" y="253237"/>
          <a:ext cx="649687" cy="649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3F3C2-E9CE-4907-9E85-EE11DB9C1526}">
      <dsp:nvSpPr>
        <dsp:cNvPr id="0" name=""/>
        <dsp:cNvSpPr/>
      </dsp:nvSpPr>
      <dsp:spPr>
        <a:xfrm>
          <a:off x="6076428"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a:t>Diagnosis Based on Symptoms.</a:t>
          </a:r>
        </a:p>
      </dsp:txBody>
      <dsp:txXfrm>
        <a:off x="6076428" y="1496925"/>
        <a:ext cx="185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Transfer learning is a machine learning technique where a model developed for one task is reused for a different, but related, task. It leverages the knowledge gained from solving one problem to improve performance on another, often requiring less data and computational resources.</a:t>
            </a:r>
            <a:br>
              <a:rPr lang="en-US" dirty="0"/>
            </a:br>
            <a:endParaRPr dirty="0"/>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Before starting the training process, we prepare the dataset. </a:t>
            </a:r>
          </a:p>
          <a:p>
            <a:pPr algn="l" rtl="0"/>
            <a:r>
              <a:rPr lang="en-US" sz="1200" b="0" i="0" u="none" strike="noStrike" cap="none" dirty="0" smtClean="0">
                <a:solidFill>
                  <a:schemeClr val="dk1"/>
                </a:solidFill>
                <a:effectLst/>
                <a:latin typeface="Arial"/>
                <a:ea typeface="Arial"/>
                <a:cs typeface="Arial"/>
                <a:sym typeface="Arial"/>
              </a:rPr>
              <a:t>The dataset includes MRI images labeled as either ASD or non-ASD. </a:t>
            </a:r>
          </a:p>
          <a:p>
            <a:pPr algn="l" rtl="0"/>
            <a:r>
              <a:rPr lang="en-US" sz="1200" b="0" i="0" u="none" strike="noStrike" cap="none" dirty="0" smtClean="0">
                <a:solidFill>
                  <a:schemeClr val="dk1"/>
                </a:solidFill>
                <a:effectLst/>
                <a:latin typeface="Arial"/>
                <a:ea typeface="Arial"/>
                <a:cs typeface="Arial"/>
                <a:sym typeface="Arial"/>
              </a:rPr>
              <a:t>The dataset is split to Training - 80%, the </a:t>
            </a:r>
            <a:r>
              <a:rPr lang="en-US" sz="1200" b="0" i="0" u="none" strike="noStrike" cap="none" dirty="0" err="1" smtClean="0">
                <a:solidFill>
                  <a:schemeClr val="dk1"/>
                </a:solidFill>
                <a:effectLst/>
                <a:latin typeface="Arial"/>
                <a:ea typeface="Arial"/>
                <a:cs typeface="Arial"/>
                <a:sym typeface="Arial"/>
              </a:rPr>
              <a:t>traning</a:t>
            </a:r>
            <a:r>
              <a:rPr lang="en-US" sz="1200" b="0" i="0" u="none" strike="noStrike" cap="none" dirty="0" smtClean="0">
                <a:solidFill>
                  <a:schemeClr val="dk1"/>
                </a:solidFill>
                <a:effectLst/>
                <a:latin typeface="Arial"/>
                <a:ea typeface="Arial"/>
                <a:cs typeface="Arial"/>
                <a:sym typeface="Arial"/>
              </a:rPr>
              <a:t> layer is Used to train the model. </a:t>
            </a:r>
          </a:p>
          <a:p>
            <a:pPr algn="l" rtl="0"/>
            <a:r>
              <a:rPr lang="en-US" sz="1200" b="0" i="0" u="none" strike="noStrike" cap="none" dirty="0" smtClean="0">
                <a:solidFill>
                  <a:schemeClr val="dk1"/>
                </a:solidFill>
                <a:effectLst/>
                <a:latin typeface="Arial"/>
                <a:ea typeface="Arial"/>
                <a:cs typeface="Arial"/>
                <a:sym typeface="Arial"/>
              </a:rPr>
              <a:t>Validation set 15%: Used during training to monitor the model’s performance and help prevent overfitting. The test set 5%: Used after training to evaluate the model’s final performance. </a:t>
            </a:r>
          </a:p>
          <a:p>
            <a:pPr algn="l" rtl="0"/>
            <a:r>
              <a:rPr lang="en-US" sz="1200" b="0" i="0" u="none" strike="noStrike" cap="none" dirty="0" smtClean="0">
                <a:solidFill>
                  <a:schemeClr val="dk1"/>
                </a:solidFill>
                <a:effectLst/>
                <a:latin typeface="Arial"/>
                <a:ea typeface="Arial"/>
                <a:cs typeface="Arial"/>
                <a:sym typeface="Arial"/>
              </a:rPr>
              <a:t>Images are padded to match the required input size (299x299 for Inception V4</a:t>
            </a:r>
          </a:p>
          <a:p>
            <a:pPr algn="l" rtl="0"/>
            <a:r>
              <a:rPr lang="en-US" sz="1200" b="0" i="0" u="none" strike="noStrike" cap="none" dirty="0" smtClean="0">
                <a:solidFill>
                  <a:schemeClr val="dk1"/>
                </a:solidFill>
                <a:effectLst/>
                <a:latin typeface="Arial"/>
                <a:ea typeface="Arial"/>
                <a:cs typeface="Arial"/>
                <a:sym typeface="Arial"/>
              </a:rPr>
              <a:t>Loading Inception V4 model pre-trained on ImageNet. </a:t>
            </a:r>
          </a:p>
          <a:p>
            <a:pPr algn="l" rtl="0"/>
            <a:r>
              <a:rPr lang="en-US" sz="1200" b="0" i="0" u="none" strike="noStrike" cap="none" dirty="0" smtClean="0">
                <a:solidFill>
                  <a:schemeClr val="dk1"/>
                </a:solidFill>
                <a:effectLst/>
                <a:latin typeface="Arial"/>
                <a:ea typeface="Arial"/>
                <a:cs typeface="Arial"/>
                <a:sym typeface="Arial"/>
              </a:rPr>
              <a:t>The early layers of the pre-trained model capture general features, which are useful for many tasks. Therefore, these layers are frozen during training to retain their pre-trained weights. Only the deeper layers will be trained to learn task-specific features.</a:t>
            </a:r>
          </a:p>
          <a:p>
            <a:pPr algn="l" rtl="0"/>
            <a:r>
              <a:rPr lang="en-US" sz="1200" b="0" i="0" u="none" strike="noStrike" cap="none" dirty="0" smtClean="0">
                <a:solidFill>
                  <a:schemeClr val="dk1"/>
                </a:solidFill>
                <a:effectLst/>
                <a:latin typeface="Arial"/>
                <a:ea typeface="Arial"/>
                <a:cs typeface="Arial"/>
                <a:sym typeface="Arial"/>
              </a:rPr>
              <a:t>The final layer will have 2 output units with a </a:t>
            </a:r>
            <a:r>
              <a:rPr lang="en-US" sz="1200" b="0" i="0" u="none" strike="noStrike" cap="none" dirty="0" err="1" smtClean="0">
                <a:solidFill>
                  <a:schemeClr val="dk1"/>
                </a:solidFill>
                <a:effectLst/>
                <a:latin typeface="Arial"/>
                <a:ea typeface="Arial"/>
                <a:cs typeface="Arial"/>
                <a:sym typeface="Arial"/>
              </a:rPr>
              <a:t>softmax</a:t>
            </a:r>
            <a:r>
              <a:rPr lang="en-US" sz="1200" b="0" i="0" u="none" strike="noStrike" cap="none" dirty="0" smtClean="0">
                <a:solidFill>
                  <a:schemeClr val="dk1"/>
                </a:solidFill>
                <a:effectLst/>
                <a:latin typeface="Arial"/>
                <a:ea typeface="Arial"/>
                <a:cs typeface="Arial"/>
                <a:sym typeface="Arial"/>
              </a:rPr>
              <a:t> activation function to output probabilities for the two classes. </a:t>
            </a:r>
          </a:p>
          <a:p>
            <a:pPr algn="l" rtl="0"/>
            <a:r>
              <a:rPr lang="en-US" sz="1200" b="1" i="0" u="none" strike="noStrike" cap="none" dirty="0" smtClean="0">
                <a:solidFill>
                  <a:schemeClr val="dk1"/>
                </a:solidFill>
                <a:effectLst/>
                <a:latin typeface="Arial"/>
                <a:ea typeface="Arial"/>
                <a:cs typeface="Arial"/>
                <a:sym typeface="Arial"/>
              </a:rPr>
              <a:t>Training: </a:t>
            </a:r>
          </a:p>
          <a:p>
            <a:pPr algn="l" rtl="0"/>
            <a:r>
              <a:rPr lang="en-US" sz="1200" b="0" i="0" u="none" strike="noStrike" cap="none" dirty="0" smtClean="0">
                <a:solidFill>
                  <a:schemeClr val="dk1"/>
                </a:solidFill>
                <a:effectLst/>
                <a:latin typeface="Arial"/>
                <a:ea typeface="Arial"/>
                <a:cs typeface="Arial"/>
                <a:sym typeface="Arial"/>
              </a:rPr>
              <a:t>Initially, only the new layers added to the model are trained, while the early layers from Inception V4 are frozen.</a:t>
            </a:r>
          </a:p>
          <a:p>
            <a:pPr algn="l" rtl="0"/>
            <a:r>
              <a:rPr lang="en-US" sz="1200" b="1" i="0" u="none" strike="noStrike" cap="none" dirty="0" smtClean="0">
                <a:solidFill>
                  <a:schemeClr val="dk1"/>
                </a:solidFill>
                <a:effectLst/>
                <a:latin typeface="Arial"/>
                <a:ea typeface="Arial"/>
                <a:cs typeface="Arial"/>
                <a:sym typeface="Arial"/>
              </a:rPr>
              <a:t>Validation:</a:t>
            </a:r>
          </a:p>
          <a:p>
            <a:pPr algn="l" rtl="0"/>
            <a:r>
              <a:rPr lang="en-US" sz="1200" b="0" i="0" u="none" strike="noStrike" cap="none" dirty="0" smtClean="0">
                <a:solidFill>
                  <a:schemeClr val="dk1"/>
                </a:solidFill>
                <a:effectLst/>
                <a:latin typeface="Arial"/>
                <a:ea typeface="Arial"/>
                <a:cs typeface="Arial"/>
                <a:sym typeface="Arial"/>
              </a:rPr>
              <a:t> Monitor validation performance after each epoch to check for signs of overfitting or </a:t>
            </a:r>
            <a:r>
              <a:rPr lang="en-US" sz="1200" b="0" i="0" u="none" strike="noStrike" cap="none" dirty="0" err="1" smtClean="0">
                <a:solidFill>
                  <a:schemeClr val="dk1"/>
                </a:solidFill>
                <a:effectLst/>
                <a:latin typeface="Arial"/>
                <a:ea typeface="Arial"/>
                <a:cs typeface="Arial"/>
                <a:sym typeface="Arial"/>
              </a:rPr>
              <a:t>underfitting</a:t>
            </a:r>
            <a:r>
              <a:rPr lang="en-US" sz="1200" b="0" i="0" u="none" strike="noStrike" cap="none" dirty="0" smtClean="0">
                <a:solidFill>
                  <a:schemeClr val="dk1"/>
                </a:solidFill>
                <a:effectLst/>
                <a:latin typeface="Arial"/>
                <a:ea typeface="Arial"/>
                <a:cs typeface="Arial"/>
                <a:sym typeface="Arial"/>
              </a:rPr>
              <a:t>. </a:t>
            </a:r>
          </a:p>
          <a:p>
            <a:pPr algn="l" rtl="0"/>
            <a:r>
              <a:rPr lang="en-US" sz="1200" b="1" i="0" u="none" strike="noStrike" cap="none" dirty="0" smtClean="0">
                <a:solidFill>
                  <a:schemeClr val="dk1"/>
                </a:solidFill>
                <a:effectLst/>
                <a:latin typeface="Arial"/>
                <a:ea typeface="Arial"/>
                <a:cs typeface="Arial"/>
                <a:sym typeface="Arial"/>
              </a:rPr>
              <a:t>Testing: </a:t>
            </a:r>
          </a:p>
          <a:p>
            <a:pPr algn="l" rtl="0"/>
            <a:r>
              <a:rPr lang="en-US" sz="1200" b="0" i="0" u="none" strike="noStrike" cap="none" dirty="0" smtClean="0">
                <a:solidFill>
                  <a:schemeClr val="dk1"/>
                </a:solidFill>
                <a:effectLst/>
                <a:latin typeface="Arial"/>
                <a:ea typeface="Arial"/>
                <a:cs typeface="Arial"/>
                <a:sym typeface="Arial"/>
              </a:rPr>
              <a:t>To evaluate the final performance, we will measure performance metrics such as accuracy, precision, recall, F1-score, and confusion matrix on the test set to assess how well the model generalizes to completely unseen data. </a:t>
            </a:r>
          </a:p>
          <a:p>
            <a:pPr algn="l" rtl="0"/>
            <a:r>
              <a:rPr lang="en-US" sz="1200" b="0" i="0" u="none" strike="noStrike" cap="none" dirty="0" smtClean="0">
                <a:solidFill>
                  <a:schemeClr val="dk1"/>
                </a:solidFill>
                <a:effectLst/>
                <a:latin typeface="Arial"/>
                <a:ea typeface="Arial"/>
                <a:cs typeface="Arial"/>
                <a:sym typeface="Arial"/>
              </a:rPr>
              <a:t>Once the model performs well on the training, we will fine-tune if necessary (canceling the freeze part or all of the model and continuing training with a smaller learning rate for better performance)</a:t>
            </a:r>
            <a:br>
              <a:rPr lang="en-US" sz="1200" b="0" i="0" u="none" strike="noStrike" cap="none" dirty="0" smtClean="0">
                <a:solidFill>
                  <a:schemeClr val="dk1"/>
                </a:solidFill>
                <a:effectLst/>
                <a:latin typeface="Arial"/>
                <a:ea typeface="Arial"/>
                <a:cs typeface="Arial"/>
                <a:sym typeface="Arial"/>
              </a:rPr>
            </a:br>
            <a:endParaRPr dirty="0"/>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endParaRPr sz="1100" dirty="0"/>
          </a:p>
        </p:txBody>
      </p:sp>
      <p:sp>
        <p:nvSpPr>
          <p:cNvPr id="187" name="Google Shape;187;p11: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31f50dd3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d31f50dd36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endParaRPr sz="1100" dirty="0"/>
          </a:p>
        </p:txBody>
      </p:sp>
      <p:sp>
        <p:nvSpPr>
          <p:cNvPr id="194" name="Google Shape;194;g2d31f50dd36_0_2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Autism spectrum disorder (ASD) is a brain-based disorder involves social deficits and repetitive behaviors. ASD is traditionally diagnosed through behavioral assessments.</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its important because early diagnosis can improve the social skills and communication problems of children with ASD and enhance their quality of life. In USA ASD affects one in 68 children.</a:t>
            </a:r>
          </a:p>
          <a:p>
            <a:pPr algn="l" rtl="0"/>
            <a:r>
              <a:rPr lang="en-US" sz="1200" b="0" i="0" u="none" strike="noStrike" cap="none" dirty="0" smtClean="0">
                <a:solidFill>
                  <a:schemeClr val="dk1"/>
                </a:solidFill>
                <a:effectLst/>
                <a:latin typeface="Arial"/>
                <a:ea typeface="Arial"/>
                <a:cs typeface="Arial"/>
                <a:sym typeface="Arial"/>
              </a:rPr>
              <a:t> </a:t>
            </a:r>
          </a:p>
          <a:p>
            <a:pPr marL="0" lvl="0" indent="0" algn="l" rtl="0">
              <a:lnSpc>
                <a:spcPct val="90000"/>
              </a:lnSpc>
              <a:spcBef>
                <a:spcPts val="1000"/>
              </a:spcBef>
              <a:spcAft>
                <a:spcPts val="0"/>
              </a:spcAft>
              <a:buNone/>
            </a:pPr>
            <a:endParaRPr dirty="0">
              <a:latin typeface="Calibri"/>
              <a:ea typeface="Calibri"/>
              <a:cs typeface="Calibri"/>
              <a:sym typeface="Calibri"/>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Today there is no unequivocal way to detect ASD, </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To ASD  there is no single genetic marker for the diagnosis, Autism is  caused by a combination of different genes, which can affect in various ways.  Therefore, the diagnosis is made phenotypically (phenotype is The outward physical expression of a genetic trait). a given phenotype may arise from a diverse set of biochemical processes. </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Autism encompasses a wide range of symptoms and severity levels. Individuals with autism can exhibit very different behaviors, communication abilities, and interests, making it challenging to establish uniform diagnostic criteria.</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Therefore, diagnosis of autism by primarily behavioral symptoms and observations, rather than on objective tests such as blood tests or imaging, can lead to subjective assessments or differences in diagnosis between different doctors.</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OUR goal is to improve the accuracy in detecting autism spectrum disorders.</a:t>
            </a:r>
          </a:p>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5" name="Google Shape;135;p3: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3154de5dc_4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3154de5dc_4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g2d3154de5dc_4_91: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3154de5dc_4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3154de5dc_4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dirty="0"/>
          </a:p>
        </p:txBody>
      </p:sp>
      <p:sp>
        <p:nvSpPr>
          <p:cNvPr id="122" name="Google Shape;122;g2d3154de5dc_4_85: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dirty="0"/>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Inception-v4 is a type of convolutional neural network (CNN). Inception v4 designed for tasks like image classification and object detection.</a:t>
            </a:r>
          </a:p>
          <a:p>
            <a:pPr algn="l" rtl="0"/>
            <a:r>
              <a:rPr lang="en-US" sz="1200" b="0" i="0" u="none" strike="noStrike" cap="none" dirty="0" smtClean="0">
                <a:solidFill>
                  <a:schemeClr val="dk1"/>
                </a:solidFill>
                <a:effectLst/>
                <a:latin typeface="Arial"/>
                <a:ea typeface="Arial"/>
                <a:cs typeface="Arial"/>
                <a:sym typeface="Arial"/>
              </a:rPr>
              <a:t>Our input is the </a:t>
            </a:r>
            <a:r>
              <a:rPr lang="en-US" sz="1200" b="0" i="0" u="none" strike="noStrike" cap="none" dirty="0" err="1" smtClean="0">
                <a:solidFill>
                  <a:schemeClr val="dk1"/>
                </a:solidFill>
                <a:effectLst/>
                <a:latin typeface="Arial"/>
                <a:ea typeface="Arial"/>
                <a:cs typeface="Arial"/>
                <a:sym typeface="Arial"/>
              </a:rPr>
              <a:t>mri</a:t>
            </a:r>
            <a:r>
              <a:rPr lang="en-US" sz="1200" b="0" i="0" u="none" strike="noStrike" cap="none" dirty="0" smtClean="0">
                <a:solidFill>
                  <a:schemeClr val="dk1"/>
                </a:solidFill>
                <a:effectLst/>
                <a:latin typeface="Arial"/>
                <a:ea typeface="Arial"/>
                <a:cs typeface="Arial"/>
                <a:sym typeface="Arial"/>
              </a:rPr>
              <a:t> image padding its go through a stem,</a:t>
            </a:r>
            <a:br>
              <a:rPr lang="en-US" sz="1200" b="0" i="0" u="none" strike="noStrike" cap="none" dirty="0" smtClean="0">
                <a:solidFill>
                  <a:schemeClr val="dk1"/>
                </a:solidFill>
                <a:effectLst/>
                <a:latin typeface="Arial"/>
                <a:ea typeface="Arial"/>
                <a:cs typeface="Arial"/>
                <a:sym typeface="Arial"/>
              </a:rPr>
            </a:br>
            <a:endParaRPr lang="en-US" sz="1200" b="0" i="0" u="none" strike="noStrike" cap="none" dirty="0" smtClean="0">
              <a:solidFill>
                <a:schemeClr val="dk1"/>
              </a:solidFill>
              <a:effectLst/>
              <a:latin typeface="Arial"/>
              <a:ea typeface="Arial"/>
              <a:cs typeface="Arial"/>
              <a:sym typeface="Arial"/>
            </a:endParaRPr>
          </a:p>
          <a:p>
            <a:pPr algn="l" rtl="0"/>
            <a:r>
              <a:rPr lang="en-US" sz="1200" b="1" i="0" u="none" strike="noStrike" cap="none" dirty="0" smtClean="0">
                <a:solidFill>
                  <a:schemeClr val="dk1"/>
                </a:solidFill>
                <a:effectLst/>
                <a:latin typeface="Arial"/>
                <a:ea typeface="Arial"/>
                <a:cs typeface="Arial"/>
                <a:sym typeface="Arial"/>
              </a:rPr>
              <a:t>Stem:</a:t>
            </a:r>
            <a:r>
              <a:rPr lang="en-US" sz="1200" b="0" i="0" u="none" strike="noStrike" cap="none" dirty="0" smtClean="0">
                <a:solidFill>
                  <a:schemeClr val="dk1"/>
                </a:solidFill>
                <a:effectLst/>
                <a:latin typeface="Arial"/>
                <a:ea typeface="Arial"/>
                <a:cs typeface="Arial"/>
                <a:sym typeface="Arial"/>
              </a:rPr>
              <a:t> The stem is used to preprocess the data before it enters the Inception module, is initial convolutional and pooling layers that process the input image, extracting low-level features such as edges, textures.</a:t>
            </a:r>
          </a:p>
          <a:p>
            <a:pPr algn="l" rtl="0"/>
            <a:r>
              <a:rPr lang="en-US" sz="1200" b="1" i="0" u="none" strike="noStrike" cap="none" dirty="0" smtClean="0">
                <a:solidFill>
                  <a:schemeClr val="dk1"/>
                </a:solidFill>
                <a:effectLst/>
                <a:latin typeface="Arial"/>
                <a:ea typeface="Arial"/>
                <a:cs typeface="Arial"/>
                <a:sym typeface="Arial"/>
              </a:rPr>
              <a:t>Inception layers</a:t>
            </a:r>
            <a:r>
              <a:rPr lang="en-US" sz="1200" b="0" i="0" u="none" strike="noStrike" cap="none" dirty="0" smtClean="0">
                <a:solidFill>
                  <a:schemeClr val="dk1"/>
                </a:solidFill>
                <a:effectLst/>
                <a:latin typeface="Arial"/>
                <a:ea typeface="Arial"/>
                <a:cs typeface="Arial"/>
                <a:sym typeface="Arial"/>
              </a:rPr>
              <a:t> applies multiple convolutional filters in parallel (1x1, 3x3, 5x5) to capture different feature scales, followed by concatenation. each layer build  more general features from the previous layers features </a:t>
            </a:r>
          </a:p>
          <a:p>
            <a:pPr algn="l" rtl="0"/>
            <a:r>
              <a:rPr lang="en-US" sz="1200" b="1" i="0" u="none" strike="noStrike" cap="none" dirty="0" smtClean="0">
                <a:solidFill>
                  <a:schemeClr val="dk1"/>
                </a:solidFill>
                <a:effectLst/>
                <a:latin typeface="Arial"/>
                <a:ea typeface="Arial"/>
                <a:cs typeface="Arial"/>
                <a:sym typeface="Arial"/>
              </a:rPr>
              <a:t>Reduction blocks:</a:t>
            </a:r>
            <a:r>
              <a:rPr lang="en-US" sz="1200" b="0" i="0" u="none" strike="noStrike" cap="none" dirty="0" smtClean="0">
                <a:solidFill>
                  <a:schemeClr val="dk1"/>
                </a:solidFill>
                <a:effectLst/>
                <a:latin typeface="Arial"/>
                <a:ea typeface="Arial"/>
                <a:cs typeface="Arial"/>
                <a:sym typeface="Arial"/>
              </a:rPr>
              <a:t> are modules between the three Inception modules act as pooling layers , they using convolutions and pooling to reduce the spatial dimensions while preserving key features.</a:t>
            </a:r>
          </a:p>
          <a:p>
            <a:pPr algn="l" rtl="0"/>
            <a:r>
              <a:rPr lang="en-US" sz="1200" b="1" i="0" u="none" strike="noStrike" cap="none" dirty="0" smtClean="0">
                <a:solidFill>
                  <a:schemeClr val="dk1"/>
                </a:solidFill>
                <a:effectLst/>
                <a:latin typeface="Arial"/>
                <a:ea typeface="Arial"/>
                <a:cs typeface="Arial"/>
                <a:sym typeface="Arial"/>
              </a:rPr>
              <a:t>Average Pooling:</a:t>
            </a:r>
            <a:r>
              <a:rPr lang="en-US" sz="1200" b="0" i="0" u="none" strike="noStrike" cap="none" dirty="0" smtClean="0">
                <a:solidFill>
                  <a:schemeClr val="dk1"/>
                </a:solidFill>
                <a:effectLst/>
                <a:latin typeface="Arial"/>
                <a:ea typeface="Arial"/>
                <a:cs typeface="Arial"/>
                <a:sym typeface="Arial"/>
              </a:rPr>
              <a:t> A global average pooling layer that reduces the dimensionality by computing the average across each feature map.</a:t>
            </a:r>
          </a:p>
          <a:p>
            <a:pPr algn="l" rtl="0"/>
            <a:r>
              <a:rPr lang="en-US" sz="1200" b="1" i="0" u="none" strike="noStrike" cap="none" dirty="0" smtClean="0">
                <a:solidFill>
                  <a:schemeClr val="dk1"/>
                </a:solidFill>
                <a:effectLst/>
                <a:latin typeface="Arial"/>
                <a:ea typeface="Arial"/>
                <a:cs typeface="Arial"/>
                <a:sym typeface="Arial"/>
              </a:rPr>
              <a:t>Dropout:</a:t>
            </a:r>
            <a:r>
              <a:rPr lang="en-US" sz="1200" b="0" i="0" u="none" strike="noStrike" cap="none" dirty="0" smtClean="0">
                <a:solidFill>
                  <a:schemeClr val="dk1"/>
                </a:solidFill>
                <a:effectLst/>
                <a:latin typeface="Arial"/>
                <a:ea typeface="Arial"/>
                <a:cs typeface="Arial"/>
                <a:sym typeface="Arial"/>
              </a:rPr>
              <a:t> A regularization technique to prevent overfitting by randomly setting some units to zero during training.</a:t>
            </a:r>
          </a:p>
          <a:p>
            <a:pPr algn="l" rtl="0"/>
            <a:r>
              <a:rPr lang="en-US" sz="1200" b="1" i="0" u="none" strike="noStrike" cap="none" dirty="0" err="1" smtClean="0">
                <a:solidFill>
                  <a:schemeClr val="dk1"/>
                </a:solidFill>
                <a:effectLst/>
                <a:latin typeface="Arial"/>
                <a:ea typeface="Arial"/>
                <a:cs typeface="Arial"/>
                <a:sym typeface="Arial"/>
              </a:rPr>
              <a:t>Softmax</a:t>
            </a:r>
            <a:r>
              <a:rPr lang="en-US" sz="1200" b="1" i="0" u="none" strike="noStrike" cap="none" dirty="0" smtClean="0">
                <a:solidFill>
                  <a:schemeClr val="dk1"/>
                </a:solidFill>
                <a:effectLst/>
                <a:latin typeface="Arial"/>
                <a:ea typeface="Arial"/>
                <a:cs typeface="Arial"/>
                <a:sym typeface="Arial"/>
              </a:rPr>
              <a:t>:</a:t>
            </a:r>
            <a:r>
              <a:rPr lang="en-US" sz="1200" b="0" i="0" u="none" strike="noStrike" cap="none" dirty="0" smtClean="0">
                <a:solidFill>
                  <a:schemeClr val="dk1"/>
                </a:solidFill>
                <a:effectLst/>
                <a:latin typeface="Arial"/>
                <a:ea typeface="Arial"/>
                <a:cs typeface="Arial"/>
                <a:sym typeface="Arial"/>
              </a:rPr>
              <a:t> The final layer that generates the class probabilities for classification tasks.</a:t>
            </a:r>
          </a:p>
          <a:p>
            <a:pPr marL="0" lvl="0" indent="0" algn="l" rtl="0">
              <a:spcBef>
                <a:spcPts val="1200"/>
              </a:spcBef>
              <a:spcAft>
                <a:spcPts val="0"/>
              </a:spcAft>
              <a:buNone/>
            </a:pPr>
            <a:endParaRPr sz="1400" dirty="0"/>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lt1"/>
              </a:buClr>
              <a:buSzPts val="1800"/>
              <a:buChar char="•"/>
              <a:defRPr/>
            </a:lvl1pPr>
            <a:lvl2pPr marL="914400" lvl="1" indent="-342900" algn="r" rtl="1">
              <a:lnSpc>
                <a:spcPct val="90000"/>
              </a:lnSpc>
              <a:spcBef>
                <a:spcPts val="500"/>
              </a:spcBef>
              <a:spcAft>
                <a:spcPts val="0"/>
              </a:spcAft>
              <a:buClr>
                <a:schemeClr val="lt1"/>
              </a:buClr>
              <a:buSzPts val="1800"/>
              <a:buChar char="•"/>
              <a:defRPr/>
            </a:lvl2pPr>
            <a:lvl3pPr marL="1371600" lvl="2" indent="-342900" algn="r" rtl="1">
              <a:lnSpc>
                <a:spcPct val="90000"/>
              </a:lnSpc>
              <a:spcBef>
                <a:spcPts val="500"/>
              </a:spcBef>
              <a:spcAft>
                <a:spcPts val="0"/>
              </a:spcAft>
              <a:buClr>
                <a:schemeClr val="lt1"/>
              </a:buClr>
              <a:buSzPts val="1800"/>
              <a:buChar char="•"/>
              <a:defRPr/>
            </a:lvl3pPr>
            <a:lvl4pPr marL="1828800" lvl="3" indent="-342900" algn="r" rtl="1">
              <a:lnSpc>
                <a:spcPct val="90000"/>
              </a:lnSpc>
              <a:spcBef>
                <a:spcPts val="500"/>
              </a:spcBef>
              <a:spcAft>
                <a:spcPts val="0"/>
              </a:spcAft>
              <a:buClr>
                <a:schemeClr val="lt1"/>
              </a:buClr>
              <a:buSzPts val="1800"/>
              <a:buChar char="•"/>
              <a:defRPr/>
            </a:lvl4pPr>
            <a:lvl5pPr marL="2286000" lvl="4" indent="-342900" algn="r" rtl="1">
              <a:lnSpc>
                <a:spcPct val="90000"/>
              </a:lnSpc>
              <a:spcBef>
                <a:spcPts val="500"/>
              </a:spcBef>
              <a:spcAft>
                <a:spcPts val="0"/>
              </a:spcAft>
              <a:buClr>
                <a:schemeClr val="lt1"/>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rtl="1">
              <a:spcBef>
                <a:spcPts val="0"/>
              </a:spcBef>
              <a:buNone/>
              <a:defRPr/>
            </a:lvl1pPr>
            <a:lvl2pPr marL="0" lvl="1" indent="0" algn="r" rtl="1">
              <a:spcBef>
                <a:spcPts val="0"/>
              </a:spcBef>
              <a:buNone/>
              <a:defRPr/>
            </a:lvl2pPr>
            <a:lvl3pPr marL="0" lvl="2" indent="0" algn="r" rtl="1">
              <a:spcBef>
                <a:spcPts val="0"/>
              </a:spcBef>
              <a:buNone/>
              <a:defRPr/>
            </a:lvl3pPr>
            <a:lvl4pPr marL="0" lvl="3" indent="0" algn="r" rtl="1">
              <a:spcBef>
                <a:spcPts val="0"/>
              </a:spcBef>
              <a:buNone/>
              <a:defRPr/>
            </a:lvl4pPr>
            <a:lvl5pPr marL="0" lvl="4" indent="0" algn="r" rtl="1">
              <a:spcBef>
                <a:spcPts val="0"/>
              </a:spcBef>
              <a:buNone/>
              <a:defRPr/>
            </a:lvl5pPr>
            <a:lvl6pPr marL="0" lvl="5" indent="0" algn="r" rtl="1">
              <a:spcBef>
                <a:spcPts val="0"/>
              </a:spcBef>
              <a:buNone/>
              <a:defRPr/>
            </a:lvl6pPr>
            <a:lvl7pPr marL="0" lvl="6" indent="0" algn="r" rtl="1">
              <a:spcBef>
                <a:spcPts val="0"/>
              </a:spcBef>
              <a:buNone/>
              <a:defRPr/>
            </a:lvl7pPr>
            <a:lvl8pPr marL="0" lvl="7" indent="0" algn="r" rtl="1">
              <a:spcBef>
                <a:spcPts val="0"/>
              </a:spcBef>
              <a:buNone/>
              <a:defRPr/>
            </a:lvl8pPr>
            <a:lvl9pPr marL="0" lvl="8" indent="0" algn="r" rtl="1">
              <a:spcBef>
                <a:spcPts val="0"/>
              </a:spcBef>
              <a:buNone/>
              <a:defRPr/>
            </a:lvl9pPr>
          </a:lstStyle>
          <a:p>
            <a:pPr marL="0" lvl="0" indent="0" algn="r"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he-IL"/>
          </a:p>
        </p:txBody>
      </p:sp>
    </p:spTree>
    <p:extLst>
      <p:ext uri="{BB962C8B-B14F-4D97-AF65-F5344CB8AC3E}">
        <p14:creationId xmlns:p14="http://schemas.microsoft.com/office/powerpoint/2010/main" val="36901898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3305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0329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84642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58627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93804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31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17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011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054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629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496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00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621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438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538689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l"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1">
              <a:spcBef>
                <a:spcPts val="0"/>
              </a:spcBef>
              <a:buNone/>
              <a:defRPr sz="1200" b="0" i="0" u="none" strike="noStrike" cap="none">
                <a:solidFill>
                  <a:schemeClr val="lt1"/>
                </a:solidFill>
                <a:latin typeface="Calibri"/>
                <a:ea typeface="Calibri"/>
                <a:cs typeface="Calibri"/>
                <a:sym typeface="Calibri"/>
              </a:defRPr>
            </a:lvl1pPr>
            <a:lvl2pPr marL="0" marR="0" lvl="1" indent="0" algn="r" rtl="1">
              <a:spcBef>
                <a:spcPts val="0"/>
              </a:spcBef>
              <a:buNone/>
              <a:defRPr sz="1200" b="0" i="0" u="none" strike="noStrike" cap="none">
                <a:solidFill>
                  <a:schemeClr val="lt1"/>
                </a:solidFill>
                <a:latin typeface="Calibri"/>
                <a:ea typeface="Calibri"/>
                <a:cs typeface="Calibri"/>
                <a:sym typeface="Calibri"/>
              </a:defRPr>
            </a:lvl2pPr>
            <a:lvl3pPr marL="0" marR="0" lvl="2" indent="0" algn="r" rtl="1">
              <a:spcBef>
                <a:spcPts val="0"/>
              </a:spcBef>
              <a:buNone/>
              <a:defRPr sz="1200" b="0" i="0" u="none" strike="noStrike" cap="none">
                <a:solidFill>
                  <a:schemeClr val="lt1"/>
                </a:solidFill>
                <a:latin typeface="Calibri"/>
                <a:ea typeface="Calibri"/>
                <a:cs typeface="Calibri"/>
                <a:sym typeface="Calibri"/>
              </a:defRPr>
            </a:lvl3pPr>
            <a:lvl4pPr marL="0" marR="0" lvl="3" indent="0" algn="r" rtl="1">
              <a:spcBef>
                <a:spcPts val="0"/>
              </a:spcBef>
              <a:buNone/>
              <a:defRPr sz="1200" b="0" i="0" u="none" strike="noStrike" cap="none">
                <a:solidFill>
                  <a:schemeClr val="lt1"/>
                </a:solidFill>
                <a:latin typeface="Calibri"/>
                <a:ea typeface="Calibri"/>
                <a:cs typeface="Calibri"/>
                <a:sym typeface="Calibri"/>
              </a:defRPr>
            </a:lvl4pPr>
            <a:lvl5pPr marL="0" marR="0" lvl="4" indent="0" algn="r" rtl="1">
              <a:spcBef>
                <a:spcPts val="0"/>
              </a:spcBef>
              <a:buNone/>
              <a:defRPr sz="1200" b="0" i="0" u="none" strike="noStrike" cap="none">
                <a:solidFill>
                  <a:schemeClr val="lt1"/>
                </a:solidFill>
                <a:latin typeface="Calibri"/>
                <a:ea typeface="Calibri"/>
                <a:cs typeface="Calibri"/>
                <a:sym typeface="Calibri"/>
              </a:defRPr>
            </a:lvl5pPr>
            <a:lvl6pPr marL="0" marR="0" lvl="5" indent="0" algn="r" rtl="1">
              <a:spcBef>
                <a:spcPts val="0"/>
              </a:spcBef>
              <a:buNone/>
              <a:defRPr sz="1200" b="0" i="0" u="none" strike="noStrike" cap="none">
                <a:solidFill>
                  <a:schemeClr val="lt1"/>
                </a:solidFill>
                <a:latin typeface="Calibri"/>
                <a:ea typeface="Calibri"/>
                <a:cs typeface="Calibri"/>
                <a:sym typeface="Calibri"/>
              </a:defRPr>
            </a:lvl6pPr>
            <a:lvl7pPr marL="0" marR="0" lvl="6" indent="0" algn="r" rtl="1">
              <a:spcBef>
                <a:spcPts val="0"/>
              </a:spcBef>
              <a:buNone/>
              <a:defRPr sz="1200" b="0" i="0" u="none" strike="noStrike" cap="none">
                <a:solidFill>
                  <a:schemeClr val="lt1"/>
                </a:solidFill>
                <a:latin typeface="Calibri"/>
                <a:ea typeface="Calibri"/>
                <a:cs typeface="Calibri"/>
                <a:sym typeface="Calibri"/>
              </a:defRPr>
            </a:lvl7pPr>
            <a:lvl8pPr marL="0" marR="0" lvl="7" indent="0" algn="r" rtl="1">
              <a:spcBef>
                <a:spcPts val="0"/>
              </a:spcBef>
              <a:buNone/>
              <a:defRPr sz="1200" b="0" i="0" u="none" strike="noStrike" cap="none">
                <a:solidFill>
                  <a:schemeClr val="lt1"/>
                </a:solidFill>
                <a:latin typeface="Calibri"/>
                <a:ea typeface="Calibri"/>
                <a:cs typeface="Calibri"/>
                <a:sym typeface="Calibri"/>
              </a:defRPr>
            </a:lvl8pPr>
            <a:lvl9pPr marL="0" marR="0" lvl="8" indent="0" algn="r" rtl="1">
              <a:spcBef>
                <a:spcPts val="0"/>
              </a:spcBef>
              <a:buNone/>
              <a:defRPr sz="1200" b="0" i="0" u="none" strike="noStrike" cap="none">
                <a:solidFill>
                  <a:schemeClr val="lt1"/>
                </a:solidFill>
                <a:latin typeface="Calibri"/>
                <a:ea typeface="Calibri"/>
                <a:cs typeface="Calibri"/>
                <a:sym typeface="Calibri"/>
              </a:defRPr>
            </a:lvl9pPr>
          </a:lstStyle>
          <a:p>
            <a:pPr marL="0" lvl="0" indent="0" algn="r"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63833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hf sldNum="0"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477980" y="2497766"/>
            <a:ext cx="10226598" cy="1535443"/>
          </a:xfrm>
          <a:prstGeom prst="rect">
            <a:avLst/>
          </a:prstGeom>
          <a:noFill/>
          <a:ln>
            <a:noFill/>
          </a:ln>
        </p:spPr>
        <p:txBody>
          <a:bodyPr spcFirstLastPara="1" wrap="square" lIns="91425" tIns="45700" rIns="91425" bIns="45700" anchor="b" anchorCtr="0">
            <a:noAutofit/>
          </a:bodyPr>
          <a:lstStyle/>
          <a:p>
            <a:pPr marL="0" lvl="0" indent="0" algn="ctr" rtl="0">
              <a:lnSpc>
                <a:spcPct val="107000"/>
              </a:lnSpc>
              <a:spcBef>
                <a:spcPts val="0"/>
              </a:spcBef>
              <a:spcAft>
                <a:spcPts val="0"/>
              </a:spcAft>
              <a:buClr>
                <a:schemeClr val="dk1"/>
              </a:buClr>
              <a:buSzPts val="4800"/>
              <a:buFont typeface="Calibri"/>
              <a:buNone/>
            </a:pPr>
            <a:r>
              <a:rPr lang="en-US" sz="4800" b="1" dirty="0"/>
              <a:t>Classification of MRI imaging of ASD using deep learning methods</a:t>
            </a:r>
            <a:endParaRPr sz="4000" b="1" dirty="0">
              <a:latin typeface="Calibri"/>
              <a:ea typeface="Calibri"/>
              <a:cs typeface="Calibri"/>
              <a:sym typeface="Calibri"/>
            </a:endParaRPr>
          </a:p>
        </p:txBody>
      </p:sp>
      <p:sp>
        <p:nvSpPr>
          <p:cNvPr id="101" name="Google Shape;101;p15"/>
          <p:cNvSpPr txBox="1">
            <a:spLocks noGrp="1"/>
          </p:cNvSpPr>
          <p:nvPr>
            <p:ph type="subTitle" idx="1"/>
          </p:nvPr>
        </p:nvSpPr>
        <p:spPr>
          <a:xfrm>
            <a:off x="477980" y="4872922"/>
            <a:ext cx="4843828" cy="1654175"/>
          </a:xfrm>
          <a:prstGeom prst="rect">
            <a:avLst/>
          </a:prstGeom>
          <a:noFill/>
          <a:ln>
            <a:noFill/>
          </a:ln>
        </p:spPr>
        <p:txBody>
          <a:bodyPr spcFirstLastPara="1" wrap="square" lIns="91425" tIns="45700" rIns="91425" bIns="45700" anchor="t" anchorCtr="0">
            <a:normAutofit/>
          </a:bodyPr>
          <a:lstStyle/>
          <a:p>
            <a:pPr marL="0" lvl="0" indent="0" algn="l" rtl="1">
              <a:lnSpc>
                <a:spcPct val="90000"/>
              </a:lnSpc>
              <a:spcBef>
                <a:spcPts val="0"/>
              </a:spcBef>
              <a:spcAft>
                <a:spcPts val="0"/>
              </a:spcAft>
              <a:buClr>
                <a:schemeClr val="dk1"/>
              </a:buClr>
              <a:buSzPts val="2000"/>
              <a:buNone/>
            </a:pPr>
            <a:r>
              <a:rPr lang="en-US" sz="2000" u="sng" dirty="0">
                <a:solidFill>
                  <a:schemeClr val="tx1"/>
                </a:solidFill>
                <a:latin typeface="Calibri"/>
                <a:ea typeface="Calibri"/>
                <a:cs typeface="Calibri"/>
                <a:sym typeface="Calibri"/>
              </a:rPr>
              <a:t>Submitters:</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Nitzan Ezra</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Lior Buzaglo</a:t>
            </a:r>
            <a:endParaRPr dirty="0">
              <a:solidFill>
                <a:schemeClr val="tx1"/>
              </a:solidFill>
            </a:endParaRPr>
          </a:p>
        </p:txBody>
      </p:sp>
      <p:sp>
        <p:nvSpPr>
          <p:cNvPr id="102" name="Google Shape;102;p15"/>
          <p:cNvSpPr/>
          <p:nvPr/>
        </p:nvSpPr>
        <p:spPr>
          <a:xfrm>
            <a:off x="2971800" y="2743201"/>
            <a:ext cx="6477000" cy="10445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400" b="0" i="0" u="none" strike="noStrike" cap="none">
              <a:solidFill>
                <a:srgbClr val="BBE0E3"/>
              </a:solidFill>
              <a:latin typeface="Arial"/>
              <a:ea typeface="Arial"/>
              <a:cs typeface="Arial"/>
              <a:sym typeface="Arial"/>
            </a:endParaRPr>
          </a:p>
        </p:txBody>
      </p:sp>
      <p:pic>
        <p:nvPicPr>
          <p:cNvPr id="103" name="Google Shape;103;p15" descr="A blue and black logo&#10;&#10;Description automatically generated"/>
          <p:cNvPicPr preferRelativeResize="0"/>
          <p:nvPr/>
        </p:nvPicPr>
        <p:blipFill rotWithShape="1">
          <a:blip r:embed="rId3">
            <a:alphaModFix/>
          </a:blip>
          <a:srcRect/>
          <a:stretch/>
        </p:blipFill>
        <p:spPr>
          <a:xfrm>
            <a:off x="3573145" y="141951"/>
            <a:ext cx="5274310" cy="1248410"/>
          </a:xfrm>
          <a:prstGeom prst="rect">
            <a:avLst/>
          </a:prstGeom>
          <a:noFill/>
          <a:ln>
            <a:noFill/>
          </a:ln>
        </p:spPr>
      </p:pic>
      <p:sp>
        <p:nvSpPr>
          <p:cNvPr id="104" name="Google Shape;104;p15"/>
          <p:cNvSpPr txBox="1"/>
          <p:nvPr/>
        </p:nvSpPr>
        <p:spPr>
          <a:xfrm>
            <a:off x="8847458" y="4872921"/>
            <a:ext cx="3341100" cy="1654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000"/>
              <a:buFont typeface="Calibri"/>
              <a:buNone/>
            </a:pPr>
            <a:r>
              <a:rPr lang="en-US" sz="2000" b="0" i="0" u="sng" strike="noStrike" cap="none">
                <a:solidFill>
                  <a:schemeClr val="dk1"/>
                </a:solidFill>
                <a:latin typeface="Calibri"/>
                <a:ea typeface="Calibri"/>
                <a:cs typeface="Calibri"/>
                <a:sym typeface="Calibri"/>
              </a:rPr>
              <a:t>Supervisors: </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Assoc. Prof. Miri Weiss-Cohen</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Dr. Anat Dahan</a:t>
            </a:r>
            <a:endParaRPr sz="2000" b="0" i="0" u="none" strike="noStrike" cap="none">
              <a:solidFill>
                <a:schemeClr val="dk1"/>
              </a:solidFill>
              <a:latin typeface="Calibri"/>
              <a:ea typeface="Calibri"/>
              <a:cs typeface="Calibri"/>
              <a:sym typeface="Calibri"/>
            </a:endParaRPr>
          </a:p>
        </p:txBody>
      </p:sp>
      <p:sp>
        <p:nvSpPr>
          <p:cNvPr id="105" name="Google Shape;105;p15"/>
          <p:cNvSpPr txBox="1"/>
          <p:nvPr/>
        </p:nvSpPr>
        <p:spPr>
          <a:xfrm>
            <a:off x="5262154" y="4872922"/>
            <a:ext cx="1667700" cy="4542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400" b="0" i="0" u="none" strike="noStrike" cap="none">
                <a:solidFill>
                  <a:schemeClr val="dk2"/>
                </a:solidFill>
                <a:latin typeface="Calibri"/>
                <a:ea typeface="Calibri"/>
                <a:cs typeface="Calibri"/>
                <a:sym typeface="Calibri"/>
              </a:rPr>
              <a:t>24-2-R-8</a:t>
            </a:r>
            <a:endParaRPr sz="900" b="0" i="0" u="none" strike="noStrike" cap="none">
              <a:solidFill>
                <a:schemeClr val="dk2"/>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295375" y="3114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Transfer </a:t>
            </a:r>
            <a:r>
              <a:rPr lang="en-US" sz="4800" dirty="0" smtClean="0"/>
              <a:t>learning</a:t>
            </a:r>
            <a:endParaRPr lang="en-US" sz="4800" dirty="0"/>
          </a:p>
        </p:txBody>
      </p:sp>
      <p:sp>
        <p:nvSpPr>
          <p:cNvPr id="176" name="Google Shape;176;p25"/>
          <p:cNvSpPr txBox="1">
            <a:spLocks noGrp="1"/>
          </p:cNvSpPr>
          <p:nvPr>
            <p:ph idx="1"/>
          </p:nvPr>
        </p:nvSpPr>
        <p:spPr>
          <a:xfrm>
            <a:off x="133351" y="1880376"/>
            <a:ext cx="6516905" cy="3046948"/>
          </a:xfrm>
          <a:prstGeom prst="rect">
            <a:avLst/>
          </a:prstGeom>
          <a:noFill/>
          <a:ln>
            <a:noFill/>
          </a:ln>
        </p:spPr>
        <p:txBody>
          <a:bodyPr spcFirstLastPara="1" wrap="square" lIns="91425" tIns="45700" rIns="91425" bIns="45700" anchor="ctr" anchorCtr="0">
            <a:spAutoFit/>
          </a:bodyPr>
          <a:lstStyle/>
          <a:p>
            <a:pPr marL="0" lvl="0" indent="0" algn="l" rtl="0">
              <a:lnSpc>
                <a:spcPct val="100000"/>
              </a:lnSpc>
              <a:spcBef>
                <a:spcPts val="0"/>
              </a:spcBef>
              <a:spcAft>
                <a:spcPts val="0"/>
              </a:spcAft>
              <a:buClr>
                <a:schemeClr val="dk1"/>
              </a:buClr>
              <a:buSzPts val="1100"/>
              <a:buFont typeface="Arial"/>
              <a:buNone/>
            </a:pPr>
            <a:r>
              <a:rPr lang="en-US" sz="2400" dirty="0">
                <a:cs typeface="+mj-cs"/>
              </a:rPr>
              <a:t>A technique where a model trained for one task is reused for a related task.</a:t>
            </a:r>
          </a:p>
          <a:p>
            <a:pPr marL="0" lvl="0" indent="0" algn="l" rtl="0">
              <a:lnSpc>
                <a:spcPct val="100000"/>
              </a:lnSpc>
              <a:spcBef>
                <a:spcPts val="0"/>
              </a:spcBef>
              <a:spcAft>
                <a:spcPts val="0"/>
              </a:spcAft>
              <a:buClr>
                <a:schemeClr val="dk1"/>
              </a:buClr>
              <a:buSzPts val="1100"/>
              <a:buFont typeface="Arial"/>
              <a:buNone/>
            </a:pPr>
            <a:endParaRPr lang="en-US" sz="2400" b="1" dirty="0">
              <a:cs typeface="+mj-cs"/>
            </a:endParaRPr>
          </a:p>
          <a:p>
            <a:pPr marL="0" lvl="0" indent="0" algn="l" rtl="0">
              <a:lnSpc>
                <a:spcPct val="100000"/>
              </a:lnSpc>
              <a:spcBef>
                <a:spcPts val="0"/>
              </a:spcBef>
              <a:spcAft>
                <a:spcPts val="0"/>
              </a:spcAft>
              <a:buClr>
                <a:schemeClr val="dk1"/>
              </a:buClr>
              <a:buSzPts val="1100"/>
              <a:buFont typeface="Arial"/>
              <a:buNone/>
            </a:pPr>
            <a:r>
              <a:rPr lang="en-US" sz="2400" b="1" dirty="0">
                <a:cs typeface="+mj-cs"/>
              </a:rPr>
              <a:t>Advantages: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Requires less data and computational resources.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Improves the efficiency and effectiveness of deep learning applications.</a:t>
            </a:r>
            <a:endParaRPr lang="en-US" sz="2400" b="1" dirty="0">
              <a:cs typeface="+mj-cs"/>
            </a:endParaRPr>
          </a:p>
        </p:txBody>
      </p:sp>
      <p:pic>
        <p:nvPicPr>
          <p:cNvPr id="175" name="Google Shape;175;p25"/>
          <p:cNvPicPr preferRelativeResize="0"/>
          <p:nvPr/>
        </p:nvPicPr>
        <p:blipFill rotWithShape="1">
          <a:blip r:embed="rId3">
            <a:alphaModFix/>
          </a:blip>
          <a:srcRect l="2448" t="18652" r="6881"/>
          <a:stretch/>
        </p:blipFill>
        <p:spPr>
          <a:xfrm>
            <a:off x="6468774" y="1657720"/>
            <a:ext cx="5589875" cy="33791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000"/>
                                        <p:tgtEl>
                                          <p:spTgt spid="176">
                                            <p:txEl>
                                              <p:pRg st="0" end="0"/>
                                            </p:txEl>
                                          </p:spTgt>
                                        </p:tgtEl>
                                      </p:cBhvr>
                                    </p:animEffect>
                                    <p:anim calcmode="lin" valueType="num">
                                      <p:cBhvr>
                                        <p:cTn id="8" dur="1000" fill="hold"/>
                                        <p:tgtEl>
                                          <p:spTgt spid="17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6">
                                            <p:txEl>
                                              <p:pRg st="2" end="2"/>
                                            </p:txEl>
                                          </p:spTgt>
                                        </p:tgtEl>
                                        <p:attrNameLst>
                                          <p:attrName>style.visibility</p:attrName>
                                        </p:attrNameLst>
                                      </p:cBhvr>
                                      <p:to>
                                        <p:strVal val="visible"/>
                                      </p:to>
                                    </p:set>
                                    <p:animEffect transition="in" filter="fade">
                                      <p:cBhvr>
                                        <p:cTn id="14" dur="1000"/>
                                        <p:tgtEl>
                                          <p:spTgt spid="176">
                                            <p:txEl>
                                              <p:pRg st="2" end="2"/>
                                            </p:txEl>
                                          </p:spTgt>
                                        </p:tgtEl>
                                      </p:cBhvr>
                                    </p:animEffect>
                                    <p:anim calcmode="lin" valueType="num">
                                      <p:cBhvr>
                                        <p:cTn id="15" dur="1000" fill="hold"/>
                                        <p:tgtEl>
                                          <p:spTgt spid="17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6">
                                            <p:txEl>
                                              <p:pRg st="3" end="3"/>
                                            </p:txEl>
                                          </p:spTgt>
                                        </p:tgtEl>
                                        <p:attrNameLst>
                                          <p:attrName>style.visibility</p:attrName>
                                        </p:attrNameLst>
                                      </p:cBhvr>
                                      <p:to>
                                        <p:strVal val="visible"/>
                                      </p:to>
                                    </p:set>
                                    <p:animEffect transition="in" filter="fade">
                                      <p:cBhvr>
                                        <p:cTn id="21" dur="1000"/>
                                        <p:tgtEl>
                                          <p:spTgt spid="176">
                                            <p:txEl>
                                              <p:pRg st="3" end="3"/>
                                            </p:txEl>
                                          </p:spTgt>
                                        </p:tgtEl>
                                      </p:cBhvr>
                                    </p:animEffect>
                                    <p:anim calcmode="lin" valueType="num">
                                      <p:cBhvr>
                                        <p:cTn id="22" dur="1000" fill="hold"/>
                                        <p:tgtEl>
                                          <p:spTgt spid="17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6">
                                            <p:txEl>
                                              <p:pRg st="4" end="4"/>
                                            </p:txEl>
                                          </p:spTgt>
                                        </p:tgtEl>
                                        <p:attrNameLst>
                                          <p:attrName>style.visibility</p:attrName>
                                        </p:attrNameLst>
                                      </p:cBhvr>
                                      <p:to>
                                        <p:strVal val="visible"/>
                                      </p:to>
                                    </p:set>
                                    <p:animEffect transition="in" filter="fade">
                                      <p:cBhvr>
                                        <p:cTn id="28" dur="1000"/>
                                        <p:tgtEl>
                                          <p:spTgt spid="176">
                                            <p:txEl>
                                              <p:pRg st="4" end="4"/>
                                            </p:txEl>
                                          </p:spTgt>
                                        </p:tgtEl>
                                      </p:cBhvr>
                                    </p:animEffect>
                                    <p:anim calcmode="lin" valueType="num">
                                      <p:cBhvr>
                                        <p:cTn id="29" dur="1000" fill="hold"/>
                                        <p:tgtEl>
                                          <p:spTgt spid="17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7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24400" y="11057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Model flow</a:t>
            </a:r>
            <a:endParaRPr sz="4800" dirty="0"/>
          </a:p>
        </p:txBody>
      </p:sp>
      <p:sp>
        <p:nvSpPr>
          <p:cNvPr id="182" name="Google Shape;182;p26"/>
          <p:cNvSpPr/>
          <p:nvPr/>
        </p:nvSpPr>
        <p:spPr>
          <a:xfrm>
            <a:off x="324400" y="1654225"/>
            <a:ext cx="6419300" cy="537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dk1"/>
                </a:solidFill>
                <a:latin typeface="Calibri"/>
                <a:ea typeface="Calibri"/>
                <a:cs typeface="Calibri"/>
                <a:sym typeface="Calibri"/>
              </a:rPr>
              <a:t>Data Split: </a:t>
            </a:r>
            <a:r>
              <a:rPr lang="en-US" sz="2400" dirty="0">
                <a:solidFill>
                  <a:schemeClr val="dk1"/>
                </a:solidFill>
                <a:latin typeface="Calibri"/>
                <a:ea typeface="Calibri"/>
                <a:cs typeface="Calibri"/>
                <a:sym typeface="Calibri"/>
              </a:rPr>
              <a:t>80% Training , 15% Validation , 5% Testing </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400" b="1" dirty="0">
                <a:solidFill>
                  <a:srgbClr val="212121"/>
                </a:solidFill>
                <a:highlight>
                  <a:srgbClr val="FFFFFF"/>
                </a:highlight>
              </a:rPr>
              <a:t>Hyperparameters:</a:t>
            </a:r>
            <a:endParaRPr sz="2400" b="1"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rgbClr val="212121"/>
                </a:solidFill>
                <a:highlight>
                  <a:srgbClr val="FFFFFF"/>
                </a:highlight>
              </a:rPr>
              <a:t>Learning rates will be tested at 5e-4, 5e-5, and 5e-6. </a:t>
            </a:r>
            <a:br>
              <a:rPr lang="en-US" sz="2400" dirty="0">
                <a:solidFill>
                  <a:srgbClr val="212121"/>
                </a:solidFill>
                <a:highlight>
                  <a:srgbClr val="FFFFFF"/>
                </a:highlight>
              </a:rPr>
            </a:br>
            <a:r>
              <a:rPr lang="en-US" sz="2400" dirty="0">
                <a:solidFill>
                  <a:srgbClr val="212121"/>
                </a:solidFill>
                <a:highlight>
                  <a:srgbClr val="FFFFFF"/>
                </a:highlight>
              </a:rPr>
              <a:t>Epoch sizes range from 50 to 150.</a:t>
            </a:r>
            <a:endParaRPr sz="2400" dirty="0">
              <a:solidFill>
                <a:srgbClr val="212121"/>
              </a:solidFill>
              <a:highlight>
                <a:srgbClr val="FFFFFF"/>
              </a:highlight>
            </a:endParaRPr>
          </a:p>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The Batch Size 32 or 64.</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The </a:t>
            </a:r>
            <a:r>
              <a:rPr lang="en-US" sz="2400" dirty="0">
                <a:solidFill>
                  <a:srgbClr val="212121"/>
                </a:solidFill>
                <a:highlight>
                  <a:srgbClr val="FFFFFF"/>
                </a:highlight>
              </a:rPr>
              <a:t> dropout rate of 0.2 to 0.5.</a:t>
            </a:r>
            <a:endParaRPr sz="2400" dirty="0">
              <a:solidFill>
                <a:schemeClr val="dk1"/>
              </a:solidFill>
              <a:latin typeface="Calibri"/>
              <a:ea typeface="Calibri"/>
              <a:cs typeface="Calibri"/>
              <a:sym typeface="Calibri"/>
            </a:endParaRPr>
          </a:p>
          <a:p>
            <a:pPr marL="0" lvl="0" indent="0" algn="r" rtl="1">
              <a:spcBef>
                <a:spcPts val="1200"/>
              </a:spcBef>
              <a:spcAft>
                <a:spcPts val="0"/>
              </a:spcAft>
              <a:buNone/>
            </a:pPr>
            <a:endParaRPr sz="2400" b="1" dirty="0">
              <a:solidFill>
                <a:schemeClr val="dk1"/>
              </a:solidFill>
              <a:latin typeface="Calibri"/>
              <a:ea typeface="Calibri"/>
              <a:cs typeface="Calibri"/>
              <a:sym typeface="Calibri"/>
            </a:endParaRPr>
          </a:p>
        </p:txBody>
      </p:sp>
      <p:pic>
        <p:nvPicPr>
          <p:cNvPr id="183" name="Google Shape;183;p26"/>
          <p:cNvPicPr preferRelativeResize="0"/>
          <p:nvPr/>
        </p:nvPicPr>
        <p:blipFill>
          <a:blip r:embed="rId3">
            <a:alphaModFix/>
          </a:blip>
          <a:stretch>
            <a:fillRect/>
          </a:stretch>
        </p:blipFill>
        <p:spPr>
          <a:xfrm>
            <a:off x="6884397" y="388212"/>
            <a:ext cx="2786425" cy="6081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1000"/>
                                        <p:tgtEl>
                                          <p:spTgt spid="182">
                                            <p:txEl>
                                              <p:pRg st="0" end="0"/>
                                            </p:txEl>
                                          </p:spTgt>
                                        </p:tgtEl>
                                      </p:cBhvr>
                                    </p:animEffect>
                                    <p:anim calcmode="lin" valueType="num">
                                      <p:cBhvr>
                                        <p:cTn id="8" dur="10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2">
                                            <p:txEl>
                                              <p:pRg st="2" end="2"/>
                                            </p:txEl>
                                          </p:spTgt>
                                        </p:tgtEl>
                                        <p:attrNameLst>
                                          <p:attrName>style.visibility</p:attrName>
                                        </p:attrNameLst>
                                      </p:cBhvr>
                                      <p:to>
                                        <p:strVal val="visible"/>
                                      </p:to>
                                    </p:set>
                                    <p:animEffect transition="in" filter="fade">
                                      <p:cBhvr>
                                        <p:cTn id="14" dur="1000"/>
                                        <p:tgtEl>
                                          <p:spTgt spid="182">
                                            <p:txEl>
                                              <p:pRg st="2" end="2"/>
                                            </p:txEl>
                                          </p:spTgt>
                                        </p:tgtEl>
                                      </p:cBhvr>
                                    </p:animEffect>
                                    <p:anim calcmode="lin" valueType="num">
                                      <p:cBhvr>
                                        <p:cTn id="15" dur="1000" fill="hold"/>
                                        <p:tgtEl>
                                          <p:spTgt spid="18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animEffect transition="in" filter="fade">
                                      <p:cBhvr>
                                        <p:cTn id="19" dur="1000"/>
                                        <p:tgtEl>
                                          <p:spTgt spid="182">
                                            <p:txEl>
                                              <p:pRg st="3" end="3"/>
                                            </p:txEl>
                                          </p:spTgt>
                                        </p:tgtEl>
                                      </p:cBhvr>
                                    </p:animEffect>
                                    <p:anim calcmode="lin" valueType="num">
                                      <p:cBhvr>
                                        <p:cTn id="20" dur="1000" fill="hold"/>
                                        <p:tgtEl>
                                          <p:spTgt spid="18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8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2">
                                            <p:txEl>
                                              <p:pRg st="4" end="4"/>
                                            </p:txEl>
                                          </p:spTgt>
                                        </p:tgtEl>
                                        <p:attrNameLst>
                                          <p:attrName>style.visibility</p:attrName>
                                        </p:attrNameLst>
                                      </p:cBhvr>
                                      <p:to>
                                        <p:strVal val="visible"/>
                                      </p:to>
                                    </p:set>
                                    <p:animEffect transition="in" filter="fade">
                                      <p:cBhvr>
                                        <p:cTn id="24" dur="1000"/>
                                        <p:tgtEl>
                                          <p:spTgt spid="182">
                                            <p:txEl>
                                              <p:pRg st="4" end="4"/>
                                            </p:txEl>
                                          </p:spTgt>
                                        </p:tgtEl>
                                      </p:cBhvr>
                                    </p:animEffect>
                                    <p:anim calcmode="lin" valueType="num">
                                      <p:cBhvr>
                                        <p:cTn id="25" dur="1000" fill="hold"/>
                                        <p:tgtEl>
                                          <p:spTgt spid="18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8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69180" y="196645"/>
            <a:ext cx="8596668" cy="1320800"/>
          </a:xfrm>
          <a:prstGeom prst="rect">
            <a:avLst/>
          </a:prstGeom>
        </p:spPr>
        <p:txBody>
          <a:bodyPr spcFirstLastPara="1" vert="horz" wrap="square" lIns="91425" tIns="45700" rIns="91425" bIns="45700" rtlCol="0" anchor="ctr" anchorCtr="0">
            <a:normAutofit/>
          </a:bodyPr>
          <a:lstStyle/>
          <a:p>
            <a:pPr rtl="0">
              <a:spcBef>
                <a:spcPts val="0"/>
              </a:spcBef>
            </a:pPr>
            <a:r>
              <a:rPr lang="en-US" sz="4800" dirty="0">
                <a:sym typeface="Arial"/>
              </a:rPr>
              <a:t>GUI – Main </a:t>
            </a:r>
            <a:endParaRPr sz="4800" dirty="0">
              <a:sym typeface="Arial"/>
            </a:endParaRPr>
          </a:p>
        </p:txBody>
      </p:sp>
      <p:pic>
        <p:nvPicPr>
          <p:cNvPr id="190" name="Google Shape;190;p27" descr="https://lh7-rt.googleusercontent.com/docsz/AD_4nXf-M6QmteCC5737zc8Cnh9Ry3aGNZFkZNR_5vyylxCmRh10deTUmsInkxyMR2UV2FAWelwCIjrppHuhavAzYbdACJnRG7Q8A3Pv8hf_leWO3sPWagmumDRDam7pTxghs3tb2MtE_kksvOQE7wmrDb1F3OCu?key=hvXnaU6ij9W6wXIll0QB8A"/>
          <p:cNvPicPr preferRelativeResize="0"/>
          <p:nvPr/>
        </p:nvPicPr>
        <p:blipFill rotWithShape="1">
          <a:blip r:embed="rId3">
            <a:alphaModFix/>
          </a:blip>
          <a:srcRect/>
          <a:stretch/>
        </p:blipFill>
        <p:spPr>
          <a:xfrm>
            <a:off x="569180" y="1335857"/>
            <a:ext cx="8622052" cy="48552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08508" y="137651"/>
            <a:ext cx="8596668" cy="1320800"/>
          </a:xfrm>
          <a:prstGeom prst="rect">
            <a:avLst/>
          </a:prstGeom>
          <a:noFill/>
          <a:ln>
            <a:noFill/>
          </a:ln>
        </p:spPr>
        <p:txBody>
          <a:bodyPr spcFirstLastPara="1" wrap="square" lIns="91425" tIns="45700" rIns="91425" bIns="45700" anchor="ctr" anchorCtr="0">
            <a:normAutofit/>
          </a:bodyPr>
          <a:lstStyle/>
          <a:p>
            <a:pPr marL="0" lvl="0" indent="0" rtl="0">
              <a:spcBef>
                <a:spcPts val="0"/>
              </a:spcBef>
              <a:buSzPts val="4400"/>
            </a:pPr>
            <a:r>
              <a:rPr lang="en-US" sz="4800" dirty="0">
                <a:sym typeface="Arial"/>
              </a:rPr>
              <a:t>GUI – After </a:t>
            </a:r>
            <a:r>
              <a:rPr lang="en-US" sz="4800" dirty="0" smtClean="0">
                <a:sym typeface="Arial"/>
              </a:rPr>
              <a:t>loading </a:t>
            </a:r>
            <a:r>
              <a:rPr lang="en-US" sz="4800" dirty="0">
                <a:sym typeface="Arial"/>
              </a:rPr>
              <a:t>t</a:t>
            </a:r>
            <a:r>
              <a:rPr lang="en-US" sz="4800" dirty="0" smtClean="0">
                <a:sym typeface="Arial"/>
              </a:rPr>
              <a:t>he </a:t>
            </a:r>
            <a:r>
              <a:rPr lang="en-US" sz="4800" dirty="0">
                <a:sym typeface="Arial"/>
              </a:rPr>
              <a:t>f</a:t>
            </a:r>
            <a:r>
              <a:rPr lang="en-US" sz="4800" dirty="0" smtClean="0">
                <a:sym typeface="Arial"/>
              </a:rPr>
              <a:t>ile</a:t>
            </a:r>
            <a:endParaRPr sz="4800" dirty="0">
              <a:sym typeface="Arial"/>
            </a:endParaRPr>
          </a:p>
        </p:txBody>
      </p:sp>
      <p:pic>
        <p:nvPicPr>
          <p:cNvPr id="197" name="Google Shape;197;p28" descr="https://lh7-rt.googleusercontent.com/docsz/AD_4nXd5TUKYZCdsmUHKmt7mBx1tIp9hth2VePIlDIL_8bxlvFtXqupE89kHXwQinpCL_bjtUU7Kq5apgbnlhiVFIZfmt4dLfYVQinEw3qszAhLjafIhJ035SCAqEX0NXIhnkWS6K5DwVdI7xIMxrs2YyIwARu1F?key=hvXnaU6ij9W6wXIll0QB8A"/>
          <p:cNvPicPr preferRelativeResize="0"/>
          <p:nvPr/>
        </p:nvPicPr>
        <p:blipFill rotWithShape="1">
          <a:blip r:embed="rId3">
            <a:alphaModFix/>
          </a:blip>
          <a:srcRect/>
          <a:stretch/>
        </p:blipFill>
        <p:spPr>
          <a:xfrm>
            <a:off x="639050" y="1309861"/>
            <a:ext cx="8566126" cy="48238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5718" y="202569"/>
            <a:ext cx="7673801" cy="1087656"/>
          </a:xfrm>
          <a:prstGeom prst="rect">
            <a:avLst/>
          </a:prstGeom>
        </p:spPr>
        <p:txBody>
          <a:bodyPr spcFirstLastPara="1" vert="horz" lIns="91440" tIns="45720" rIns="91440" bIns="45720" rtlCol="0" anchor="b" anchorCtr="0">
            <a:normAutofit/>
          </a:bodyPr>
          <a:lstStyle/>
          <a:p>
            <a:pPr marL="0" lvl="0" indent="0" rtl="0">
              <a:spcAft>
                <a:spcPts val="0"/>
              </a:spcAft>
              <a:buClr>
                <a:schemeClr val="dk1"/>
              </a:buClr>
              <a:buSzPts val="4400"/>
            </a:pPr>
            <a:r>
              <a:rPr lang="en-US" sz="4800" kern="1200" dirty="0">
                <a:solidFill>
                  <a:schemeClr val="accent1"/>
                </a:solidFill>
                <a:latin typeface="+mj-lt"/>
                <a:ea typeface="+mj-ea"/>
                <a:cs typeface="+mj-cs"/>
                <a:sym typeface="Arial"/>
              </a:rPr>
              <a:t>Test </a:t>
            </a:r>
            <a:r>
              <a:rPr lang="en-US" sz="4800" kern="1200" dirty="0" smtClean="0">
                <a:solidFill>
                  <a:schemeClr val="accent1"/>
                </a:solidFill>
                <a:latin typeface="+mj-lt"/>
                <a:ea typeface="+mj-ea"/>
                <a:cs typeface="+mj-cs"/>
                <a:sym typeface="Arial"/>
              </a:rPr>
              <a:t>process</a:t>
            </a:r>
            <a:endParaRPr lang="en-US" sz="4800" kern="1200" dirty="0">
              <a:solidFill>
                <a:schemeClr val="accent1"/>
              </a:solidFill>
              <a:latin typeface="+mj-lt"/>
              <a:ea typeface="+mj-ea"/>
              <a:cs typeface="+mj-cs"/>
              <a:sym typeface="Arial"/>
            </a:endParaRPr>
          </a:p>
        </p:txBody>
      </p:sp>
      <p:graphicFrame>
        <p:nvGraphicFramePr>
          <p:cNvPr id="203" name="Google Shape;203;p29"/>
          <p:cNvGraphicFramePr/>
          <p:nvPr>
            <p:extLst>
              <p:ext uri="{D42A27DB-BD31-4B8C-83A1-F6EECF244321}">
                <p14:modId xmlns:p14="http://schemas.microsoft.com/office/powerpoint/2010/main" val="56699958"/>
              </p:ext>
            </p:extLst>
          </p:nvPr>
        </p:nvGraphicFramePr>
        <p:xfrm>
          <a:off x="215718" y="1290225"/>
          <a:ext cx="11760563" cy="5500784"/>
        </p:xfrm>
        <a:graphic>
          <a:graphicData uri="http://schemas.openxmlformats.org/drawingml/2006/table">
            <a:tbl>
              <a:tblPr firstRow="1" bandRow="1">
                <a:solidFill>
                  <a:schemeClr val="bg1">
                    <a:lumMod val="95000"/>
                  </a:schemeClr>
                </a:solidFill>
                <a:tableStyleId>{B66B643A-B86B-443F-9623-328B6B09BA61}</a:tableStyleId>
              </a:tblPr>
              <a:tblGrid>
                <a:gridCol w="1489898">
                  <a:extLst>
                    <a:ext uri="{9D8B030D-6E8A-4147-A177-3AD203B41FA5}">
                      <a16:colId xmlns:a16="http://schemas.microsoft.com/office/drawing/2014/main" val="20000"/>
                    </a:ext>
                  </a:extLst>
                </a:gridCol>
                <a:gridCol w="5402245">
                  <a:extLst>
                    <a:ext uri="{9D8B030D-6E8A-4147-A177-3AD203B41FA5}">
                      <a16:colId xmlns:a16="http://schemas.microsoft.com/office/drawing/2014/main" val="20001"/>
                    </a:ext>
                  </a:extLst>
                </a:gridCol>
                <a:gridCol w="4868420">
                  <a:extLst>
                    <a:ext uri="{9D8B030D-6E8A-4147-A177-3AD203B41FA5}">
                      <a16:colId xmlns:a16="http://schemas.microsoft.com/office/drawing/2014/main" val="20002"/>
                    </a:ext>
                  </a:extLst>
                </a:gridCol>
              </a:tblGrid>
              <a:tr h="389897">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CASE #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Test explanation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dirty="0">
                          <a:solidFill>
                            <a:schemeClr val="bg1"/>
                          </a:solidFill>
                        </a:rPr>
                        <a:t>Expected result</a:t>
                      </a:r>
                      <a:endParaRPr sz="2000" b="0" u="none" strike="noStrike" cap="none" spc="0" dirty="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000"/>
                  </a:ext>
                </a:extLst>
              </a:tr>
              <a:tr h="49611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1</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Upload </a:t>
                      </a:r>
                      <a:r>
                        <a:rPr lang="en-US" sz="2000" u="none" strike="noStrike" cap="none" spc="0" err="1">
                          <a:solidFill>
                            <a:schemeClr val="tx1"/>
                          </a:solidFill>
                        </a:rPr>
                        <a:t>Nii</a:t>
                      </a:r>
                      <a:r>
                        <a:rPr lang="en-US" sz="2000" u="none" strike="noStrike" cap="none" spc="0">
                          <a:solidFill>
                            <a:schemeClr val="tx1"/>
                          </a:solidFill>
                        </a:rPr>
                        <a:t> file.</a:t>
                      </a:r>
                      <a:endParaRPr sz="2000" u="none" strike="noStrike" cap="none" spc="0">
                        <a:solidFill>
                          <a:schemeClr val="tx1"/>
                        </a:solidFill>
                        <a:latin typeface="Arial"/>
                        <a:ea typeface="+mj-ea"/>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06000"/>
                        </a:lnSpc>
                        <a:spcBef>
                          <a:spcPts val="0"/>
                        </a:spcBef>
                        <a:spcAft>
                          <a:spcPts val="0"/>
                        </a:spcAft>
                        <a:buNone/>
                      </a:pPr>
                      <a:r>
                        <a:rPr lang="en-US" sz="2000" u="none" strike="noStrike" cap="none" spc="0">
                          <a:solidFill>
                            <a:schemeClr val="tx1"/>
                          </a:solidFill>
                        </a:rPr>
                        <a:t>Sends the anatomical MRI scans as input to the model to start the enhancement process. </a:t>
                      </a:r>
                      <a:endParaRPr sz="2000" cap="none" spc="0">
                        <a:solidFill>
                          <a:schemeClr val="tx1"/>
                        </a:solidFil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1"/>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2</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Press-&gt;without upload anything.</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No file has been uploaded”.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2"/>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3</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wrong file type.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type is not supported”.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3"/>
                  </a:ext>
                </a:extLst>
              </a:tr>
              <a:tr h="331964">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4</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empty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is empty”.</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4"/>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5</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 save (after uploading the file and receiving results)</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Saves image to file system. </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5"/>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6</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Press save (before uploading the file and receiving results)</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“Please upload a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6"/>
                  </a:ext>
                </a:extLst>
              </a:tr>
              <a:tr h="335868">
                <a:tc>
                  <a:txBody>
                    <a:bodyPr/>
                    <a:lstStyle/>
                    <a:p>
                      <a:pPr marL="0" marR="0" lvl="0" indent="0" algn="l" rtl="0">
                        <a:lnSpc>
                          <a:spcPct val="115000"/>
                        </a:lnSpc>
                        <a:spcBef>
                          <a:spcPts val="0"/>
                        </a:spcBef>
                        <a:spcAft>
                          <a:spcPts val="0"/>
                        </a:spcAft>
                        <a:buNone/>
                      </a:pPr>
                      <a:r>
                        <a:rPr lang="en-US" sz="2000" u="none" strike="noStrike" cap="none" spc="0">
                          <a:solidFill>
                            <a:schemeClr val="tx1"/>
                          </a:solidFill>
                          <a:latin typeface="Calibri"/>
                          <a:ea typeface="Calibri"/>
                          <a:cs typeface="Calibri"/>
                          <a:sym typeface="Calibri"/>
                        </a:rPr>
                        <a:t>7</a:t>
                      </a:r>
                      <a:endParaRPr sz="2000" cap="none" spc="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Clicking on the "add medical record notes" button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Opening a window for entering information.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7"/>
        <p:cNvGrpSpPr/>
        <p:nvPr/>
      </p:nvGrpSpPr>
      <p:grpSpPr>
        <a:xfrm>
          <a:off x="0" y="0"/>
          <a:ext cx="0" cy="0"/>
          <a:chOff x="0" y="0"/>
          <a:chExt cx="0" cy="0"/>
        </a:xfrm>
      </p:grpSpPr>
      <p:sp>
        <p:nvSpPr>
          <p:cNvPr id="208" name="Google Shape;208;p30"/>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 name="Google Shape;209;p30" descr="Brain Head Puzzle Logo Stock Illustrations – 2,101 Brain Head Puzzle Logo  Stock Illustrations, Vectors &amp; Clipart - Dreamstime"/>
          <p:cNvPicPr preferRelativeResize="0"/>
          <p:nvPr/>
        </p:nvPicPr>
        <p:blipFill rotWithShape="1">
          <a:blip r:embed="rId3">
            <a:alphaModFix amt="50000"/>
          </a:blip>
          <a:srcRect t="19295" b="24455"/>
          <a:stretch/>
        </p:blipFill>
        <p:spPr>
          <a:xfrm>
            <a:off x="20" y="1"/>
            <a:ext cx="12191980" cy="6857999"/>
          </a:xfrm>
          <a:prstGeom prst="rect">
            <a:avLst/>
          </a:prstGeom>
          <a:noFill/>
          <a:ln>
            <a:noFill/>
          </a:ln>
        </p:spPr>
      </p:pic>
      <p:sp>
        <p:nvSpPr>
          <p:cNvPr id="210" name="Google Shape;210;p30"/>
          <p:cNvSpPr txBox="1">
            <a:spLocks noGrp="1"/>
          </p:cNvSpPr>
          <p:nvPr>
            <p:ph type="title"/>
          </p:nvPr>
        </p:nvSpPr>
        <p:spPr>
          <a:xfrm>
            <a:off x="1524000" y="1122362"/>
            <a:ext cx="9144000" cy="29005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sz="8000" b="1" dirty="0">
                <a:solidFill>
                  <a:srgbClr val="FFFFFF"/>
                </a:solidFill>
              </a:rPr>
              <a:t>Thank you for </a:t>
            </a:r>
            <a:r>
              <a:rPr lang="en-US" sz="8000" b="1" dirty="0" smtClean="0">
                <a:solidFill>
                  <a:srgbClr val="FFFFFF"/>
                </a:solidFill>
              </a:rPr>
              <a:t>listening</a:t>
            </a:r>
            <a:r>
              <a:rPr lang="en-US" sz="8000" b="1" dirty="0">
                <a:solidFill>
                  <a:srgbClr val="FFFFFF"/>
                </a:solidFill>
              </a:rPr>
              <a:t>!</a:t>
            </a:r>
            <a:endParaRPr sz="6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4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36328" y="265472"/>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800" dirty="0">
                <a:latin typeface="Arial"/>
                <a:ea typeface="Arial"/>
                <a:cs typeface="Arial"/>
                <a:sym typeface="Arial"/>
              </a:rPr>
              <a:t>The problem</a:t>
            </a:r>
            <a:endParaRPr sz="4800" dirty="0">
              <a:latin typeface="Arial"/>
              <a:ea typeface="Arial"/>
              <a:cs typeface="Arial"/>
              <a:sym typeface="Arial"/>
            </a:endParaRPr>
          </a:p>
        </p:txBody>
      </p:sp>
      <p:sp>
        <p:nvSpPr>
          <p:cNvPr id="111" name="Google Shape;111;p16"/>
          <p:cNvSpPr txBox="1">
            <a:spLocks noGrp="1"/>
          </p:cNvSpPr>
          <p:nvPr>
            <p:ph idx="1"/>
          </p:nvPr>
        </p:nvSpPr>
        <p:spPr>
          <a:xfrm>
            <a:off x="594360" y="1206192"/>
            <a:ext cx="10657568" cy="5651808"/>
          </a:xfrm>
          <a:prstGeom prst="rect">
            <a:avLst/>
          </a:prstGeom>
          <a:noFill/>
          <a:ln>
            <a:noFill/>
          </a:ln>
        </p:spPr>
        <p:txBody>
          <a:bodyPr spcFirstLastPara="1" wrap="square" lIns="91425" tIns="45700" rIns="91425" bIns="45700" anchor="t" anchorCtr="0">
            <a:noAutofit/>
          </a:bodyPr>
          <a:lstStyle/>
          <a:p>
            <a:pPr marL="0" indent="0" algn="l" rtl="0">
              <a:buClr>
                <a:schemeClr val="dk1"/>
              </a:buClr>
              <a:buSzPts val="1100"/>
              <a:buNone/>
            </a:pPr>
            <a:r>
              <a:rPr lang="en-US" sz="2000" b="1" dirty="0"/>
              <a:t>What is </a:t>
            </a:r>
            <a:r>
              <a:rPr lang="en-US" sz="2000" b="1" dirty="0">
                <a:effectLst/>
                <a:latin typeface="Segoe UI" panose="020B0502040204020203" pitchFamily="34" charset="0"/>
              </a:rPr>
              <a:t>Autism spectrum disorder (ASD)?</a:t>
            </a:r>
            <a:r>
              <a:rPr lang="en-US" sz="2000" b="1" dirty="0"/>
              <a:t>   </a:t>
            </a:r>
          </a:p>
          <a:p>
            <a:pPr algn="l" rtl="0">
              <a:buSzPts val="1100"/>
              <a:buFont typeface="Wingdings" panose="05000000000000000000" pitchFamily="2" charset="2"/>
              <a:buChar char="q"/>
            </a:pPr>
            <a:r>
              <a:rPr lang="en-US" sz="2000" dirty="0"/>
              <a:t>A brain-based disorder that involves social deficits and repetitive behaviors.</a:t>
            </a:r>
          </a:p>
          <a:p>
            <a:pPr algn="l" rtl="0">
              <a:buSzPts val="1100"/>
              <a:buFont typeface="Wingdings" panose="05000000000000000000" pitchFamily="2" charset="2"/>
              <a:buChar char="q"/>
            </a:pPr>
            <a:r>
              <a:rPr lang="en-US" sz="2000" dirty="0"/>
              <a:t>Traditionally diagnosed through behavioral assessments. </a:t>
            </a:r>
          </a:p>
          <a:p>
            <a:pPr marL="0" indent="0" algn="l" rtl="0">
              <a:buSzPts val="1100"/>
              <a:buNone/>
            </a:pPr>
            <a:endParaRPr lang="en-US" sz="2000" dirty="0"/>
          </a:p>
          <a:p>
            <a:pPr marL="0" lvl="0" indent="0" algn="l" rtl="0">
              <a:spcBef>
                <a:spcPts val="1000"/>
              </a:spcBef>
              <a:spcAft>
                <a:spcPts val="0"/>
              </a:spcAft>
              <a:buClr>
                <a:schemeClr val="dk1"/>
              </a:buClr>
              <a:buSzPts val="1100"/>
              <a:buNone/>
            </a:pPr>
            <a:r>
              <a:rPr lang="en-US" sz="2000" b="1" dirty="0"/>
              <a:t>Motivation:</a:t>
            </a:r>
          </a:p>
          <a:p>
            <a:pPr algn="l" rtl="0">
              <a:buSzPts val="1100"/>
              <a:buFont typeface="Wingdings" panose="05000000000000000000" pitchFamily="2" charset="2"/>
              <a:buChar char="q"/>
            </a:pPr>
            <a:r>
              <a:rPr lang="en-US" sz="2000" dirty="0"/>
              <a:t>Early diagnosis improves social skills and communication in children with ASD and enhances quality of life for those affected.</a:t>
            </a:r>
          </a:p>
          <a:p>
            <a:pPr algn="l" rtl="0">
              <a:buSzPts val="1100"/>
              <a:buFont typeface="Wingdings" panose="05000000000000000000" pitchFamily="2" charset="2"/>
              <a:buChar char="q"/>
            </a:pPr>
            <a:r>
              <a:rPr lang="en-US" sz="2000" dirty="0"/>
              <a:t>Crucial for controlling and treating the disorder.</a:t>
            </a:r>
          </a:p>
          <a:p>
            <a:pPr algn="l" rtl="0">
              <a:buSzPts val="1100"/>
              <a:buFont typeface="Wingdings" panose="05000000000000000000" pitchFamily="2" charset="2"/>
              <a:buChar char="q"/>
            </a:pPr>
            <a:r>
              <a:rPr lang="en-US" sz="2000" dirty="0">
                <a:effectLst/>
                <a:latin typeface="Arial" panose="020B0604020202020204" pitchFamily="34" charset="0"/>
                <a:ea typeface="Arial" panose="020B0604020202020204" pitchFamily="34" charset="0"/>
              </a:rPr>
              <a:t>ASD affects one in 68 children in the United States. </a:t>
            </a:r>
            <a:endParaRPr lang="en-US" sz="2400" dirty="0"/>
          </a:p>
          <a:p>
            <a:pPr marL="0" lvl="0" indent="0" algn="l" rtl="0">
              <a:spcBef>
                <a:spcPts val="1000"/>
              </a:spcBef>
              <a:spcAft>
                <a:spcPts val="0"/>
              </a:spcAft>
              <a:buClr>
                <a:schemeClr val="dk1"/>
              </a:buClr>
              <a:buSzPts val="1100"/>
              <a:buNone/>
            </a:pPr>
            <a:endParaRPr lang="en-US" sz="2000" dirty="0"/>
          </a:p>
          <a:p>
            <a:pPr marL="0" lvl="0" indent="0" algn="l" rtl="0">
              <a:lnSpc>
                <a:spcPct val="90000"/>
              </a:lnSpc>
              <a:spcBef>
                <a:spcPts val="0"/>
              </a:spcBef>
              <a:spcAft>
                <a:spcPts val="0"/>
              </a:spcAft>
              <a:buClr>
                <a:schemeClr val="dk1"/>
              </a:buClr>
              <a:buSzPts val="2400"/>
              <a:buNone/>
            </a:pPr>
            <a:endParaRPr lang="he-IL"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anim calcmode="lin" valueType="num">
                                      <p:cBhvr>
                                        <p:cTn id="8" dur="100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1000"/>
                                        <p:tgtEl>
                                          <p:spTgt spid="111">
                                            <p:txEl>
                                              <p:pRg st="1" end="1"/>
                                            </p:txEl>
                                          </p:spTgt>
                                        </p:tgtEl>
                                      </p:cBhvr>
                                    </p:animEffect>
                                    <p:anim calcmode="lin" valueType="num">
                                      <p:cBhvr>
                                        <p:cTn id="13" dur="1000" fill="hold"/>
                                        <p:tgtEl>
                                          <p:spTgt spid="1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1000"/>
                                        <p:tgtEl>
                                          <p:spTgt spid="111">
                                            <p:txEl>
                                              <p:pRg st="2" end="2"/>
                                            </p:txEl>
                                          </p:spTgt>
                                        </p:tgtEl>
                                      </p:cBhvr>
                                    </p:animEffect>
                                    <p:anim calcmode="lin" valueType="num">
                                      <p:cBhvr>
                                        <p:cTn id="18" dur="1000" fill="hold"/>
                                        <p:tgtEl>
                                          <p:spTgt spid="1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Effect transition="in" filter="fade">
                                      <p:cBhvr>
                                        <p:cTn id="24" dur="1000"/>
                                        <p:tgtEl>
                                          <p:spTgt spid="111">
                                            <p:txEl>
                                              <p:pRg st="4" end="4"/>
                                            </p:txEl>
                                          </p:spTgt>
                                        </p:tgtEl>
                                      </p:cBhvr>
                                    </p:animEffect>
                                    <p:anim calcmode="lin" valueType="num">
                                      <p:cBhvr>
                                        <p:cTn id="25" dur="1000" fill="hold"/>
                                        <p:tgtEl>
                                          <p:spTgt spid="11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1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1">
                                            <p:txEl>
                                              <p:pRg st="5" end="5"/>
                                            </p:txEl>
                                          </p:spTgt>
                                        </p:tgtEl>
                                        <p:attrNameLst>
                                          <p:attrName>style.visibility</p:attrName>
                                        </p:attrNameLst>
                                      </p:cBhvr>
                                      <p:to>
                                        <p:strVal val="visible"/>
                                      </p:to>
                                    </p:set>
                                    <p:animEffect transition="in" filter="fade">
                                      <p:cBhvr>
                                        <p:cTn id="29" dur="1000"/>
                                        <p:tgtEl>
                                          <p:spTgt spid="111">
                                            <p:txEl>
                                              <p:pRg st="5" end="5"/>
                                            </p:txEl>
                                          </p:spTgt>
                                        </p:tgtEl>
                                      </p:cBhvr>
                                    </p:animEffect>
                                    <p:anim calcmode="lin" valueType="num">
                                      <p:cBhvr>
                                        <p:cTn id="30" dur="1000" fill="hold"/>
                                        <p:tgtEl>
                                          <p:spTgt spid="11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1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1">
                                            <p:txEl>
                                              <p:pRg st="6" end="6"/>
                                            </p:txEl>
                                          </p:spTgt>
                                        </p:tgtEl>
                                        <p:attrNameLst>
                                          <p:attrName>style.visibility</p:attrName>
                                        </p:attrNameLst>
                                      </p:cBhvr>
                                      <p:to>
                                        <p:strVal val="visible"/>
                                      </p:to>
                                    </p:set>
                                    <p:animEffect transition="in" filter="fade">
                                      <p:cBhvr>
                                        <p:cTn id="34" dur="1000"/>
                                        <p:tgtEl>
                                          <p:spTgt spid="111">
                                            <p:txEl>
                                              <p:pRg st="6" end="6"/>
                                            </p:txEl>
                                          </p:spTgt>
                                        </p:tgtEl>
                                      </p:cBhvr>
                                    </p:animEffect>
                                    <p:anim calcmode="lin" valueType="num">
                                      <p:cBhvr>
                                        <p:cTn id="35" dur="1000" fill="hold"/>
                                        <p:tgtEl>
                                          <p:spTgt spid="11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11">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1">
                                            <p:txEl>
                                              <p:pRg st="7" end="7"/>
                                            </p:txEl>
                                          </p:spTgt>
                                        </p:tgtEl>
                                        <p:attrNameLst>
                                          <p:attrName>style.visibility</p:attrName>
                                        </p:attrNameLst>
                                      </p:cBhvr>
                                      <p:to>
                                        <p:strVal val="visible"/>
                                      </p:to>
                                    </p:set>
                                    <p:animEffect transition="in" filter="fade">
                                      <p:cBhvr>
                                        <p:cTn id="39" dur="1000"/>
                                        <p:tgtEl>
                                          <p:spTgt spid="111">
                                            <p:txEl>
                                              <p:pRg st="7" end="7"/>
                                            </p:txEl>
                                          </p:spTgt>
                                        </p:tgtEl>
                                      </p:cBhvr>
                                    </p:animEffect>
                                    <p:anim calcmode="lin" valueType="num">
                                      <p:cBhvr>
                                        <p:cTn id="40" dur="1000" fill="hold"/>
                                        <p:tgtEl>
                                          <p:spTgt spid="111">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idx="1"/>
          </p:nvPr>
        </p:nvSpPr>
        <p:spPr>
          <a:xfrm>
            <a:off x="346234" y="374634"/>
            <a:ext cx="10878025" cy="563754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rgbClr val="272525"/>
              </a:buClr>
              <a:buSzPts val="2400"/>
              <a:buNone/>
            </a:pPr>
            <a:r>
              <a:rPr lang="en-US" sz="5300" b="1" dirty="0">
                <a:solidFill>
                  <a:schemeClr val="accent2">
                    <a:lumMod val="75000"/>
                  </a:schemeClr>
                </a:solidFill>
              </a:rPr>
              <a:t>Today, </a:t>
            </a:r>
            <a:r>
              <a:rPr lang="en-US" sz="3000" dirty="0">
                <a:solidFill>
                  <a:srgbClr val="272525"/>
                </a:solidFill>
                <a:latin typeface="Calibri"/>
                <a:ea typeface="Calibri"/>
                <a:cs typeface="Calibri"/>
                <a:sym typeface="Calibri"/>
              </a:rPr>
              <a:t>ASD diagnosis is based on behavioral and developmental evaluations. </a:t>
            </a:r>
            <a:endParaRPr lang="en-US" sz="3000" dirty="0">
              <a:solidFill>
                <a:srgbClr val="272525"/>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spcBef>
                <a:spcPts val="1000"/>
              </a:spcBef>
              <a:spcAft>
                <a:spcPts val="0"/>
              </a:spcAft>
              <a:buClr>
                <a:schemeClr val="dk1"/>
              </a:buClr>
              <a:buSzPts val="1100"/>
              <a:buNone/>
            </a:pPr>
            <a:r>
              <a:rPr lang="en-US" sz="3000" b="1" dirty="0">
                <a:solidFill>
                  <a:schemeClr val="tx1"/>
                </a:solidFill>
              </a:rPr>
              <a:t>Our Goal:</a:t>
            </a:r>
          </a:p>
          <a:p>
            <a:pPr lvl="0" algn="l" rtl="0">
              <a:buSzPct val="70000"/>
              <a:buFont typeface="Wingdings" panose="05000000000000000000" pitchFamily="2" charset="2"/>
              <a:buChar char="q"/>
            </a:pPr>
            <a:r>
              <a:rPr lang="en-US" sz="3000" dirty="0">
                <a:solidFill>
                  <a:schemeClr val="tx1"/>
                </a:solidFill>
              </a:rPr>
              <a:t>Improve accuracy in detecting autism spectrum disorders.</a:t>
            </a:r>
          </a:p>
        </p:txBody>
      </p:sp>
      <p:graphicFrame>
        <p:nvGraphicFramePr>
          <p:cNvPr id="4" name="Google Shape;117;p17">
            <a:extLst>
              <a:ext uri="{FF2B5EF4-FFF2-40B4-BE49-F238E27FC236}">
                <a16:creationId xmlns:a16="http://schemas.microsoft.com/office/drawing/2014/main" id="{6483C665-A2A4-A4B6-0384-F5E0DADD5437}"/>
              </a:ext>
            </a:extLst>
          </p:cNvPr>
          <p:cNvGraphicFramePr>
            <a:graphicFrameLocks/>
          </p:cNvGraphicFramePr>
          <p:nvPr>
            <p:extLst>
              <p:ext uri="{D42A27DB-BD31-4B8C-83A1-F6EECF244321}">
                <p14:modId xmlns:p14="http://schemas.microsoft.com/office/powerpoint/2010/main" val="1582954082"/>
              </p:ext>
            </p:extLst>
          </p:nvPr>
        </p:nvGraphicFramePr>
        <p:xfrm>
          <a:off x="571500" y="2068830"/>
          <a:ext cx="9646920" cy="222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anim calcmode="lin" valueType="num">
                                      <p:cBhvr>
                                        <p:cTn id="8" dur="1000" fill="hold"/>
                                        <p:tgtEl>
                                          <p:spTgt spid="1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7">
                                            <p:txEl>
                                              <p:pRg st="7" end="7"/>
                                            </p:txEl>
                                          </p:spTgt>
                                        </p:tgtEl>
                                        <p:attrNameLst>
                                          <p:attrName>style.visibility</p:attrName>
                                        </p:attrNameLst>
                                      </p:cBhvr>
                                      <p:to>
                                        <p:strVal val="visible"/>
                                      </p:to>
                                    </p:set>
                                    <p:animEffect transition="in" filter="fade">
                                      <p:cBhvr>
                                        <p:cTn id="21" dur="1000"/>
                                        <p:tgtEl>
                                          <p:spTgt spid="117">
                                            <p:txEl>
                                              <p:pRg st="7" end="7"/>
                                            </p:txEl>
                                          </p:spTgt>
                                        </p:tgtEl>
                                      </p:cBhvr>
                                    </p:animEffect>
                                    <p:anim calcmode="lin" valueType="num">
                                      <p:cBhvr>
                                        <p:cTn id="22" dur="1000" fill="hold"/>
                                        <p:tgtEl>
                                          <p:spTgt spid="11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117">
                                            <p:txEl>
                                              <p:pRg st="7" end="7"/>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7">
                                            <p:txEl>
                                              <p:pRg st="8" end="8"/>
                                            </p:txEl>
                                          </p:spTgt>
                                        </p:tgtEl>
                                        <p:attrNameLst>
                                          <p:attrName>style.visibility</p:attrName>
                                        </p:attrNameLst>
                                      </p:cBhvr>
                                      <p:to>
                                        <p:strVal val="visible"/>
                                      </p:to>
                                    </p:set>
                                    <p:animEffect transition="in" filter="fade">
                                      <p:cBhvr>
                                        <p:cTn id="26" dur="1000"/>
                                        <p:tgtEl>
                                          <p:spTgt spid="117">
                                            <p:txEl>
                                              <p:pRg st="8" end="8"/>
                                            </p:txEl>
                                          </p:spTgt>
                                        </p:tgtEl>
                                      </p:cBhvr>
                                    </p:animEffect>
                                    <p:anim calcmode="lin" valueType="num">
                                      <p:cBhvr>
                                        <p:cTn id="27" dur="1000" fill="hold"/>
                                        <p:tgtEl>
                                          <p:spTgt spid="11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11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pic>
        <p:nvPicPr>
          <p:cNvPr id="3" name="תמונה 2" descr="סריקת מוח אנושי במרפאת נוירולוגיה">
            <a:extLst>
              <a:ext uri="{FF2B5EF4-FFF2-40B4-BE49-F238E27FC236}">
                <a16:creationId xmlns:a16="http://schemas.microsoft.com/office/drawing/2014/main" id="{24750090-66A2-F844-21F8-C55B24B748FA}"/>
              </a:ext>
            </a:extLst>
          </p:cNvPr>
          <p:cNvPicPr>
            <a:picLocks noChangeAspect="1"/>
          </p:cNvPicPr>
          <p:nvPr/>
        </p:nvPicPr>
        <p:blipFill>
          <a:blip r:embed="rId3"/>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5" name="כותרת 4">
            <a:extLst>
              <a:ext uri="{FF2B5EF4-FFF2-40B4-BE49-F238E27FC236}">
                <a16:creationId xmlns:a16="http://schemas.microsoft.com/office/drawing/2014/main" id="{3D7D749D-4E7E-D179-69AA-60655DC0B932}"/>
              </a:ext>
            </a:extLst>
          </p:cNvPr>
          <p:cNvSpPr>
            <a:spLocks noGrp="1"/>
          </p:cNvSpPr>
          <p:nvPr>
            <p:ph type="title"/>
          </p:nvPr>
        </p:nvSpPr>
        <p:spPr>
          <a:xfrm>
            <a:off x="116742" y="882941"/>
            <a:ext cx="2054437" cy="1036320"/>
          </a:xfrm>
        </p:spPr>
        <p:txBody>
          <a:bodyPr vert="horz" lIns="91440" tIns="45720" rIns="91440" bIns="45720" rtlCol="0" anchor="t">
            <a:normAutofit/>
          </a:bodyPr>
          <a:lstStyle/>
          <a:p>
            <a:pPr rtl="0">
              <a:buClrTx/>
            </a:pPr>
            <a:r>
              <a:rPr lang="en-US" sz="4800" dirty="0"/>
              <a:t>MRI</a:t>
            </a:r>
          </a:p>
        </p:txBody>
      </p:sp>
      <p:sp>
        <p:nvSpPr>
          <p:cNvPr id="138" name="Google Shape;138;p20"/>
          <p:cNvSpPr txBox="1">
            <a:spLocks noGrp="1"/>
          </p:cNvSpPr>
          <p:nvPr>
            <p:ph idx="1"/>
          </p:nvPr>
        </p:nvSpPr>
        <p:spPr>
          <a:xfrm>
            <a:off x="205574" y="1741026"/>
            <a:ext cx="5715000" cy="3880773"/>
          </a:xfrm>
          <a:prstGeom prst="rect">
            <a:avLst/>
          </a:prstGeom>
        </p:spPr>
        <p:txBody>
          <a:bodyPr spcFirstLastPara="1" vert="horz" lIns="91440" tIns="45720" rIns="91440" bIns="45720" rtlCol="0" anchorCtr="0">
            <a:normAutofit/>
          </a:bodyPr>
          <a:lstStyle/>
          <a:p>
            <a:pPr marL="0" lvl="0" indent="0" algn="l" rtl="0">
              <a:buNone/>
            </a:pPr>
            <a:r>
              <a:rPr lang="en-US" sz="2000" dirty="0"/>
              <a:t>MRI, or Magnetic Resonance Imaging, is a medical imaging technique used to produce detailed images of the body's internal structures. It uses strong magnetic fields and radio waves to generate images of organs, tissues, and bones.</a:t>
            </a:r>
          </a:p>
          <a:p>
            <a:pPr marL="0" lvl="0" indent="0" algn="l" rtl="0">
              <a:buNone/>
            </a:pPr>
            <a:endParaRPr lang="en-US" sz="2000" b="1" dirty="0">
              <a:sym typeface="Calibri"/>
            </a:endParaRPr>
          </a:p>
          <a:p>
            <a:pPr marL="0" lvl="0" indent="0" algn="l" rtl="0">
              <a:buNone/>
            </a:pPr>
            <a:r>
              <a:rPr lang="en-US" sz="2000" b="1" dirty="0">
                <a:sym typeface="Calibri"/>
              </a:rPr>
              <a:t>Types of MRI</a:t>
            </a:r>
            <a:endParaRPr lang="en-US" sz="2000" dirty="0"/>
          </a:p>
          <a:p>
            <a:pPr algn="l" rtl="0">
              <a:buFont typeface="Wingdings" panose="05000000000000000000" pitchFamily="2" charset="2"/>
              <a:buChar char="q"/>
            </a:pPr>
            <a:r>
              <a:rPr lang="en-US" sz="2000" dirty="0"/>
              <a:t>Functional MRI (fMRI)</a:t>
            </a:r>
          </a:p>
          <a:p>
            <a:pPr algn="l" rtl="0">
              <a:buFont typeface="Wingdings" panose="05000000000000000000" pitchFamily="2" charset="2"/>
              <a:buChar char="q"/>
            </a:pPr>
            <a:r>
              <a:rPr lang="en-US" sz="2000" dirty="0">
                <a:sym typeface="Calibri"/>
              </a:rPr>
              <a:t>Structural MRI (</a:t>
            </a:r>
            <a:r>
              <a:rPr lang="en-US" sz="2000" dirty="0" err="1">
                <a:sym typeface="Calibri"/>
              </a:rPr>
              <a:t>sMRI</a:t>
            </a:r>
            <a:r>
              <a:rPr lang="en-US" sz="2000" dirty="0">
                <a:sym typeface="Calibri"/>
              </a:rPr>
              <a:t>) </a:t>
            </a:r>
          </a:p>
          <a:p>
            <a:pPr marL="228600" lvl="0" indent="0" algn="l" rtl="0"/>
            <a:endParaRPr lang="en-US" sz="2000" b="1" dirty="0">
              <a:sym typeface="Calibri"/>
            </a:endParaRPr>
          </a:p>
        </p:txBody>
      </p:sp>
      <p:cxnSp>
        <p:nvCxnSpPr>
          <p:cNvPr id="143" name="Straight Connector 142">
            <a:extLst>
              <a:ext uri="{FF2B5EF4-FFF2-40B4-BE49-F238E27FC236}">
                <a16:creationId xmlns:a16="http://schemas.microsoft.com/office/drawing/2014/main" id="{64FA5DFF-7FE6-4855-84E6-DFA78EE978B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2AFD8CBA-54A3-4363-991B-B9C631BBFA7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7" name="Rectangle 23">
            <a:extLst>
              <a:ext uri="{FF2B5EF4-FFF2-40B4-BE49-F238E27FC236}">
                <a16:creationId xmlns:a16="http://schemas.microsoft.com/office/drawing/2014/main" id="{3F088236-D655-4F88-B238-E167623580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9" name="Rectangle 25">
            <a:extLst>
              <a:ext uri="{FF2B5EF4-FFF2-40B4-BE49-F238E27FC236}">
                <a16:creationId xmlns:a16="http://schemas.microsoft.com/office/drawing/2014/main" id="{3DAC0C92-199E-475C-9390-119A9B027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1" name="Isosceles Triangle 24">
            <a:extLst>
              <a:ext uri="{FF2B5EF4-FFF2-40B4-BE49-F238E27FC236}">
                <a16:creationId xmlns:a16="http://schemas.microsoft.com/office/drawing/2014/main" id="{C4CFB339-0ED8-4FE2-9EF1-6D1375B849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3" name="Rectangle 27">
            <a:extLst>
              <a:ext uri="{FF2B5EF4-FFF2-40B4-BE49-F238E27FC236}">
                <a16:creationId xmlns:a16="http://schemas.microsoft.com/office/drawing/2014/main" id="{31896C80-2069-4431-9C19-83B9137344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5" name="Rectangle 28">
            <a:extLst>
              <a:ext uri="{FF2B5EF4-FFF2-40B4-BE49-F238E27FC236}">
                <a16:creationId xmlns:a16="http://schemas.microsoft.com/office/drawing/2014/main" id="{BF120A21-0841-4823-B0C4-28AEBCEF9B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7" name="Rectangle 29">
            <a:extLst>
              <a:ext uri="{FF2B5EF4-FFF2-40B4-BE49-F238E27FC236}">
                <a16:creationId xmlns:a16="http://schemas.microsoft.com/office/drawing/2014/main" id="{DBB05BAE-BBD3-4289-899F-A6851503C6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9" name="Isosceles Triangle 29">
            <a:extLst>
              <a:ext uri="{FF2B5EF4-FFF2-40B4-BE49-F238E27FC236}">
                <a16:creationId xmlns:a16="http://schemas.microsoft.com/office/drawing/2014/main" id="{9874D11C-36F5-4BBE-A490-019A54E953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anim calcmode="lin" valueType="num">
                                      <p:cBhvr>
                                        <p:cTn id="8"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8">
                                            <p:txEl>
                                              <p:pRg st="2" end="2"/>
                                            </p:txEl>
                                          </p:spTgt>
                                        </p:tgtEl>
                                        <p:attrNameLst>
                                          <p:attrName>style.visibility</p:attrName>
                                        </p:attrNameLst>
                                      </p:cBhvr>
                                      <p:to>
                                        <p:strVal val="visible"/>
                                      </p:to>
                                    </p:set>
                                    <p:animEffect transition="in" filter="fade">
                                      <p:cBhvr>
                                        <p:cTn id="14" dur="1000"/>
                                        <p:tgtEl>
                                          <p:spTgt spid="138">
                                            <p:txEl>
                                              <p:pRg st="2" end="2"/>
                                            </p:txEl>
                                          </p:spTgt>
                                        </p:tgtEl>
                                      </p:cBhvr>
                                    </p:animEffect>
                                    <p:anim calcmode="lin" valueType="num">
                                      <p:cBhvr>
                                        <p:cTn id="15" dur="1000" fill="hold"/>
                                        <p:tgtEl>
                                          <p:spTgt spid="13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animEffect transition="in" filter="fade">
                                      <p:cBhvr>
                                        <p:cTn id="19" dur="1000"/>
                                        <p:tgtEl>
                                          <p:spTgt spid="138">
                                            <p:txEl>
                                              <p:pRg st="3" end="3"/>
                                            </p:txEl>
                                          </p:spTgt>
                                        </p:tgtEl>
                                      </p:cBhvr>
                                    </p:animEffect>
                                    <p:anim calcmode="lin" valueType="num">
                                      <p:cBhvr>
                                        <p:cTn id="20" dur="1000" fill="hold"/>
                                        <p:tgtEl>
                                          <p:spTgt spid="13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8">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8">
                                            <p:txEl>
                                              <p:pRg st="4" end="4"/>
                                            </p:txEl>
                                          </p:spTgt>
                                        </p:tgtEl>
                                        <p:attrNameLst>
                                          <p:attrName>style.visibility</p:attrName>
                                        </p:attrNameLst>
                                      </p:cBhvr>
                                      <p:to>
                                        <p:strVal val="visible"/>
                                      </p:to>
                                    </p:set>
                                    <p:animEffect transition="in" filter="fade">
                                      <p:cBhvr>
                                        <p:cTn id="24" dur="1000"/>
                                        <p:tgtEl>
                                          <p:spTgt spid="138">
                                            <p:txEl>
                                              <p:pRg st="4" end="4"/>
                                            </p:txEl>
                                          </p:spTgt>
                                        </p:tgtEl>
                                      </p:cBhvr>
                                    </p:animEffect>
                                    <p:anim calcmode="lin" valueType="num">
                                      <p:cBhvr>
                                        <p:cTn id="25" dur="1000" fill="hold"/>
                                        <p:tgtEl>
                                          <p:spTgt spid="13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1" y="113665"/>
            <a:ext cx="9886950" cy="1989456"/>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800"/>
              <a:t>Autism Brain Imaging Data Exchange (ABIDE) Dataset</a:t>
            </a:r>
            <a:endParaRPr lang="en-US" sz="4800" dirty="0"/>
          </a:p>
        </p:txBody>
      </p:sp>
      <p:sp>
        <p:nvSpPr>
          <p:cNvPr id="155" name="Google Shape;155;p22"/>
          <p:cNvSpPr txBox="1">
            <a:spLocks noGrp="1"/>
          </p:cNvSpPr>
          <p:nvPr>
            <p:ph idx="1"/>
          </p:nvPr>
        </p:nvSpPr>
        <p:spPr>
          <a:xfrm>
            <a:off x="229186" y="2103121"/>
            <a:ext cx="10515600" cy="2984045"/>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300" dirty="0"/>
              <a:t>36 sites worldwide.</a:t>
            </a:r>
          </a:p>
          <a:p>
            <a:pPr marL="0" lvl="0" indent="0" algn="l" rtl="0">
              <a:spcBef>
                <a:spcPts val="1000"/>
              </a:spcBef>
              <a:spcAft>
                <a:spcPts val="0"/>
              </a:spcAft>
              <a:buClr>
                <a:schemeClr val="dk1"/>
              </a:buClr>
              <a:buSzPts val="1100"/>
              <a:buFont typeface="Arial"/>
              <a:buNone/>
            </a:pPr>
            <a:r>
              <a:rPr lang="en-US" sz="2300" dirty="0"/>
              <a:t>2,226 datasets: 1,060 ASD, 1,166 controls.</a:t>
            </a:r>
          </a:p>
          <a:p>
            <a:pPr marL="0" lvl="0" indent="0" algn="l" rtl="0">
              <a:spcBef>
                <a:spcPts val="1000"/>
              </a:spcBef>
              <a:spcAft>
                <a:spcPts val="0"/>
              </a:spcAft>
              <a:buClr>
                <a:schemeClr val="dk1"/>
              </a:buClr>
              <a:buSzPts val="1100"/>
              <a:buFont typeface="Arial"/>
              <a:buNone/>
            </a:pPr>
            <a:r>
              <a:rPr lang="en-US" sz="2300" dirty="0"/>
              <a:t>Ages: 5 to 64 years.</a:t>
            </a:r>
          </a:p>
          <a:p>
            <a:pPr marL="0" lvl="0" indent="0" algn="l" rtl="0">
              <a:spcBef>
                <a:spcPts val="1000"/>
              </a:spcBef>
              <a:spcAft>
                <a:spcPts val="0"/>
              </a:spcAft>
              <a:buClr>
                <a:schemeClr val="dk1"/>
              </a:buClr>
              <a:buSzPts val="1100"/>
              <a:buFont typeface="Arial"/>
              <a:buNone/>
            </a:pPr>
            <a:r>
              <a:rPr lang="en-US" sz="2300" dirty="0"/>
              <a:t>Includes resting-state fMRI, structural MRI.</a:t>
            </a:r>
          </a:p>
          <a:p>
            <a:pPr marL="0" lvl="0" indent="0" algn="l" rtl="0">
              <a:spcBef>
                <a:spcPts val="1000"/>
              </a:spcBef>
              <a:spcAft>
                <a:spcPts val="0"/>
              </a:spcAft>
              <a:buNone/>
            </a:pPr>
            <a:r>
              <a:rPr lang="en-US" sz="2300" dirty="0"/>
              <a:t>We will use anatomical MRI scans at 256x256 pixels.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anim calcmode="lin" valueType="num">
                                      <p:cBhvr>
                                        <p:cTn id="8" dur="1000" fill="hold"/>
                                        <p:tgtEl>
                                          <p:spTgt spid="1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5">
                                            <p:txEl>
                                              <p:pRg st="1" end="1"/>
                                            </p:txEl>
                                          </p:spTgt>
                                        </p:tgtEl>
                                        <p:attrNameLst>
                                          <p:attrName>style.visibility</p:attrName>
                                        </p:attrNameLst>
                                      </p:cBhvr>
                                      <p:to>
                                        <p:strVal val="visible"/>
                                      </p:to>
                                    </p:set>
                                    <p:animEffect transition="in" filter="fade">
                                      <p:cBhvr>
                                        <p:cTn id="14" dur="1000"/>
                                        <p:tgtEl>
                                          <p:spTgt spid="155">
                                            <p:txEl>
                                              <p:pRg st="1" end="1"/>
                                            </p:txEl>
                                          </p:spTgt>
                                        </p:tgtEl>
                                      </p:cBhvr>
                                    </p:animEffect>
                                    <p:anim calcmode="lin" valueType="num">
                                      <p:cBhvr>
                                        <p:cTn id="15" dur="1000" fill="hold"/>
                                        <p:tgtEl>
                                          <p:spTgt spid="1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5">
                                            <p:txEl>
                                              <p:pRg st="2" end="2"/>
                                            </p:txEl>
                                          </p:spTgt>
                                        </p:tgtEl>
                                        <p:attrNameLst>
                                          <p:attrName>style.visibility</p:attrName>
                                        </p:attrNameLst>
                                      </p:cBhvr>
                                      <p:to>
                                        <p:strVal val="visible"/>
                                      </p:to>
                                    </p:set>
                                    <p:animEffect transition="in" filter="fade">
                                      <p:cBhvr>
                                        <p:cTn id="21" dur="1000"/>
                                        <p:tgtEl>
                                          <p:spTgt spid="155">
                                            <p:txEl>
                                              <p:pRg st="2" end="2"/>
                                            </p:txEl>
                                          </p:spTgt>
                                        </p:tgtEl>
                                      </p:cBhvr>
                                    </p:animEffect>
                                    <p:anim calcmode="lin" valueType="num">
                                      <p:cBhvr>
                                        <p:cTn id="22" dur="1000" fill="hold"/>
                                        <p:tgtEl>
                                          <p:spTgt spid="1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5">
                                            <p:txEl>
                                              <p:pRg st="3" end="3"/>
                                            </p:txEl>
                                          </p:spTgt>
                                        </p:tgtEl>
                                        <p:attrNameLst>
                                          <p:attrName>style.visibility</p:attrName>
                                        </p:attrNameLst>
                                      </p:cBhvr>
                                      <p:to>
                                        <p:strVal val="visible"/>
                                      </p:to>
                                    </p:set>
                                    <p:animEffect transition="in" filter="fade">
                                      <p:cBhvr>
                                        <p:cTn id="28" dur="1000"/>
                                        <p:tgtEl>
                                          <p:spTgt spid="155">
                                            <p:txEl>
                                              <p:pRg st="3" end="3"/>
                                            </p:txEl>
                                          </p:spTgt>
                                        </p:tgtEl>
                                      </p:cBhvr>
                                    </p:animEffect>
                                    <p:anim calcmode="lin" valueType="num">
                                      <p:cBhvr>
                                        <p:cTn id="29" dur="1000" fill="hold"/>
                                        <p:tgtEl>
                                          <p:spTgt spid="15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5">
                                            <p:txEl>
                                              <p:pRg st="4" end="4"/>
                                            </p:txEl>
                                          </p:spTgt>
                                        </p:tgtEl>
                                        <p:attrNameLst>
                                          <p:attrName>style.visibility</p:attrName>
                                        </p:attrNameLst>
                                      </p:cBhvr>
                                      <p:to>
                                        <p:strVal val="visible"/>
                                      </p:to>
                                    </p:set>
                                    <p:animEffect transition="in" filter="fade">
                                      <p:cBhvr>
                                        <p:cTn id="35" dur="1000"/>
                                        <p:tgtEl>
                                          <p:spTgt spid="155">
                                            <p:txEl>
                                              <p:pRg st="4" end="4"/>
                                            </p:txEl>
                                          </p:spTgt>
                                        </p:tgtEl>
                                      </p:cBhvr>
                                    </p:animEffect>
                                    <p:anim calcmode="lin" valueType="num">
                                      <p:cBhvr>
                                        <p:cTn id="36" dur="1000" fill="hold"/>
                                        <p:tgtEl>
                                          <p:spTgt spid="15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277284" y="609600"/>
            <a:ext cx="5418666" cy="124206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800" dirty="0"/>
              <a:t>Previous </a:t>
            </a:r>
            <a:r>
              <a:rPr lang="en-US" sz="4800" dirty="0" smtClean="0"/>
              <a:t>research </a:t>
            </a:r>
            <a:endParaRPr sz="4800" dirty="0"/>
          </a:p>
        </p:txBody>
      </p:sp>
      <p:sp>
        <p:nvSpPr>
          <p:cNvPr id="125" name="Google Shape;125;p18"/>
          <p:cNvSpPr txBox="1">
            <a:spLocks noGrp="1"/>
          </p:cNvSpPr>
          <p:nvPr>
            <p:ph idx="1"/>
          </p:nvPr>
        </p:nvSpPr>
        <p:spPr>
          <a:xfrm>
            <a:off x="516468" y="1976120"/>
            <a:ext cx="10515600" cy="364744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200" dirty="0"/>
              <a:t>Identification of Autism Spectrum Disorder Using Deep Learning and the ABIDE Dataset</a:t>
            </a:r>
            <a:endParaRPr lang="en-US" sz="3200" b="1" dirty="0"/>
          </a:p>
          <a:p>
            <a:pPr marL="0" lvl="0" indent="0" algn="l" rtl="0">
              <a:spcBef>
                <a:spcPts val="1000"/>
              </a:spcBef>
              <a:spcAft>
                <a:spcPts val="0"/>
              </a:spcAft>
              <a:buNone/>
            </a:pPr>
            <a:r>
              <a:rPr lang="en-US" sz="3200" b="1" dirty="0"/>
              <a:t>Accuracy Achieved:</a:t>
            </a:r>
            <a:r>
              <a:rPr lang="en-US" sz="3200" dirty="0"/>
              <a:t> 70%</a:t>
            </a:r>
            <a:endParaRPr sz="3200" dirty="0"/>
          </a:p>
          <a:p>
            <a:pPr marL="0" lvl="0" indent="0" algn="l" rtl="0">
              <a:spcBef>
                <a:spcPts val="1000"/>
              </a:spcBef>
              <a:spcAft>
                <a:spcPts val="0"/>
              </a:spcAft>
              <a:buNone/>
            </a:pPr>
            <a:r>
              <a:rPr lang="en-US" sz="3200" b="1" dirty="0"/>
              <a:t>Methods Used:</a:t>
            </a:r>
            <a:r>
              <a:rPr lang="en-US" sz="3200" dirty="0"/>
              <a:t> Denoising Autoencoders (DAEs), Multilayer Perceptron (MLP) with functional MRI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1000"/>
                                        <p:tgtEl>
                                          <p:spTgt spid="125">
                                            <p:txEl>
                                              <p:pRg st="0" end="0"/>
                                            </p:txEl>
                                          </p:spTgt>
                                        </p:tgtEl>
                                      </p:cBhvr>
                                    </p:animEffect>
                                    <p:anim calcmode="lin" valueType="num">
                                      <p:cBhvr>
                                        <p:cTn id="8"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5">
                                            <p:txEl>
                                              <p:pRg st="1" end="1"/>
                                            </p:txEl>
                                          </p:spTgt>
                                        </p:tgtEl>
                                        <p:attrNameLst>
                                          <p:attrName>style.visibility</p:attrName>
                                        </p:attrNameLst>
                                      </p:cBhvr>
                                      <p:to>
                                        <p:strVal val="visible"/>
                                      </p:to>
                                    </p:set>
                                    <p:animEffect transition="in" filter="fade">
                                      <p:cBhvr>
                                        <p:cTn id="14" dur="1000"/>
                                        <p:tgtEl>
                                          <p:spTgt spid="125">
                                            <p:txEl>
                                              <p:pRg st="1" end="1"/>
                                            </p:txEl>
                                          </p:spTgt>
                                        </p:tgtEl>
                                      </p:cBhvr>
                                    </p:animEffect>
                                    <p:anim calcmode="lin" valueType="num">
                                      <p:cBhvr>
                                        <p:cTn id="15" dur="1000" fill="hold"/>
                                        <p:tgtEl>
                                          <p:spTgt spid="1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5">
                                            <p:txEl>
                                              <p:pRg st="2" end="2"/>
                                            </p:txEl>
                                          </p:spTgt>
                                        </p:tgtEl>
                                        <p:attrNameLst>
                                          <p:attrName>style.visibility</p:attrName>
                                        </p:attrNameLst>
                                      </p:cBhvr>
                                      <p:to>
                                        <p:strVal val="visible"/>
                                      </p:to>
                                    </p:set>
                                    <p:animEffect transition="in" filter="fade">
                                      <p:cBhvr>
                                        <p:cTn id="21" dur="1000"/>
                                        <p:tgtEl>
                                          <p:spTgt spid="125">
                                            <p:txEl>
                                              <p:pRg st="2" end="2"/>
                                            </p:txEl>
                                          </p:spTgt>
                                        </p:tgtEl>
                                      </p:cBhvr>
                                    </p:animEffect>
                                    <p:anim calcmode="lin" valueType="num">
                                      <p:cBhvr>
                                        <p:cTn id="22" dur="1000" fill="hold"/>
                                        <p:tgtEl>
                                          <p:spTgt spid="12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rotWithShape="1">
          <a:blip r:embed="rId3">
            <a:alphaModFix/>
          </a:blip>
          <a:srcRect l="4849" r="6498"/>
          <a:stretch/>
        </p:blipFill>
        <p:spPr>
          <a:xfrm>
            <a:off x="7297624" y="994300"/>
            <a:ext cx="3927373" cy="5231048"/>
          </a:xfrm>
          <a:prstGeom prst="rect">
            <a:avLst/>
          </a:prstGeom>
          <a:noFill/>
          <a:ln>
            <a:noFill/>
          </a:ln>
          <a:effectLst>
            <a:outerShdw blurRad="57150" dist="19050" dir="5400000" algn="bl" rotWithShape="0">
              <a:srgbClr val="000000">
                <a:alpha val="50000"/>
              </a:srgbClr>
            </a:outerShdw>
            <a:reflection stA="0" endPos="30000" dist="38100" dir="5400000" fadeDir="5400012" sy="-100000" algn="bl" rotWithShape="0"/>
          </a:effectLst>
        </p:spPr>
      </p:pic>
      <p:sp>
        <p:nvSpPr>
          <p:cNvPr id="146" name="Google Shape;146;p21"/>
          <p:cNvSpPr txBox="1">
            <a:spLocks noGrp="1"/>
          </p:cNvSpPr>
          <p:nvPr>
            <p:ph idx="1"/>
          </p:nvPr>
        </p:nvSpPr>
        <p:spPr>
          <a:xfrm>
            <a:off x="117987" y="1279435"/>
            <a:ext cx="6115665" cy="2804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400" dirty="0"/>
          </a:p>
          <a:p>
            <a:pPr marL="419100" algn="l" rtl="0">
              <a:spcBef>
                <a:spcPts val="0"/>
              </a:spcBef>
              <a:buSzPts val="2400"/>
              <a:buFont typeface="Wingdings" panose="05000000000000000000" pitchFamily="2" charset="2"/>
              <a:buChar char="q"/>
            </a:pPr>
            <a:r>
              <a:rPr lang="en-US" sz="2400" dirty="0"/>
              <a:t>Normal Brain Size at Birth: The brain is a typical size, especially in the front and sides.</a:t>
            </a:r>
            <a:endParaRPr sz="2400" dirty="0"/>
          </a:p>
          <a:p>
            <a:pPr marL="419100" algn="l" rtl="0">
              <a:spcBef>
                <a:spcPts val="0"/>
              </a:spcBef>
              <a:buSzPts val="2400"/>
              <a:buFont typeface="Wingdings" panose="05000000000000000000" pitchFamily="2" charset="2"/>
              <a:buChar char="q"/>
            </a:pPr>
            <a:r>
              <a:rPr lang="en-US" sz="2400" dirty="0"/>
              <a:t>Early Childhood Growth:  Total volume brain grows </a:t>
            </a:r>
            <a:br>
              <a:rPr lang="en-US" sz="2400" dirty="0"/>
            </a:br>
            <a:r>
              <a:rPr lang="en-US" sz="2400" dirty="0"/>
              <a:t>too much early on but becomes normal-sized by the teen years.</a:t>
            </a:r>
            <a:endParaRPr sz="2400" dirty="0"/>
          </a:p>
          <a:p>
            <a:pPr marL="419100" algn="l" rtl="0">
              <a:spcBef>
                <a:spcPts val="0"/>
              </a:spcBef>
              <a:buSzPts val="2400"/>
              <a:buFont typeface="Wingdings" panose="05000000000000000000" pitchFamily="2" charset="2"/>
              <a:buChar char="q"/>
            </a:pPr>
            <a:r>
              <a:rPr lang="en-US" sz="2400" dirty="0"/>
              <a:t>Irregulars cortical gray and white matter.</a:t>
            </a:r>
            <a:endParaRPr sz="2400" dirty="0"/>
          </a:p>
          <a:p>
            <a:pPr marL="0" lvl="0" indent="0" algn="l" rtl="0">
              <a:spcBef>
                <a:spcPts val="0"/>
              </a:spcBef>
              <a:spcAft>
                <a:spcPts val="0"/>
              </a:spcAft>
              <a:buNone/>
            </a:pPr>
            <a:endParaRPr sz="2400" dirty="0"/>
          </a:p>
          <a:p>
            <a:pPr marL="0" lvl="0" indent="0" algn="l" rtl="0">
              <a:lnSpc>
                <a:spcPct val="90000"/>
              </a:lnSpc>
              <a:spcBef>
                <a:spcPts val="0"/>
              </a:spcBef>
              <a:spcAft>
                <a:spcPts val="0"/>
              </a:spcAft>
              <a:buNone/>
            </a:pPr>
            <a:endParaRPr sz="2400" dirty="0"/>
          </a:p>
        </p:txBody>
      </p:sp>
      <p:sp>
        <p:nvSpPr>
          <p:cNvPr id="147" name="Google Shape;147;p21"/>
          <p:cNvSpPr txBox="1"/>
          <p:nvPr/>
        </p:nvSpPr>
        <p:spPr>
          <a:xfrm>
            <a:off x="531190" y="366044"/>
            <a:ext cx="30000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kern="1200" dirty="0">
                <a:solidFill>
                  <a:schemeClr val="accent1"/>
                </a:solidFill>
                <a:latin typeface="+mj-lt"/>
                <a:ea typeface="+mj-ea"/>
                <a:cs typeface="+mj-cs"/>
              </a:rPr>
              <a:t>Findings</a:t>
            </a:r>
            <a:endParaRPr sz="5400" kern="1200" dirty="0">
              <a:solidFill>
                <a:schemeClr val="accent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animEffect transition="in" filter="fade">
                                      <p:cBhvr>
                                        <p:cTn id="7" dur="1000"/>
                                        <p:tgtEl>
                                          <p:spTgt spid="146">
                                            <p:txEl>
                                              <p:pRg st="1" end="1"/>
                                            </p:txEl>
                                          </p:spTgt>
                                        </p:tgtEl>
                                      </p:cBhvr>
                                    </p:animEffect>
                                    <p:anim calcmode="lin" valueType="num">
                                      <p:cBhvr>
                                        <p:cTn id="8" dur="1000" fill="hold"/>
                                        <p:tgtEl>
                                          <p:spTgt spid="14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6">
                                            <p:txEl>
                                              <p:pRg st="2" end="2"/>
                                            </p:txEl>
                                          </p:spTgt>
                                        </p:tgtEl>
                                        <p:attrNameLst>
                                          <p:attrName>style.visibility</p:attrName>
                                        </p:attrNameLst>
                                      </p:cBhvr>
                                      <p:to>
                                        <p:strVal val="visible"/>
                                      </p:to>
                                    </p:set>
                                    <p:animEffect transition="in" filter="fade">
                                      <p:cBhvr>
                                        <p:cTn id="14" dur="1000"/>
                                        <p:tgtEl>
                                          <p:spTgt spid="146">
                                            <p:txEl>
                                              <p:pRg st="2" end="2"/>
                                            </p:txEl>
                                          </p:spTgt>
                                        </p:tgtEl>
                                      </p:cBhvr>
                                    </p:animEffect>
                                    <p:anim calcmode="lin" valueType="num">
                                      <p:cBhvr>
                                        <p:cTn id="15" dur="1000" fill="hold"/>
                                        <p:tgtEl>
                                          <p:spTgt spid="14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6">
                                            <p:txEl>
                                              <p:pRg st="3" end="3"/>
                                            </p:txEl>
                                          </p:spTgt>
                                        </p:tgtEl>
                                        <p:attrNameLst>
                                          <p:attrName>style.visibility</p:attrName>
                                        </p:attrNameLst>
                                      </p:cBhvr>
                                      <p:to>
                                        <p:strVal val="visible"/>
                                      </p:to>
                                    </p:set>
                                    <p:animEffect transition="in" filter="fade">
                                      <p:cBhvr>
                                        <p:cTn id="21" dur="1000"/>
                                        <p:tgtEl>
                                          <p:spTgt spid="146">
                                            <p:txEl>
                                              <p:pRg st="3" end="3"/>
                                            </p:txEl>
                                          </p:spTgt>
                                        </p:tgtEl>
                                      </p:cBhvr>
                                    </p:animEffect>
                                    <p:anim calcmode="lin" valueType="num">
                                      <p:cBhvr>
                                        <p:cTn id="22" dur="1000" fill="hold"/>
                                        <p:tgtEl>
                                          <p:spTgt spid="14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1525" y="30832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Suggested </a:t>
            </a:r>
            <a:r>
              <a:rPr lang="en-US" sz="4800" dirty="0" smtClean="0"/>
              <a:t>solution</a:t>
            </a:r>
            <a:endParaRPr sz="4800" dirty="0"/>
          </a:p>
        </p:txBody>
      </p:sp>
      <p:sp>
        <p:nvSpPr>
          <p:cNvPr id="162" name="Google Shape;162;p23"/>
          <p:cNvSpPr txBox="1">
            <a:spLocks noGrp="1"/>
          </p:cNvSpPr>
          <p:nvPr>
            <p:ph idx="1"/>
          </p:nvPr>
        </p:nvSpPr>
        <p:spPr>
          <a:xfrm>
            <a:off x="451525" y="1690700"/>
            <a:ext cx="10768200" cy="33335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72525"/>
              </a:buClr>
              <a:buSzPts val="2400"/>
              <a:buNone/>
            </a:pPr>
            <a:r>
              <a:rPr lang="en-US" sz="2400" dirty="0">
                <a:solidFill>
                  <a:srgbClr val="272525"/>
                </a:solidFill>
              </a:rPr>
              <a:t>We will use CNN-Inception v4 with transfer learning to classify the anatomical MRI images. </a:t>
            </a:r>
            <a:endParaRPr sz="2400" dirty="0">
              <a:solidFill>
                <a:srgbClr val="272525"/>
              </a:solidFill>
            </a:endParaRPr>
          </a:p>
          <a:p>
            <a:pPr marL="0" lvl="0" indent="0" algn="l" rtl="0">
              <a:lnSpc>
                <a:spcPct val="90000"/>
              </a:lnSpc>
              <a:spcBef>
                <a:spcPts val="1000"/>
              </a:spcBef>
              <a:spcAft>
                <a:spcPts val="0"/>
              </a:spcAft>
              <a:buNone/>
            </a:pPr>
            <a:r>
              <a:rPr lang="en-US" sz="2400" dirty="0">
                <a:solidFill>
                  <a:srgbClr val="272525"/>
                </a:solidFill>
              </a:rPr>
              <a:t>Our model will classify anatomical MRI scans, distinguishing ASD participants from control using brain imaging data from </a:t>
            </a:r>
            <a:r>
              <a:rPr lang="en-US" sz="2400" dirty="0"/>
              <a:t>ABIDE and</a:t>
            </a:r>
            <a:r>
              <a:rPr lang="en-US" sz="2400" dirty="0">
                <a:solidFill>
                  <a:srgbClr val="272525"/>
                </a:solidFill>
              </a:rPr>
              <a:t> attempting to unveil the neural patterns that emerged from the classification.</a:t>
            </a:r>
            <a:endParaRPr sz="2400" dirty="0">
              <a:solidFill>
                <a:srgbClr val="272525"/>
              </a:solidFill>
            </a:endParaRPr>
          </a:p>
          <a:p>
            <a:pPr marL="0" lvl="0" indent="0" algn="l" rtl="0">
              <a:lnSpc>
                <a:spcPct val="90000"/>
              </a:lnSpc>
              <a:spcBef>
                <a:spcPts val="1000"/>
              </a:spcBef>
              <a:spcAft>
                <a:spcPts val="0"/>
              </a:spcAft>
              <a:buNone/>
            </a:pPr>
            <a:endParaRPr lang="en-US" sz="2400" b="1" dirty="0">
              <a:solidFill>
                <a:srgbClr val="272525"/>
              </a:solidFill>
            </a:endParaRPr>
          </a:p>
          <a:p>
            <a:pPr marL="0" lvl="0" indent="0" algn="l" rtl="0">
              <a:lnSpc>
                <a:spcPct val="90000"/>
              </a:lnSpc>
              <a:spcBef>
                <a:spcPts val="1000"/>
              </a:spcBef>
              <a:spcAft>
                <a:spcPts val="0"/>
              </a:spcAft>
              <a:buNone/>
            </a:pPr>
            <a:r>
              <a:rPr lang="en-US" sz="2400" b="1" dirty="0">
                <a:solidFill>
                  <a:srgbClr val="272525"/>
                </a:solidFill>
              </a:rPr>
              <a:t>Success Criteria</a:t>
            </a:r>
            <a:r>
              <a:rPr lang="en-US" sz="2400" dirty="0">
                <a:solidFill>
                  <a:srgbClr val="272525"/>
                </a:solidFill>
              </a:rPr>
              <a:t>: Achieve at least 70% accuracy. </a:t>
            </a:r>
            <a:endParaRPr sz="2400" dirty="0">
              <a:solidFill>
                <a:srgbClr val="27252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1000"/>
                                        <p:tgtEl>
                                          <p:spTgt spid="162">
                                            <p:txEl>
                                              <p:pRg st="0" end="0"/>
                                            </p:txEl>
                                          </p:spTgt>
                                        </p:tgtEl>
                                      </p:cBhvr>
                                    </p:animEffect>
                                    <p:anim calcmode="lin" valueType="num">
                                      <p:cBhvr>
                                        <p:cTn id="8" dur="1000" fill="hold"/>
                                        <p:tgtEl>
                                          <p:spTgt spid="1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2">
                                            <p:txEl>
                                              <p:pRg st="1" end="1"/>
                                            </p:txEl>
                                          </p:spTgt>
                                        </p:tgtEl>
                                        <p:attrNameLst>
                                          <p:attrName>style.visibility</p:attrName>
                                        </p:attrNameLst>
                                      </p:cBhvr>
                                      <p:to>
                                        <p:strVal val="visible"/>
                                      </p:to>
                                    </p:set>
                                    <p:animEffect transition="in" filter="fade">
                                      <p:cBhvr>
                                        <p:cTn id="14" dur="1000"/>
                                        <p:tgtEl>
                                          <p:spTgt spid="162">
                                            <p:txEl>
                                              <p:pRg st="1" end="1"/>
                                            </p:txEl>
                                          </p:spTgt>
                                        </p:tgtEl>
                                      </p:cBhvr>
                                    </p:animEffect>
                                    <p:anim calcmode="lin" valueType="num">
                                      <p:cBhvr>
                                        <p:cTn id="15" dur="1000" fill="hold"/>
                                        <p:tgtEl>
                                          <p:spTgt spid="16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2">
                                            <p:txEl>
                                              <p:pRg st="3" end="3"/>
                                            </p:txEl>
                                          </p:spTgt>
                                        </p:tgtEl>
                                        <p:attrNameLst>
                                          <p:attrName>style.visibility</p:attrName>
                                        </p:attrNameLst>
                                      </p:cBhvr>
                                      <p:to>
                                        <p:strVal val="visible"/>
                                      </p:to>
                                    </p:set>
                                    <p:animEffect transition="in" filter="fade">
                                      <p:cBhvr>
                                        <p:cTn id="21" dur="1000"/>
                                        <p:tgtEl>
                                          <p:spTgt spid="162">
                                            <p:txEl>
                                              <p:pRg st="3" end="3"/>
                                            </p:txEl>
                                          </p:spTgt>
                                        </p:tgtEl>
                                      </p:cBhvr>
                                    </p:animEffect>
                                    <p:anim calcmode="lin" valueType="num">
                                      <p:cBhvr>
                                        <p:cTn id="22" dur="1000" fill="hold"/>
                                        <p:tgtEl>
                                          <p:spTgt spid="16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6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226500" y="503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Inception-V4</a:t>
            </a:r>
            <a:endParaRPr sz="4800" dirty="0"/>
          </a:p>
        </p:txBody>
      </p:sp>
      <p:pic>
        <p:nvPicPr>
          <p:cNvPr id="169" name="Google Shape;169;p24"/>
          <p:cNvPicPr preferRelativeResize="0"/>
          <p:nvPr/>
        </p:nvPicPr>
        <p:blipFill>
          <a:blip r:embed="rId3">
            <a:alphaModFix/>
          </a:blip>
          <a:stretch>
            <a:fillRect/>
          </a:stretch>
        </p:blipFill>
        <p:spPr>
          <a:xfrm>
            <a:off x="3954927" y="50350"/>
            <a:ext cx="8107536" cy="6858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ערכת נושא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2170</TotalTime>
  <Words>1375</Words>
  <Application>Microsoft Office PowerPoint</Application>
  <PresentationFormat>מסך רחב</PresentationFormat>
  <Paragraphs>138</Paragraphs>
  <Slides>15</Slides>
  <Notes>15</Notes>
  <HiddenSlides>0</HiddenSlides>
  <MMClips>0</MMClips>
  <ScaleCrop>false</ScaleCrop>
  <HeadingPairs>
    <vt:vector size="6" baseType="variant">
      <vt:variant>
        <vt:lpstr>גופנים בשימוש</vt:lpstr>
      </vt:variant>
      <vt:variant>
        <vt:i4>7</vt:i4>
      </vt:variant>
      <vt:variant>
        <vt:lpstr>ערכת נושא</vt:lpstr>
      </vt:variant>
      <vt:variant>
        <vt:i4>2</vt:i4>
      </vt:variant>
      <vt:variant>
        <vt:lpstr>כותרות שקופיות</vt:lpstr>
      </vt:variant>
      <vt:variant>
        <vt:i4>15</vt:i4>
      </vt:variant>
    </vt:vector>
  </HeadingPairs>
  <TitlesOfParts>
    <vt:vector size="24" baseType="lpstr">
      <vt:lpstr>Arial</vt:lpstr>
      <vt:lpstr>Calibri</vt:lpstr>
      <vt:lpstr>Gisha</vt:lpstr>
      <vt:lpstr>Segoe UI</vt:lpstr>
      <vt:lpstr>Trebuchet MS</vt:lpstr>
      <vt:lpstr>Wingdings</vt:lpstr>
      <vt:lpstr>Wingdings 3</vt:lpstr>
      <vt:lpstr>ערכת נושא Office</vt:lpstr>
      <vt:lpstr>פיאה</vt:lpstr>
      <vt:lpstr>Classification of MRI imaging of ASD using deep learning methods</vt:lpstr>
      <vt:lpstr>The problem</vt:lpstr>
      <vt:lpstr>מצגת של PowerPoint‏</vt:lpstr>
      <vt:lpstr>MRI</vt:lpstr>
      <vt:lpstr>Autism Brain Imaging Data Exchange (ABIDE) Dataset</vt:lpstr>
      <vt:lpstr>Previous research </vt:lpstr>
      <vt:lpstr>מצגת של PowerPoint‏</vt:lpstr>
      <vt:lpstr>Suggested solution</vt:lpstr>
      <vt:lpstr>Inception-V4</vt:lpstr>
      <vt:lpstr>Transfer learning</vt:lpstr>
      <vt:lpstr>Model flow</vt:lpstr>
      <vt:lpstr>GUI – Main </vt:lpstr>
      <vt:lpstr>GUI – After loading the file</vt:lpstr>
      <vt:lpstr>Test process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MRI imaging of ASD using deep learning methods</dc:title>
  <dc:creator>Tirza</dc:creator>
  <cp:lastModifiedBy>ניצן עזרא</cp:lastModifiedBy>
  <cp:revision>31</cp:revision>
  <dcterms:modified xsi:type="dcterms:W3CDTF">2024-09-21T20:49:20Z</dcterms:modified>
</cp:coreProperties>
</file>