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79" r:id="rId2"/>
  </p:sldMasterIdLst>
  <p:notesMasterIdLst>
    <p:notesMasterId r:id="rId18"/>
  </p:notesMasterIdLst>
  <p:sldIdLst>
    <p:sldId id="256" r:id="rId3"/>
    <p:sldId id="257" r:id="rId4"/>
    <p:sldId id="258" r:id="rId5"/>
    <p:sldId id="261" r:id="rId6"/>
    <p:sldId id="263" r:id="rId7"/>
    <p:sldId id="259" r:id="rId8"/>
    <p:sldId id="262" r:id="rId9"/>
    <p:sldId id="272"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6B643A-B86B-443F-9623-328B6B09BA61}">
  <a:tblStyle styleId="{B66B643A-B86B-443F-9623-328B6B09BA61}"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2116" autoAdjust="0"/>
  </p:normalViewPr>
  <p:slideViewPr>
    <p:cSldViewPr snapToGrid="0">
      <p:cViewPr varScale="1">
        <p:scale>
          <a:sx n="68" d="100"/>
          <a:sy n="68" d="100"/>
        </p:scale>
        <p:origin x="12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8E4C5-5612-4C24-9B74-EE8DF111872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F301181-B9E1-4C83-8334-7319C670AE5E}">
      <dgm:prSet/>
      <dgm:spPr/>
      <dgm:t>
        <a:bodyPr/>
        <a:lstStyle/>
        <a:p>
          <a:pPr>
            <a:defRPr cap="all"/>
          </a:pPr>
          <a:r>
            <a:rPr lang="en-US" dirty="0"/>
            <a:t>Clinical Heterogeneity.</a:t>
          </a:r>
        </a:p>
      </dgm:t>
    </dgm:pt>
    <dgm:pt modelId="{B65EE4A5-FC7D-4B6E-B5A0-1BC1C28F2331}" type="parTrans" cxnId="{9D6094D5-9723-4A85-B070-BFA83011396F}">
      <dgm:prSet/>
      <dgm:spPr/>
      <dgm:t>
        <a:bodyPr/>
        <a:lstStyle/>
        <a:p>
          <a:endParaRPr lang="en-US"/>
        </a:p>
      </dgm:t>
    </dgm:pt>
    <dgm:pt modelId="{BE14B17C-6F63-415E-B3B0-5051FB5BE895}" type="sibTrans" cxnId="{9D6094D5-9723-4A85-B070-BFA83011396F}">
      <dgm:prSet/>
      <dgm:spPr/>
      <dgm:t>
        <a:bodyPr/>
        <a:lstStyle/>
        <a:p>
          <a:endParaRPr lang="en-US"/>
        </a:p>
      </dgm:t>
    </dgm:pt>
    <dgm:pt modelId="{7FB40A45-476E-412B-9567-AD8C11558CB4}">
      <dgm:prSet/>
      <dgm:spPr/>
      <dgm:t>
        <a:bodyPr/>
        <a:lstStyle/>
        <a:p>
          <a:pPr>
            <a:defRPr cap="all"/>
          </a:pPr>
          <a:r>
            <a:rPr lang="en-US"/>
            <a:t>Genetic Diversity.</a:t>
          </a:r>
        </a:p>
      </dgm:t>
    </dgm:pt>
    <dgm:pt modelId="{1B19D3C6-8941-4EA9-8FED-FB9A322B8BEF}" type="parTrans" cxnId="{35053768-4044-4984-BC69-5D954EEFFEE7}">
      <dgm:prSet/>
      <dgm:spPr/>
      <dgm:t>
        <a:bodyPr/>
        <a:lstStyle/>
        <a:p>
          <a:endParaRPr lang="en-US"/>
        </a:p>
      </dgm:t>
    </dgm:pt>
    <dgm:pt modelId="{C625C9BC-FADA-4F54-9651-B16B58136E62}" type="sibTrans" cxnId="{35053768-4044-4984-BC69-5D954EEFFEE7}">
      <dgm:prSet/>
      <dgm:spPr/>
      <dgm:t>
        <a:bodyPr/>
        <a:lstStyle/>
        <a:p>
          <a:endParaRPr lang="en-US"/>
        </a:p>
      </dgm:t>
    </dgm:pt>
    <dgm:pt modelId="{56BF82C2-DE1C-45A4-AE6D-35CFE677BC66}">
      <dgm:prSet/>
      <dgm:spPr/>
      <dgm:t>
        <a:bodyPr/>
        <a:lstStyle/>
        <a:p>
          <a:pPr>
            <a:defRPr cap="all"/>
          </a:pPr>
          <a:r>
            <a:rPr lang="en-US"/>
            <a:t>Diagnosis Based on Symptoms.</a:t>
          </a:r>
        </a:p>
      </dgm:t>
    </dgm:pt>
    <dgm:pt modelId="{8084FFD8-F125-49AE-A4E2-3B2B91EA6129}" type="parTrans" cxnId="{5D6206A2-299A-4BF4-BF41-8263203F77A9}">
      <dgm:prSet/>
      <dgm:spPr/>
      <dgm:t>
        <a:bodyPr/>
        <a:lstStyle/>
        <a:p>
          <a:endParaRPr lang="en-US"/>
        </a:p>
      </dgm:t>
    </dgm:pt>
    <dgm:pt modelId="{0BD01A56-702D-4E02-B0F6-0B479998E93A}" type="sibTrans" cxnId="{5D6206A2-299A-4BF4-BF41-8263203F77A9}">
      <dgm:prSet/>
      <dgm:spPr/>
      <dgm:t>
        <a:bodyPr/>
        <a:lstStyle/>
        <a:p>
          <a:endParaRPr lang="en-US"/>
        </a:p>
      </dgm:t>
    </dgm:pt>
    <dgm:pt modelId="{954EC3CD-DC66-4642-AC74-7AD1BF87827F}" type="pres">
      <dgm:prSet presAssocID="{D6A8E4C5-5612-4C24-9B74-EE8DF1118721}" presName="root" presStyleCnt="0">
        <dgm:presLayoutVars>
          <dgm:dir/>
          <dgm:resizeHandles val="exact"/>
        </dgm:presLayoutVars>
      </dgm:prSet>
      <dgm:spPr/>
      <dgm:t>
        <a:bodyPr/>
        <a:lstStyle/>
        <a:p>
          <a:pPr rtl="1"/>
          <a:endParaRPr lang="he-IL"/>
        </a:p>
      </dgm:t>
    </dgm:pt>
    <dgm:pt modelId="{E2ECFE69-D48E-4CF2-8F6F-880DA70B445F}" type="pres">
      <dgm:prSet presAssocID="{1F301181-B9E1-4C83-8334-7319C670AE5E}" presName="compNode" presStyleCnt="0"/>
      <dgm:spPr/>
    </dgm:pt>
    <dgm:pt modelId="{2068DA73-23E6-4918-93AF-62348FBF42AA}" type="pres">
      <dgm:prSet presAssocID="{1F301181-B9E1-4C83-8334-7319C670AE5E}" presName="iconBgRect" presStyleLbl="bgShp" presStyleIdx="0" presStyleCnt="3"/>
      <dgm:spPr/>
    </dgm:pt>
    <dgm:pt modelId="{DA3194A7-6CB3-428B-9E8E-A07A13AE3DF6}" type="pres">
      <dgm:prSet presAssocID="{1F301181-B9E1-4C83-8334-7319C670AE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דנ&quot;א"/>
        </a:ext>
      </dgm:extLst>
    </dgm:pt>
    <dgm:pt modelId="{9FE1FB6D-A2F1-4CD7-AE79-38BBCC17CAC1}" type="pres">
      <dgm:prSet presAssocID="{1F301181-B9E1-4C83-8334-7319C670AE5E}" presName="spaceRect" presStyleCnt="0"/>
      <dgm:spPr/>
    </dgm:pt>
    <dgm:pt modelId="{45ED0BE7-522D-4C5E-8405-F4ABD96B1AD6}" type="pres">
      <dgm:prSet presAssocID="{1F301181-B9E1-4C83-8334-7319C670AE5E}" presName="textRect" presStyleLbl="revTx" presStyleIdx="0" presStyleCnt="3">
        <dgm:presLayoutVars>
          <dgm:chMax val="1"/>
          <dgm:chPref val="1"/>
        </dgm:presLayoutVars>
      </dgm:prSet>
      <dgm:spPr/>
      <dgm:t>
        <a:bodyPr/>
        <a:lstStyle/>
        <a:p>
          <a:pPr rtl="1"/>
          <a:endParaRPr lang="he-IL"/>
        </a:p>
      </dgm:t>
    </dgm:pt>
    <dgm:pt modelId="{2CC73336-9875-4EC9-BE2F-FF4476B91C08}" type="pres">
      <dgm:prSet presAssocID="{BE14B17C-6F63-415E-B3B0-5051FB5BE895}" presName="sibTrans" presStyleCnt="0"/>
      <dgm:spPr/>
    </dgm:pt>
    <dgm:pt modelId="{A4DBBA70-7B53-490C-AA4F-8B5930FBD374}" type="pres">
      <dgm:prSet presAssocID="{7FB40A45-476E-412B-9567-AD8C11558CB4}" presName="compNode" presStyleCnt="0"/>
      <dgm:spPr/>
    </dgm:pt>
    <dgm:pt modelId="{5C112F6D-CFA3-4F11-83F0-D1DE8CFCA2E1}" type="pres">
      <dgm:prSet presAssocID="{7FB40A45-476E-412B-9567-AD8C11558CB4}" presName="iconBgRect" presStyleLbl="bgShp" presStyleIdx="1" presStyleCnt="3"/>
      <dgm:spPr/>
    </dgm:pt>
    <dgm:pt modelId="{55C34A4C-437B-4949-AE2C-A3D2AB6DA618}" type="pres">
      <dgm:prSet presAssocID="{7FB40A45-476E-412B-9567-AD8C11558C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Finger Print"/>
        </a:ext>
      </dgm:extLst>
    </dgm:pt>
    <dgm:pt modelId="{77502BD5-48C2-462F-88BC-37A1DBB861F9}" type="pres">
      <dgm:prSet presAssocID="{7FB40A45-476E-412B-9567-AD8C11558CB4}" presName="spaceRect" presStyleCnt="0"/>
      <dgm:spPr/>
    </dgm:pt>
    <dgm:pt modelId="{A5E9AD51-32C3-4513-B819-0EC615BE65F8}" type="pres">
      <dgm:prSet presAssocID="{7FB40A45-476E-412B-9567-AD8C11558CB4}" presName="textRect" presStyleLbl="revTx" presStyleIdx="1" presStyleCnt="3">
        <dgm:presLayoutVars>
          <dgm:chMax val="1"/>
          <dgm:chPref val="1"/>
        </dgm:presLayoutVars>
      </dgm:prSet>
      <dgm:spPr/>
      <dgm:t>
        <a:bodyPr/>
        <a:lstStyle/>
        <a:p>
          <a:pPr rtl="1"/>
          <a:endParaRPr lang="he-IL"/>
        </a:p>
      </dgm:t>
    </dgm:pt>
    <dgm:pt modelId="{491C411A-8717-400E-A34F-9ED053C265E9}" type="pres">
      <dgm:prSet presAssocID="{C625C9BC-FADA-4F54-9651-B16B58136E62}" presName="sibTrans" presStyleCnt="0"/>
      <dgm:spPr/>
    </dgm:pt>
    <dgm:pt modelId="{999E9F28-2A19-47C8-98F5-759FF280255E}" type="pres">
      <dgm:prSet presAssocID="{56BF82C2-DE1C-45A4-AE6D-35CFE677BC66}" presName="compNode" presStyleCnt="0"/>
      <dgm:spPr/>
    </dgm:pt>
    <dgm:pt modelId="{A80A8607-B084-49DE-ADE4-50BDE0C5310F}" type="pres">
      <dgm:prSet presAssocID="{56BF82C2-DE1C-45A4-AE6D-35CFE677BC66}" presName="iconBgRect" presStyleLbl="bgShp" presStyleIdx="2" presStyleCnt="3"/>
      <dgm:spPr/>
    </dgm:pt>
    <dgm:pt modelId="{15744580-19B5-4E2F-82A5-727E880F9F6E}" type="pres">
      <dgm:prSet presAssocID="{56BF82C2-DE1C-45A4-AE6D-35CFE677BC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סטטוסקופ"/>
        </a:ext>
      </dgm:extLst>
    </dgm:pt>
    <dgm:pt modelId="{9EAAF8E6-EEA0-4AB4-9934-66D5F151A6B1}" type="pres">
      <dgm:prSet presAssocID="{56BF82C2-DE1C-45A4-AE6D-35CFE677BC66}" presName="spaceRect" presStyleCnt="0"/>
      <dgm:spPr/>
    </dgm:pt>
    <dgm:pt modelId="{97F3F3C2-E9CE-4907-9E85-EE11DB9C1526}" type="pres">
      <dgm:prSet presAssocID="{56BF82C2-DE1C-45A4-AE6D-35CFE677BC66}" presName="textRect" presStyleLbl="revTx" presStyleIdx="2" presStyleCnt="3">
        <dgm:presLayoutVars>
          <dgm:chMax val="1"/>
          <dgm:chPref val="1"/>
        </dgm:presLayoutVars>
      </dgm:prSet>
      <dgm:spPr/>
      <dgm:t>
        <a:bodyPr/>
        <a:lstStyle/>
        <a:p>
          <a:pPr rtl="1"/>
          <a:endParaRPr lang="he-IL"/>
        </a:p>
      </dgm:t>
    </dgm:pt>
  </dgm:ptLst>
  <dgm:cxnLst>
    <dgm:cxn modelId="{B90DDC71-B75E-41A7-A395-E860B1988117}" type="presOf" srcId="{56BF82C2-DE1C-45A4-AE6D-35CFE677BC66}" destId="{97F3F3C2-E9CE-4907-9E85-EE11DB9C1526}" srcOrd="0" destOrd="0" presId="urn:microsoft.com/office/officeart/2018/5/layout/IconCircleLabelList"/>
    <dgm:cxn modelId="{5D6206A2-299A-4BF4-BF41-8263203F77A9}" srcId="{D6A8E4C5-5612-4C24-9B74-EE8DF1118721}" destId="{56BF82C2-DE1C-45A4-AE6D-35CFE677BC66}" srcOrd="2" destOrd="0" parTransId="{8084FFD8-F125-49AE-A4E2-3B2B91EA6129}" sibTransId="{0BD01A56-702D-4E02-B0F6-0B479998E93A}"/>
    <dgm:cxn modelId="{D899D208-6F93-4A76-B57D-66B0132F6504}" type="presOf" srcId="{D6A8E4C5-5612-4C24-9B74-EE8DF1118721}" destId="{954EC3CD-DC66-4642-AC74-7AD1BF87827F}" srcOrd="0" destOrd="0" presId="urn:microsoft.com/office/officeart/2018/5/layout/IconCircleLabelList"/>
    <dgm:cxn modelId="{35053768-4044-4984-BC69-5D954EEFFEE7}" srcId="{D6A8E4C5-5612-4C24-9B74-EE8DF1118721}" destId="{7FB40A45-476E-412B-9567-AD8C11558CB4}" srcOrd="1" destOrd="0" parTransId="{1B19D3C6-8941-4EA9-8FED-FB9A322B8BEF}" sibTransId="{C625C9BC-FADA-4F54-9651-B16B58136E62}"/>
    <dgm:cxn modelId="{0EC1CA18-45D0-4383-A10B-8198531780FA}" type="presOf" srcId="{1F301181-B9E1-4C83-8334-7319C670AE5E}" destId="{45ED0BE7-522D-4C5E-8405-F4ABD96B1AD6}" srcOrd="0" destOrd="0" presId="urn:microsoft.com/office/officeart/2018/5/layout/IconCircleLabelList"/>
    <dgm:cxn modelId="{5F83DA07-6B84-44B8-870A-E41686224B32}" type="presOf" srcId="{7FB40A45-476E-412B-9567-AD8C11558CB4}" destId="{A5E9AD51-32C3-4513-B819-0EC615BE65F8}" srcOrd="0" destOrd="0" presId="urn:microsoft.com/office/officeart/2018/5/layout/IconCircleLabelList"/>
    <dgm:cxn modelId="{9D6094D5-9723-4A85-B070-BFA83011396F}" srcId="{D6A8E4C5-5612-4C24-9B74-EE8DF1118721}" destId="{1F301181-B9E1-4C83-8334-7319C670AE5E}" srcOrd="0" destOrd="0" parTransId="{B65EE4A5-FC7D-4B6E-B5A0-1BC1C28F2331}" sibTransId="{BE14B17C-6F63-415E-B3B0-5051FB5BE895}"/>
    <dgm:cxn modelId="{B7E708ED-BACB-46C1-A5C1-584C919C983F}" type="presParOf" srcId="{954EC3CD-DC66-4642-AC74-7AD1BF87827F}" destId="{E2ECFE69-D48E-4CF2-8F6F-880DA70B445F}" srcOrd="0" destOrd="0" presId="urn:microsoft.com/office/officeart/2018/5/layout/IconCircleLabelList"/>
    <dgm:cxn modelId="{F0DA037A-DACE-4A31-A3BE-B2922ABD0C80}" type="presParOf" srcId="{E2ECFE69-D48E-4CF2-8F6F-880DA70B445F}" destId="{2068DA73-23E6-4918-93AF-62348FBF42AA}" srcOrd="0" destOrd="0" presId="urn:microsoft.com/office/officeart/2018/5/layout/IconCircleLabelList"/>
    <dgm:cxn modelId="{055FAE0F-B74B-4BFC-AD69-72209699CC9A}" type="presParOf" srcId="{E2ECFE69-D48E-4CF2-8F6F-880DA70B445F}" destId="{DA3194A7-6CB3-428B-9E8E-A07A13AE3DF6}" srcOrd="1" destOrd="0" presId="urn:microsoft.com/office/officeart/2018/5/layout/IconCircleLabelList"/>
    <dgm:cxn modelId="{E2FF3CAA-451E-4043-872E-C3BBAC6A569F}" type="presParOf" srcId="{E2ECFE69-D48E-4CF2-8F6F-880DA70B445F}" destId="{9FE1FB6D-A2F1-4CD7-AE79-38BBCC17CAC1}" srcOrd="2" destOrd="0" presId="urn:microsoft.com/office/officeart/2018/5/layout/IconCircleLabelList"/>
    <dgm:cxn modelId="{428C6CCF-8678-4D16-BD94-3C7D2D5D842E}" type="presParOf" srcId="{E2ECFE69-D48E-4CF2-8F6F-880DA70B445F}" destId="{45ED0BE7-522D-4C5E-8405-F4ABD96B1AD6}" srcOrd="3" destOrd="0" presId="urn:microsoft.com/office/officeart/2018/5/layout/IconCircleLabelList"/>
    <dgm:cxn modelId="{4DC647EE-ED46-471C-8A41-44DCB866798A}" type="presParOf" srcId="{954EC3CD-DC66-4642-AC74-7AD1BF87827F}" destId="{2CC73336-9875-4EC9-BE2F-FF4476B91C08}" srcOrd="1" destOrd="0" presId="urn:microsoft.com/office/officeart/2018/5/layout/IconCircleLabelList"/>
    <dgm:cxn modelId="{999F03C5-5B7E-448D-92C7-C056F0DAA2DF}" type="presParOf" srcId="{954EC3CD-DC66-4642-AC74-7AD1BF87827F}" destId="{A4DBBA70-7B53-490C-AA4F-8B5930FBD374}" srcOrd="2" destOrd="0" presId="urn:microsoft.com/office/officeart/2018/5/layout/IconCircleLabelList"/>
    <dgm:cxn modelId="{B2385F26-0036-43F1-90EA-FB8111AC2946}" type="presParOf" srcId="{A4DBBA70-7B53-490C-AA4F-8B5930FBD374}" destId="{5C112F6D-CFA3-4F11-83F0-D1DE8CFCA2E1}" srcOrd="0" destOrd="0" presId="urn:microsoft.com/office/officeart/2018/5/layout/IconCircleLabelList"/>
    <dgm:cxn modelId="{4469FE99-62F6-42C1-84BF-892406743DD8}" type="presParOf" srcId="{A4DBBA70-7B53-490C-AA4F-8B5930FBD374}" destId="{55C34A4C-437B-4949-AE2C-A3D2AB6DA618}" srcOrd="1" destOrd="0" presId="urn:microsoft.com/office/officeart/2018/5/layout/IconCircleLabelList"/>
    <dgm:cxn modelId="{0A9A96E6-81DC-451B-B4A8-C87D7FF3E8E4}" type="presParOf" srcId="{A4DBBA70-7B53-490C-AA4F-8B5930FBD374}" destId="{77502BD5-48C2-462F-88BC-37A1DBB861F9}" srcOrd="2" destOrd="0" presId="urn:microsoft.com/office/officeart/2018/5/layout/IconCircleLabelList"/>
    <dgm:cxn modelId="{643E3D5E-57FF-4439-A3CF-BE68FB2D2916}" type="presParOf" srcId="{A4DBBA70-7B53-490C-AA4F-8B5930FBD374}" destId="{A5E9AD51-32C3-4513-B819-0EC615BE65F8}" srcOrd="3" destOrd="0" presId="urn:microsoft.com/office/officeart/2018/5/layout/IconCircleLabelList"/>
    <dgm:cxn modelId="{95C6084C-3305-465E-B4E4-89B37FC0EF0F}" type="presParOf" srcId="{954EC3CD-DC66-4642-AC74-7AD1BF87827F}" destId="{491C411A-8717-400E-A34F-9ED053C265E9}" srcOrd="3" destOrd="0" presId="urn:microsoft.com/office/officeart/2018/5/layout/IconCircleLabelList"/>
    <dgm:cxn modelId="{4E180C23-FEE8-4F06-9DCC-513A8A7C09C0}" type="presParOf" srcId="{954EC3CD-DC66-4642-AC74-7AD1BF87827F}" destId="{999E9F28-2A19-47C8-98F5-759FF280255E}" srcOrd="4" destOrd="0" presId="urn:microsoft.com/office/officeart/2018/5/layout/IconCircleLabelList"/>
    <dgm:cxn modelId="{DC997940-96D9-4D56-BE41-141AD4CB37E3}" type="presParOf" srcId="{999E9F28-2A19-47C8-98F5-759FF280255E}" destId="{A80A8607-B084-49DE-ADE4-50BDE0C5310F}" srcOrd="0" destOrd="0" presId="urn:microsoft.com/office/officeart/2018/5/layout/IconCircleLabelList"/>
    <dgm:cxn modelId="{58F0EEC4-FF9E-46AC-86A0-A433C72A6583}" type="presParOf" srcId="{999E9F28-2A19-47C8-98F5-759FF280255E}" destId="{15744580-19B5-4E2F-82A5-727E880F9F6E}" srcOrd="1" destOrd="0" presId="urn:microsoft.com/office/officeart/2018/5/layout/IconCircleLabelList"/>
    <dgm:cxn modelId="{455C9BAE-6B99-4D55-8B2F-6E66DC2ABA84}" type="presParOf" srcId="{999E9F28-2A19-47C8-98F5-759FF280255E}" destId="{9EAAF8E6-EEA0-4AB4-9934-66D5F151A6B1}" srcOrd="2" destOrd="0" presId="urn:microsoft.com/office/officeart/2018/5/layout/IconCircleLabelList"/>
    <dgm:cxn modelId="{9B8BA22C-7E22-44ED-B823-E299A847A0D3}" type="presParOf" srcId="{999E9F28-2A19-47C8-98F5-759FF280255E}" destId="{97F3F3C2-E9CE-4907-9E85-EE11DB9C152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8DA73-23E6-4918-93AF-62348FBF42AA}">
      <dsp:nvSpPr>
        <dsp:cNvPr id="0" name=""/>
        <dsp:cNvSpPr/>
      </dsp:nvSpPr>
      <dsp:spPr>
        <a:xfrm>
          <a:off x="2076210" y="11924"/>
          <a:ext cx="1132312" cy="1132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194A7-6CB3-428B-9E8E-A07A13AE3DF6}">
      <dsp:nvSpPr>
        <dsp:cNvPr id="0" name=""/>
        <dsp:cNvSpPr/>
      </dsp:nvSpPr>
      <dsp:spPr>
        <a:xfrm>
          <a:off x="2317522" y="253237"/>
          <a:ext cx="649687" cy="649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ED0BE7-522D-4C5E-8405-F4ABD96B1AD6}">
      <dsp:nvSpPr>
        <dsp:cNvPr id="0" name=""/>
        <dsp:cNvSpPr/>
      </dsp:nvSpPr>
      <dsp:spPr>
        <a:xfrm>
          <a:off x="1714241" y="1496925"/>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US" sz="1800" kern="1200" dirty="0"/>
            <a:t>Clinical Heterogeneity.</a:t>
          </a:r>
        </a:p>
      </dsp:txBody>
      <dsp:txXfrm>
        <a:off x="1714241" y="1496925"/>
        <a:ext cx="1856250" cy="720000"/>
      </dsp:txXfrm>
    </dsp:sp>
    <dsp:sp modelId="{5C112F6D-CFA3-4F11-83F0-D1DE8CFCA2E1}">
      <dsp:nvSpPr>
        <dsp:cNvPr id="0" name=""/>
        <dsp:cNvSpPr/>
      </dsp:nvSpPr>
      <dsp:spPr>
        <a:xfrm>
          <a:off x="4257303" y="11924"/>
          <a:ext cx="1132312" cy="11323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34A4C-437B-4949-AE2C-A3D2AB6DA618}">
      <dsp:nvSpPr>
        <dsp:cNvPr id="0" name=""/>
        <dsp:cNvSpPr/>
      </dsp:nvSpPr>
      <dsp:spPr>
        <a:xfrm>
          <a:off x="4498616" y="253237"/>
          <a:ext cx="649687" cy="649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E9AD51-32C3-4513-B819-0EC615BE65F8}">
      <dsp:nvSpPr>
        <dsp:cNvPr id="0" name=""/>
        <dsp:cNvSpPr/>
      </dsp:nvSpPr>
      <dsp:spPr>
        <a:xfrm>
          <a:off x="3895335" y="1496925"/>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US" sz="1800" kern="1200"/>
            <a:t>Genetic Diversity.</a:t>
          </a:r>
        </a:p>
      </dsp:txBody>
      <dsp:txXfrm>
        <a:off x="3895335" y="1496925"/>
        <a:ext cx="1856250" cy="720000"/>
      </dsp:txXfrm>
    </dsp:sp>
    <dsp:sp modelId="{A80A8607-B084-49DE-ADE4-50BDE0C5310F}">
      <dsp:nvSpPr>
        <dsp:cNvPr id="0" name=""/>
        <dsp:cNvSpPr/>
      </dsp:nvSpPr>
      <dsp:spPr>
        <a:xfrm>
          <a:off x="6438397" y="11924"/>
          <a:ext cx="1132312" cy="11323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44580-19B5-4E2F-82A5-727E880F9F6E}">
      <dsp:nvSpPr>
        <dsp:cNvPr id="0" name=""/>
        <dsp:cNvSpPr/>
      </dsp:nvSpPr>
      <dsp:spPr>
        <a:xfrm>
          <a:off x="6679710" y="253237"/>
          <a:ext cx="649687" cy="649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F3F3C2-E9CE-4907-9E85-EE11DB9C1526}">
      <dsp:nvSpPr>
        <dsp:cNvPr id="0" name=""/>
        <dsp:cNvSpPr/>
      </dsp:nvSpPr>
      <dsp:spPr>
        <a:xfrm>
          <a:off x="6076428" y="1496925"/>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US" sz="1800" kern="1200"/>
            <a:t>Diagnosis Based on Symptoms.</a:t>
          </a:r>
        </a:p>
      </dsp:txBody>
      <dsp:txXfrm>
        <a:off x="6076428" y="1496925"/>
        <a:ext cx="185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r" rtl="1">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r" rtl="1">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r" rtl="1">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r" rtl="1">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r" rtl="1">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r" rtl="1">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r" rtl="1">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r" rtl="1">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l"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r" rtl="1">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r" rtl="1">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r" rtl="1">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r" rtl="1">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r" rtl="1">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r" rtl="1">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r" rtl="1">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r" rtl="1">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r"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r" rtl="1">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r" rtl="1">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r" rtl="1">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r" rtl="1">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r" rtl="1">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r" rtl="1">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r" rtl="1">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r" rtl="1">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1">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Transfer learning is a machine learning technique where a model developed for one task is reused for a different, but related, task. It leverages the knowledge gained from solving one problem to improve performance on another, often requiring less data and computational resources.</a:t>
            </a:r>
            <a:br>
              <a:rPr lang="en-US" dirty="0"/>
            </a:br>
            <a:endParaRPr dirty="0"/>
          </a:p>
          <a:p>
            <a:pPr marL="0" lvl="0" indent="0" algn="l" rtl="0">
              <a:spcBef>
                <a:spcPts val="0"/>
              </a:spcBef>
              <a:spcAft>
                <a:spcPts val="0"/>
              </a:spcAft>
              <a:buNone/>
            </a:pPr>
            <a:r>
              <a:rPr lang="en-US" dirty="0"/>
              <a:t>Using transfer learning accelerates the development of models for new tasks and significantly reduces the amount of data and computing resources required. Transfer learning improves the efficiency and effectiveness of machine learning applications in various domains by using already trained models, leading to more robust and generalized models</a:t>
            </a:r>
            <a:endParaRPr dirty="0"/>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solidFill>
                  <a:srgbClr val="212121"/>
                </a:solidFill>
              </a:rPr>
              <a:t>Before starting the training process, we prepare the dataset. The dataset includes MRI images labeled as either ASD or non-ASD. </a:t>
            </a:r>
            <a:br>
              <a:rPr lang="en-US" dirty="0">
                <a:solidFill>
                  <a:srgbClr val="212121"/>
                </a:solidFill>
              </a:rPr>
            </a:br>
            <a:r>
              <a:rPr lang="en-US" dirty="0">
                <a:solidFill>
                  <a:srgbClr val="212121"/>
                </a:solidFill>
              </a:rPr>
              <a:t>The dataset is split, Training set 80%: Used to train the model. </a:t>
            </a:r>
            <a:br>
              <a:rPr lang="en-US" dirty="0">
                <a:solidFill>
                  <a:srgbClr val="212121"/>
                </a:solidFill>
              </a:rPr>
            </a:br>
            <a:r>
              <a:rPr lang="en-US" dirty="0">
                <a:solidFill>
                  <a:srgbClr val="212121"/>
                </a:solidFill>
              </a:rPr>
              <a:t>Validation set 15%: Used during training to monitor the model’s performance and help prevent overfitting. The test set 5%: Used after training to evaluate the model’s final performance. </a:t>
            </a:r>
            <a:br>
              <a:rPr lang="en-US" dirty="0">
                <a:solidFill>
                  <a:srgbClr val="212121"/>
                </a:solidFill>
              </a:rPr>
            </a:br>
            <a:r>
              <a:rPr lang="en-US" dirty="0">
                <a:solidFill>
                  <a:srgbClr val="212121"/>
                </a:solidFill>
              </a:rPr>
              <a:t>Loading Inception V4 model pre-trained on ImageNet. </a:t>
            </a:r>
            <a:br>
              <a:rPr lang="en-US" dirty="0">
                <a:solidFill>
                  <a:srgbClr val="212121"/>
                </a:solidFill>
              </a:rPr>
            </a:br>
            <a:r>
              <a:rPr lang="en-US" dirty="0">
                <a:solidFill>
                  <a:srgbClr val="212121"/>
                </a:solidFill>
              </a:rPr>
              <a:t>The early layers of the pre-trained model capture general features, which are useful for many tasks. Therefore, these layers are frozen during training to retain their pre-trained weights. Only the deeper layers will be trained to learn task-specific features.</a:t>
            </a:r>
            <a:br>
              <a:rPr lang="en-US" dirty="0">
                <a:solidFill>
                  <a:srgbClr val="212121"/>
                </a:solidFill>
              </a:rPr>
            </a:br>
            <a:r>
              <a:rPr lang="en-US" dirty="0">
                <a:solidFill>
                  <a:srgbClr val="212121"/>
                </a:solidFill>
              </a:rPr>
              <a:t>The final layer will have 2 output units with a </a:t>
            </a:r>
            <a:r>
              <a:rPr lang="en-US" dirty="0" err="1">
                <a:solidFill>
                  <a:srgbClr val="212121"/>
                </a:solidFill>
              </a:rPr>
              <a:t>softmax</a:t>
            </a:r>
            <a:r>
              <a:rPr lang="en-US" dirty="0">
                <a:solidFill>
                  <a:srgbClr val="212121"/>
                </a:solidFill>
              </a:rPr>
              <a:t> activation function to output probabilities for the two classes. </a:t>
            </a:r>
            <a:br>
              <a:rPr lang="en-US" dirty="0">
                <a:solidFill>
                  <a:srgbClr val="212121"/>
                </a:solidFill>
              </a:rPr>
            </a:br>
            <a:r>
              <a:rPr lang="en-US" dirty="0">
                <a:solidFill>
                  <a:srgbClr val="212121"/>
                </a:solidFill>
              </a:rPr>
              <a:t>A batch size of 32 or 64 images per batch is defined, depending on your hardware capabilities. </a:t>
            </a:r>
            <a:endParaRPr dirty="0">
              <a:solidFill>
                <a:srgbClr val="212121"/>
              </a:solidFill>
            </a:endParaRPr>
          </a:p>
          <a:p>
            <a:pPr marL="0" lvl="0" indent="0" algn="l" rtl="0">
              <a:spcBef>
                <a:spcPts val="0"/>
              </a:spcBef>
              <a:spcAft>
                <a:spcPts val="0"/>
              </a:spcAft>
              <a:buClr>
                <a:schemeClr val="dk1"/>
              </a:buClr>
              <a:buSzPts val="1100"/>
              <a:buFont typeface="Arial"/>
              <a:buNone/>
            </a:pPr>
            <a:endParaRPr sz="1000" u="sng" dirty="0">
              <a:solidFill>
                <a:srgbClr val="FF0000"/>
              </a:solidFill>
            </a:endParaRPr>
          </a:p>
          <a:p>
            <a:pPr marL="0" lvl="0" indent="0" algn="l" rtl="0">
              <a:lnSpc>
                <a:spcPct val="115000"/>
              </a:lnSpc>
              <a:spcBef>
                <a:spcPts val="1200"/>
              </a:spcBef>
              <a:spcAft>
                <a:spcPts val="0"/>
              </a:spcAft>
              <a:buClr>
                <a:schemeClr val="dk1"/>
              </a:buClr>
              <a:buSzPts val="1100"/>
              <a:buFont typeface="Arial"/>
              <a:buNone/>
            </a:pPr>
            <a:r>
              <a:rPr lang="en-US" u="sng" dirty="0">
                <a:solidFill>
                  <a:srgbClr val="212121"/>
                </a:solidFill>
              </a:rPr>
              <a:t>Training: </a:t>
            </a:r>
            <a:br>
              <a:rPr lang="en-US" u="sng" dirty="0">
                <a:solidFill>
                  <a:srgbClr val="212121"/>
                </a:solidFill>
              </a:rPr>
            </a:br>
            <a:r>
              <a:rPr lang="en-US" dirty="0">
                <a:solidFill>
                  <a:srgbClr val="212121"/>
                </a:solidFill>
              </a:rPr>
              <a:t>Initially, only the new layers added to the model are trained, while the early layers from Inception V4 are frozen.</a:t>
            </a:r>
            <a:endParaRPr dirty="0">
              <a:solidFill>
                <a:srgbClr val="212121"/>
              </a:solidFill>
            </a:endParaRPr>
          </a:p>
          <a:p>
            <a:pPr marL="0" lvl="0" indent="0" algn="l" rtl="0">
              <a:lnSpc>
                <a:spcPct val="115000"/>
              </a:lnSpc>
              <a:spcBef>
                <a:spcPts val="1200"/>
              </a:spcBef>
              <a:spcAft>
                <a:spcPts val="0"/>
              </a:spcAft>
              <a:buClr>
                <a:schemeClr val="dk1"/>
              </a:buClr>
              <a:buSzPts val="1100"/>
              <a:buFont typeface="Arial"/>
              <a:buNone/>
            </a:pPr>
            <a:r>
              <a:rPr lang="en-US" u="sng" dirty="0">
                <a:solidFill>
                  <a:srgbClr val="212121"/>
                </a:solidFill>
              </a:rPr>
              <a:t>Validation:</a:t>
            </a:r>
            <a:r>
              <a:rPr lang="en-US" dirty="0">
                <a:solidFill>
                  <a:srgbClr val="212121"/>
                </a:solidFill>
              </a:rPr>
              <a:t/>
            </a:r>
            <a:br>
              <a:rPr lang="en-US" dirty="0">
                <a:solidFill>
                  <a:srgbClr val="212121"/>
                </a:solidFill>
              </a:rPr>
            </a:br>
            <a:r>
              <a:rPr lang="en-US" dirty="0">
                <a:solidFill>
                  <a:srgbClr val="212121"/>
                </a:solidFill>
              </a:rPr>
              <a:t> Monitor validation performance after each epoch to check for signs of overfitting or </a:t>
            </a:r>
            <a:r>
              <a:rPr lang="en-US" dirty="0" err="1">
                <a:solidFill>
                  <a:srgbClr val="212121"/>
                </a:solidFill>
              </a:rPr>
              <a:t>underfitting</a:t>
            </a:r>
            <a:r>
              <a:rPr lang="en-US" dirty="0">
                <a:solidFill>
                  <a:srgbClr val="212121"/>
                </a:solidFill>
              </a:rPr>
              <a:t>. </a:t>
            </a:r>
            <a:endParaRPr dirty="0">
              <a:solidFill>
                <a:srgbClr val="212121"/>
              </a:solidFill>
            </a:endParaRPr>
          </a:p>
          <a:p>
            <a:pPr marL="0" lvl="0" indent="0" algn="l" rtl="0">
              <a:lnSpc>
                <a:spcPct val="115000"/>
              </a:lnSpc>
              <a:spcBef>
                <a:spcPts val="1200"/>
              </a:spcBef>
              <a:spcAft>
                <a:spcPts val="0"/>
              </a:spcAft>
              <a:buClr>
                <a:schemeClr val="dk1"/>
              </a:buClr>
              <a:buSzPts val="1100"/>
              <a:buFont typeface="Arial"/>
              <a:buNone/>
            </a:pPr>
            <a:r>
              <a:rPr lang="en-US" u="sng" dirty="0">
                <a:solidFill>
                  <a:srgbClr val="212121"/>
                </a:solidFill>
              </a:rPr>
              <a:t>Testing: </a:t>
            </a:r>
            <a:r>
              <a:rPr lang="en-US" dirty="0">
                <a:solidFill>
                  <a:srgbClr val="212121"/>
                </a:solidFill>
              </a:rPr>
              <a:t/>
            </a:r>
            <a:br>
              <a:rPr lang="en-US" dirty="0">
                <a:solidFill>
                  <a:srgbClr val="212121"/>
                </a:solidFill>
              </a:rPr>
            </a:br>
            <a:r>
              <a:rPr lang="en-US" dirty="0">
                <a:solidFill>
                  <a:srgbClr val="212121"/>
                </a:solidFill>
              </a:rPr>
              <a:t>To evaluate the final performance, we will measure performance metrics such as accuracy, precision, recall, F1-score, and confusion matrix on the test set to assess how well the model generalizes to completely unseen data. </a:t>
            </a:r>
            <a:endParaRPr dirty="0">
              <a:solidFill>
                <a:srgbClr val="212121"/>
              </a:solidFill>
            </a:endParaRPr>
          </a:p>
          <a:p>
            <a:pPr marL="0" lvl="0" indent="0" algn="l" rtl="0">
              <a:lnSpc>
                <a:spcPct val="115000"/>
              </a:lnSpc>
              <a:spcBef>
                <a:spcPts val="1200"/>
              </a:spcBef>
              <a:spcAft>
                <a:spcPts val="0"/>
              </a:spcAft>
              <a:buClr>
                <a:schemeClr val="dk1"/>
              </a:buClr>
              <a:buSzPts val="1100"/>
              <a:buFont typeface="Arial"/>
              <a:buNone/>
            </a:pPr>
            <a:r>
              <a:rPr lang="en-US" dirty="0">
                <a:solidFill>
                  <a:srgbClr val="212121"/>
                </a:solidFill>
              </a:rPr>
              <a:t>Once the model performs well on the training, we will fine-tune if necessary (canceling the freeze part or all of the model and continuing training with a smaller learning rate for better performance) [fig. 8].</a:t>
            </a:r>
            <a:endParaRPr dirty="0">
              <a:solidFill>
                <a:srgbClr val="212121"/>
              </a:solidFill>
            </a:endParaRPr>
          </a:p>
          <a:p>
            <a:pPr marL="0" lvl="0" indent="0" algn="l" rtl="0">
              <a:spcBef>
                <a:spcPts val="0"/>
              </a:spcBef>
              <a:spcAft>
                <a:spcPts val="0"/>
              </a:spcAft>
              <a:buNone/>
            </a:pPr>
            <a:endParaRPr dirty="0"/>
          </a:p>
        </p:txBody>
      </p:sp>
      <p:sp>
        <p:nvSpPr>
          <p:cNvPr id="179" name="Google Shape;1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endParaRPr sz="1100" dirty="0"/>
          </a:p>
        </p:txBody>
      </p:sp>
      <p:sp>
        <p:nvSpPr>
          <p:cNvPr id="187" name="Google Shape;187;p11: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d31f50dd36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d31f50dd36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SzPts val="1400"/>
              <a:buAutoNum type="arabicPeriod"/>
            </a:pPr>
            <a:endParaRPr sz="1100" dirty="0"/>
          </a:p>
        </p:txBody>
      </p:sp>
      <p:sp>
        <p:nvSpPr>
          <p:cNvPr id="194" name="Google Shape;194;g2d31f50dd36_0_28: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0" name="Google Shape;20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endParaRPr dirty="0">
              <a:latin typeface="Calibri"/>
              <a:ea typeface="Calibri"/>
              <a:cs typeface="Calibri"/>
              <a:sym typeface="Calibri"/>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5" name="Google Shape;135;p3: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3154de5dc_4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d3154de5dc_4_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2" name="Google Shape;152;g2d3154de5dc_4_91:notes"/>
          <p:cNvSpPr txBox="1">
            <a:spLocks noGrp="1"/>
          </p:cNvSpPr>
          <p:nvPr>
            <p:ph type="sldNum" idx="12"/>
          </p:nvPr>
        </p:nvSpPr>
        <p:spPr>
          <a:xfrm>
            <a:off x="1588" y="8685213"/>
            <a:ext cx="2971800" cy="4587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3154de5dc_4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3154de5dc_4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endParaRPr dirty="0"/>
          </a:p>
        </p:txBody>
      </p:sp>
      <p:sp>
        <p:nvSpPr>
          <p:cNvPr id="122" name="Google Shape;122;g2d3154de5dc_4_85:notes"/>
          <p:cNvSpPr txBox="1">
            <a:spLocks noGrp="1"/>
          </p:cNvSpPr>
          <p:nvPr>
            <p:ph type="sldNum" idx="12"/>
          </p:nvPr>
        </p:nvSpPr>
        <p:spPr>
          <a:xfrm>
            <a:off x="1588" y="8685213"/>
            <a:ext cx="2971800" cy="4587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endParaRPr dirty="0"/>
          </a:p>
        </p:txBody>
      </p:sp>
      <p:sp>
        <p:nvSpPr>
          <p:cNvPr id="143" name="Google Shape;1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900" dirty="0" smtClean="0">
                <a:solidFill>
                  <a:srgbClr val="212121"/>
                </a:solidFill>
              </a:rPr>
              <a:t>Fig 6: On the left is the overall schema for the pure Inception-v4 network. On the right is the detailed composition of the stem [4].</a:t>
            </a:r>
            <a:br>
              <a:rPr lang="en-US" sz="900" dirty="0" smtClean="0">
                <a:solidFill>
                  <a:srgbClr val="212121"/>
                </a:solidFill>
              </a:rPr>
            </a:br>
            <a:r>
              <a:rPr lang="en-US" sz="900" dirty="0" smtClean="0">
                <a:solidFill>
                  <a:srgbClr val="212121"/>
                </a:solidFill>
              </a:rPr>
              <a:t>Stem: Initial convolutional and pooling layers that process the input image, extracting low-level features (e.g., edges, textures).</a:t>
            </a:r>
            <a:br>
              <a:rPr lang="en-US" sz="900" dirty="0" smtClean="0">
                <a:solidFill>
                  <a:srgbClr val="212121"/>
                </a:solidFill>
              </a:rPr>
            </a:br>
            <a:r>
              <a:rPr lang="en-US" sz="900" dirty="0" smtClean="0">
                <a:solidFill>
                  <a:srgbClr val="212121"/>
                </a:solidFill>
              </a:rPr>
              <a:t>Inception-A: A module that applies multiple convolutional filters in parallel (1x1, 3x3, 5x5) to capture different feature scales, followed by concatenation.</a:t>
            </a:r>
            <a:br>
              <a:rPr lang="en-US" sz="900" dirty="0" smtClean="0">
                <a:solidFill>
                  <a:srgbClr val="212121"/>
                </a:solidFill>
              </a:rPr>
            </a:br>
            <a:r>
              <a:rPr lang="en-US" sz="900" dirty="0" smtClean="0">
                <a:solidFill>
                  <a:srgbClr val="212121"/>
                </a:solidFill>
              </a:rPr>
              <a:t>Reduction-A: A </a:t>
            </a:r>
            <a:r>
              <a:rPr lang="en-US" sz="900" dirty="0" err="1" smtClean="0">
                <a:solidFill>
                  <a:srgbClr val="212121"/>
                </a:solidFill>
              </a:rPr>
              <a:t>downsampling</a:t>
            </a:r>
            <a:r>
              <a:rPr lang="en-US" sz="900" dirty="0" smtClean="0">
                <a:solidFill>
                  <a:srgbClr val="212121"/>
                </a:solidFill>
              </a:rPr>
              <a:t> layer using convolutions and pooling to reduce the spatial dimensions while preserving key features.</a:t>
            </a:r>
            <a:br>
              <a:rPr lang="en-US" sz="900" dirty="0" smtClean="0">
                <a:solidFill>
                  <a:srgbClr val="212121"/>
                </a:solidFill>
              </a:rPr>
            </a:br>
            <a:r>
              <a:rPr lang="en-US" sz="900" dirty="0" smtClean="0">
                <a:solidFill>
                  <a:srgbClr val="212121"/>
                </a:solidFill>
              </a:rPr>
              <a:t>Inception-B: A more complex inception module that adds larger filter sizes to capture more abstract features.</a:t>
            </a:r>
            <a:br>
              <a:rPr lang="en-US" sz="900" dirty="0" smtClean="0">
                <a:solidFill>
                  <a:srgbClr val="212121"/>
                </a:solidFill>
              </a:rPr>
            </a:br>
            <a:r>
              <a:rPr lang="en-US" sz="900" dirty="0" smtClean="0">
                <a:solidFill>
                  <a:srgbClr val="212121"/>
                </a:solidFill>
              </a:rPr>
              <a:t>Reduction-B: Another </a:t>
            </a:r>
            <a:r>
              <a:rPr lang="en-US" sz="900" dirty="0" err="1" smtClean="0">
                <a:solidFill>
                  <a:srgbClr val="212121"/>
                </a:solidFill>
              </a:rPr>
              <a:t>downsampling</a:t>
            </a:r>
            <a:r>
              <a:rPr lang="en-US" sz="900" dirty="0" smtClean="0">
                <a:solidFill>
                  <a:srgbClr val="212121"/>
                </a:solidFill>
              </a:rPr>
              <a:t> layer, more aggressive than Reduction-A, to further reduce spatial dimensions.</a:t>
            </a:r>
            <a:br>
              <a:rPr lang="en-US" sz="900" dirty="0" smtClean="0">
                <a:solidFill>
                  <a:srgbClr val="212121"/>
                </a:solidFill>
              </a:rPr>
            </a:br>
            <a:r>
              <a:rPr lang="en-US" sz="900" dirty="0" smtClean="0">
                <a:solidFill>
                  <a:srgbClr val="212121"/>
                </a:solidFill>
              </a:rPr>
              <a:t>Inception-C: A final inception block with deeper and more intricate filters for the most abstract and high-level feature extraction.</a:t>
            </a:r>
            <a:br>
              <a:rPr lang="en-US" sz="900" dirty="0" smtClean="0">
                <a:solidFill>
                  <a:srgbClr val="212121"/>
                </a:solidFill>
              </a:rPr>
            </a:br>
            <a:r>
              <a:rPr lang="en-US" sz="900" dirty="0" smtClean="0">
                <a:solidFill>
                  <a:srgbClr val="212121"/>
                </a:solidFill>
              </a:rPr>
              <a:t>Average Pooling: A global average pooling layer that reduces the dimensionality by computing the average across each feature map.</a:t>
            </a:r>
            <a:br>
              <a:rPr lang="en-US" sz="900" dirty="0" smtClean="0">
                <a:solidFill>
                  <a:srgbClr val="212121"/>
                </a:solidFill>
              </a:rPr>
            </a:br>
            <a:r>
              <a:rPr lang="en-US" sz="900" dirty="0" smtClean="0">
                <a:solidFill>
                  <a:srgbClr val="212121"/>
                </a:solidFill>
              </a:rPr>
              <a:t>Dropout: A regularization technique to prevent overfitting by randomly setting some units to zero during training.</a:t>
            </a:r>
            <a:br>
              <a:rPr lang="en-US" sz="900" dirty="0" smtClean="0">
                <a:solidFill>
                  <a:srgbClr val="212121"/>
                </a:solidFill>
              </a:rPr>
            </a:br>
            <a:r>
              <a:rPr lang="en-US" sz="900" dirty="0" err="1" smtClean="0">
                <a:solidFill>
                  <a:srgbClr val="212121"/>
                </a:solidFill>
              </a:rPr>
              <a:t>Softmax</a:t>
            </a:r>
            <a:r>
              <a:rPr lang="en-US" sz="900" dirty="0" smtClean="0">
                <a:solidFill>
                  <a:srgbClr val="212121"/>
                </a:solidFill>
              </a:rPr>
              <a:t>: The final layer that generates the class probabilities for classification tasks.</a:t>
            </a:r>
            <a:endParaRPr sz="900" dirty="0" smtClean="0">
              <a:solidFill>
                <a:srgbClr val="212121"/>
              </a:solidFill>
            </a:endParaRPr>
          </a:p>
          <a:p>
            <a:pPr marL="0" lvl="0" indent="0" algn="l" rtl="0">
              <a:lnSpc>
                <a:spcPct val="115000"/>
              </a:lnSpc>
              <a:spcBef>
                <a:spcPts val="1200"/>
              </a:spcBef>
              <a:spcAft>
                <a:spcPts val="0"/>
              </a:spcAft>
              <a:buClr>
                <a:schemeClr val="dk1"/>
              </a:buClr>
              <a:buSzPts val="1100"/>
              <a:buFont typeface="Arial"/>
              <a:buNone/>
            </a:pPr>
            <a:endParaRPr sz="900" dirty="0" smtClean="0">
              <a:solidFill>
                <a:srgbClr val="212121"/>
              </a:solidFill>
            </a:endParaRPr>
          </a:p>
          <a:p>
            <a:pPr marL="0" lvl="0" indent="0" algn="l" rtl="0">
              <a:spcBef>
                <a:spcPts val="1200"/>
              </a:spcBef>
              <a:spcAft>
                <a:spcPts val="0"/>
              </a:spcAft>
              <a:buNone/>
            </a:pPr>
            <a:endParaRPr sz="1400" dirty="0"/>
          </a:p>
        </p:txBody>
      </p:sp>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lt1"/>
              </a:buClr>
              <a:buSzPts val="1800"/>
              <a:buChar char="•"/>
              <a:defRPr/>
            </a:lvl1pPr>
            <a:lvl2pPr marL="914400" lvl="1" indent="-342900" algn="r" rtl="1">
              <a:lnSpc>
                <a:spcPct val="90000"/>
              </a:lnSpc>
              <a:spcBef>
                <a:spcPts val="500"/>
              </a:spcBef>
              <a:spcAft>
                <a:spcPts val="0"/>
              </a:spcAft>
              <a:buClr>
                <a:schemeClr val="lt1"/>
              </a:buClr>
              <a:buSzPts val="1800"/>
              <a:buChar char="•"/>
              <a:defRPr/>
            </a:lvl2pPr>
            <a:lvl3pPr marL="1371600" lvl="2" indent="-342900" algn="r" rtl="1">
              <a:lnSpc>
                <a:spcPct val="90000"/>
              </a:lnSpc>
              <a:spcBef>
                <a:spcPts val="500"/>
              </a:spcBef>
              <a:spcAft>
                <a:spcPts val="0"/>
              </a:spcAft>
              <a:buClr>
                <a:schemeClr val="lt1"/>
              </a:buClr>
              <a:buSzPts val="1800"/>
              <a:buChar char="•"/>
              <a:defRPr/>
            </a:lvl3pPr>
            <a:lvl4pPr marL="1828800" lvl="3" indent="-342900" algn="r" rtl="1">
              <a:lnSpc>
                <a:spcPct val="90000"/>
              </a:lnSpc>
              <a:spcBef>
                <a:spcPts val="500"/>
              </a:spcBef>
              <a:spcAft>
                <a:spcPts val="0"/>
              </a:spcAft>
              <a:buClr>
                <a:schemeClr val="lt1"/>
              </a:buClr>
              <a:buSzPts val="1800"/>
              <a:buChar char="•"/>
              <a:defRPr/>
            </a:lvl4pPr>
            <a:lvl5pPr marL="2286000" lvl="4" indent="-342900" algn="r" rtl="1">
              <a:lnSpc>
                <a:spcPct val="90000"/>
              </a:lnSpc>
              <a:spcBef>
                <a:spcPts val="500"/>
              </a:spcBef>
              <a:spcAft>
                <a:spcPts val="0"/>
              </a:spcAft>
              <a:buClr>
                <a:schemeClr val="lt1"/>
              </a:buClr>
              <a:buSzPts val="1800"/>
              <a:buChar char="•"/>
              <a:defRPr/>
            </a:lvl5pPr>
            <a:lvl6pPr marL="2743200" lvl="5" indent="-342900" algn="r" rtl="1">
              <a:lnSpc>
                <a:spcPct val="90000"/>
              </a:lnSpc>
              <a:spcBef>
                <a:spcPts val="500"/>
              </a:spcBef>
              <a:spcAft>
                <a:spcPts val="0"/>
              </a:spcAft>
              <a:buClr>
                <a:schemeClr val="lt1"/>
              </a:buClr>
              <a:buSzPts val="1800"/>
              <a:buChar char="•"/>
              <a:defRPr/>
            </a:lvl6pPr>
            <a:lvl7pPr marL="3200400" lvl="6" indent="-342900" algn="r" rtl="1">
              <a:lnSpc>
                <a:spcPct val="90000"/>
              </a:lnSpc>
              <a:spcBef>
                <a:spcPts val="500"/>
              </a:spcBef>
              <a:spcAft>
                <a:spcPts val="0"/>
              </a:spcAft>
              <a:buClr>
                <a:schemeClr val="lt1"/>
              </a:buClr>
              <a:buSzPts val="1800"/>
              <a:buChar char="•"/>
              <a:defRPr/>
            </a:lvl7pPr>
            <a:lvl8pPr marL="3657600" lvl="7" indent="-342900" algn="r" rtl="1">
              <a:lnSpc>
                <a:spcPct val="90000"/>
              </a:lnSpc>
              <a:spcBef>
                <a:spcPts val="500"/>
              </a:spcBef>
              <a:spcAft>
                <a:spcPts val="0"/>
              </a:spcAft>
              <a:buClr>
                <a:schemeClr val="lt1"/>
              </a:buClr>
              <a:buSzPts val="1800"/>
              <a:buChar char="•"/>
              <a:defRPr/>
            </a:lvl8pPr>
            <a:lvl9pPr marL="4114800" lvl="8" indent="-342900" algn="r" rtl="1">
              <a:lnSpc>
                <a:spcPct val="90000"/>
              </a:lnSpc>
              <a:spcBef>
                <a:spcPts val="500"/>
              </a:spcBef>
              <a:spcAft>
                <a:spcPts val="0"/>
              </a:spcAft>
              <a:buClr>
                <a:schemeClr val="lt1"/>
              </a:buClr>
              <a:buSzPts val="1800"/>
              <a:buChar char="•"/>
              <a:defRPr/>
            </a:lvl9pPr>
          </a:lstStyle>
          <a:p>
            <a:endParaRPr/>
          </a:p>
        </p:txBody>
      </p:sp>
      <p:sp>
        <p:nvSpPr>
          <p:cNvPr id="93" name="Google Shape;93;p14"/>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rtl="1">
              <a:spcBef>
                <a:spcPts val="0"/>
              </a:spcBef>
              <a:buNone/>
              <a:defRPr/>
            </a:lvl1pPr>
            <a:lvl2pPr marL="0" lvl="1" indent="0" algn="r" rtl="1">
              <a:spcBef>
                <a:spcPts val="0"/>
              </a:spcBef>
              <a:buNone/>
              <a:defRPr/>
            </a:lvl2pPr>
            <a:lvl3pPr marL="0" lvl="2" indent="0" algn="r" rtl="1">
              <a:spcBef>
                <a:spcPts val="0"/>
              </a:spcBef>
              <a:buNone/>
              <a:defRPr/>
            </a:lvl3pPr>
            <a:lvl4pPr marL="0" lvl="3" indent="0" algn="r" rtl="1">
              <a:spcBef>
                <a:spcPts val="0"/>
              </a:spcBef>
              <a:buNone/>
              <a:defRPr/>
            </a:lvl4pPr>
            <a:lvl5pPr marL="0" lvl="4" indent="0" algn="r" rtl="1">
              <a:spcBef>
                <a:spcPts val="0"/>
              </a:spcBef>
              <a:buNone/>
              <a:defRPr/>
            </a:lvl5pPr>
            <a:lvl6pPr marL="0" lvl="5" indent="0" algn="r" rtl="1">
              <a:spcBef>
                <a:spcPts val="0"/>
              </a:spcBef>
              <a:buNone/>
              <a:defRPr/>
            </a:lvl6pPr>
            <a:lvl7pPr marL="0" lvl="6" indent="0" algn="r" rtl="1">
              <a:spcBef>
                <a:spcPts val="0"/>
              </a:spcBef>
              <a:buNone/>
              <a:defRPr/>
            </a:lvl7pPr>
            <a:lvl8pPr marL="0" lvl="7" indent="0" algn="r" rtl="1">
              <a:spcBef>
                <a:spcPts val="0"/>
              </a:spcBef>
              <a:buNone/>
              <a:defRPr/>
            </a:lvl8pPr>
            <a:lvl9pPr marL="0" lvl="8" indent="0" algn="r" rtl="1">
              <a:spcBef>
                <a:spcPts val="0"/>
              </a:spcBef>
              <a:buNone/>
              <a:defRPr/>
            </a:lvl9pPr>
          </a:lstStyle>
          <a:p>
            <a:pPr marL="0" lvl="0" indent="0" algn="r"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
        <p:nvSpPr>
          <p:cNvPr id="5" name="Date Placeholder 4"/>
          <p:cNvSpPr>
            <a:spLocks noGrp="1"/>
          </p:cNvSpPr>
          <p:nvPr>
            <p:ph type="dt" sz="half" idx="10"/>
          </p:nvPr>
        </p:nvSpPr>
        <p:spPr/>
        <p:txBody>
          <a:bodyPr/>
          <a:lstStyle/>
          <a:p>
            <a:endParaRPr lang="he-IL"/>
          </a:p>
        </p:txBody>
      </p:sp>
    </p:spTree>
    <p:extLst>
      <p:ext uri="{BB962C8B-B14F-4D97-AF65-F5344CB8AC3E}">
        <p14:creationId xmlns:p14="http://schemas.microsoft.com/office/powerpoint/2010/main" val="36901898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33055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30329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84642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58627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93804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7314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172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3011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054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629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496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00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621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438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538689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r" rtl="1">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r" rtl="1">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r" rtl="1">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r" rtl="1">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R="0" lvl="0" algn="l" rtl="1">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1">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1">
              <a:spcBef>
                <a:spcPts val="0"/>
              </a:spcBef>
              <a:buNone/>
              <a:defRPr sz="1200" b="0" i="0" u="none" strike="noStrike" cap="none">
                <a:solidFill>
                  <a:schemeClr val="lt1"/>
                </a:solidFill>
                <a:latin typeface="Calibri"/>
                <a:ea typeface="Calibri"/>
                <a:cs typeface="Calibri"/>
                <a:sym typeface="Calibri"/>
              </a:defRPr>
            </a:lvl1pPr>
            <a:lvl2pPr marL="0" marR="0" lvl="1" indent="0" algn="r" rtl="1">
              <a:spcBef>
                <a:spcPts val="0"/>
              </a:spcBef>
              <a:buNone/>
              <a:defRPr sz="1200" b="0" i="0" u="none" strike="noStrike" cap="none">
                <a:solidFill>
                  <a:schemeClr val="lt1"/>
                </a:solidFill>
                <a:latin typeface="Calibri"/>
                <a:ea typeface="Calibri"/>
                <a:cs typeface="Calibri"/>
                <a:sym typeface="Calibri"/>
              </a:defRPr>
            </a:lvl2pPr>
            <a:lvl3pPr marL="0" marR="0" lvl="2" indent="0" algn="r" rtl="1">
              <a:spcBef>
                <a:spcPts val="0"/>
              </a:spcBef>
              <a:buNone/>
              <a:defRPr sz="1200" b="0" i="0" u="none" strike="noStrike" cap="none">
                <a:solidFill>
                  <a:schemeClr val="lt1"/>
                </a:solidFill>
                <a:latin typeface="Calibri"/>
                <a:ea typeface="Calibri"/>
                <a:cs typeface="Calibri"/>
                <a:sym typeface="Calibri"/>
              </a:defRPr>
            </a:lvl3pPr>
            <a:lvl4pPr marL="0" marR="0" lvl="3" indent="0" algn="r" rtl="1">
              <a:spcBef>
                <a:spcPts val="0"/>
              </a:spcBef>
              <a:buNone/>
              <a:defRPr sz="1200" b="0" i="0" u="none" strike="noStrike" cap="none">
                <a:solidFill>
                  <a:schemeClr val="lt1"/>
                </a:solidFill>
                <a:latin typeface="Calibri"/>
                <a:ea typeface="Calibri"/>
                <a:cs typeface="Calibri"/>
                <a:sym typeface="Calibri"/>
              </a:defRPr>
            </a:lvl4pPr>
            <a:lvl5pPr marL="0" marR="0" lvl="4" indent="0" algn="r" rtl="1">
              <a:spcBef>
                <a:spcPts val="0"/>
              </a:spcBef>
              <a:buNone/>
              <a:defRPr sz="1200" b="0" i="0" u="none" strike="noStrike" cap="none">
                <a:solidFill>
                  <a:schemeClr val="lt1"/>
                </a:solidFill>
                <a:latin typeface="Calibri"/>
                <a:ea typeface="Calibri"/>
                <a:cs typeface="Calibri"/>
                <a:sym typeface="Calibri"/>
              </a:defRPr>
            </a:lvl5pPr>
            <a:lvl6pPr marL="0" marR="0" lvl="5" indent="0" algn="r" rtl="1">
              <a:spcBef>
                <a:spcPts val="0"/>
              </a:spcBef>
              <a:buNone/>
              <a:defRPr sz="1200" b="0" i="0" u="none" strike="noStrike" cap="none">
                <a:solidFill>
                  <a:schemeClr val="lt1"/>
                </a:solidFill>
                <a:latin typeface="Calibri"/>
                <a:ea typeface="Calibri"/>
                <a:cs typeface="Calibri"/>
                <a:sym typeface="Calibri"/>
              </a:defRPr>
            </a:lvl6pPr>
            <a:lvl7pPr marL="0" marR="0" lvl="6" indent="0" algn="r" rtl="1">
              <a:spcBef>
                <a:spcPts val="0"/>
              </a:spcBef>
              <a:buNone/>
              <a:defRPr sz="1200" b="0" i="0" u="none" strike="noStrike" cap="none">
                <a:solidFill>
                  <a:schemeClr val="lt1"/>
                </a:solidFill>
                <a:latin typeface="Calibri"/>
                <a:ea typeface="Calibri"/>
                <a:cs typeface="Calibri"/>
                <a:sym typeface="Calibri"/>
              </a:defRPr>
            </a:lvl7pPr>
            <a:lvl8pPr marL="0" marR="0" lvl="7" indent="0" algn="r" rtl="1">
              <a:spcBef>
                <a:spcPts val="0"/>
              </a:spcBef>
              <a:buNone/>
              <a:defRPr sz="1200" b="0" i="0" u="none" strike="noStrike" cap="none">
                <a:solidFill>
                  <a:schemeClr val="lt1"/>
                </a:solidFill>
                <a:latin typeface="Calibri"/>
                <a:ea typeface="Calibri"/>
                <a:cs typeface="Calibri"/>
                <a:sym typeface="Calibri"/>
              </a:defRPr>
            </a:lvl8pPr>
            <a:lvl9pPr marL="0" marR="0" lvl="8" indent="0" algn="r" rtl="1">
              <a:spcBef>
                <a:spcPts val="0"/>
              </a:spcBef>
              <a:buNone/>
              <a:defRPr sz="1200" b="0" i="0" u="none" strike="noStrike" cap="none">
                <a:solidFill>
                  <a:schemeClr val="lt1"/>
                </a:solidFill>
                <a:latin typeface="Calibri"/>
                <a:ea typeface="Calibri"/>
                <a:cs typeface="Calibri"/>
                <a:sym typeface="Calibri"/>
              </a:defRPr>
            </a:lvl9pPr>
          </a:lstStyle>
          <a:p>
            <a:pPr marL="0" lvl="0" indent="0" algn="r" rtl="1">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638339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hf sldNum="0"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477980" y="2497766"/>
            <a:ext cx="10226598" cy="1535443"/>
          </a:xfrm>
          <a:prstGeom prst="rect">
            <a:avLst/>
          </a:prstGeom>
          <a:noFill/>
          <a:ln>
            <a:noFill/>
          </a:ln>
        </p:spPr>
        <p:txBody>
          <a:bodyPr spcFirstLastPara="1" wrap="square" lIns="91425" tIns="45700" rIns="91425" bIns="45700" anchor="b" anchorCtr="0">
            <a:noAutofit/>
          </a:bodyPr>
          <a:lstStyle/>
          <a:p>
            <a:pPr marL="0" lvl="0" indent="0" algn="ctr" rtl="0">
              <a:lnSpc>
                <a:spcPct val="107000"/>
              </a:lnSpc>
              <a:spcBef>
                <a:spcPts val="0"/>
              </a:spcBef>
              <a:spcAft>
                <a:spcPts val="0"/>
              </a:spcAft>
              <a:buClr>
                <a:schemeClr val="dk1"/>
              </a:buClr>
              <a:buSzPts val="4800"/>
              <a:buFont typeface="Calibri"/>
              <a:buNone/>
            </a:pPr>
            <a:r>
              <a:rPr lang="en-US" sz="4800" b="1" dirty="0"/>
              <a:t>Classification of MRI imaging of ASD using deep learning methods</a:t>
            </a:r>
            <a:endParaRPr sz="4000" b="1" dirty="0">
              <a:latin typeface="Calibri"/>
              <a:ea typeface="Calibri"/>
              <a:cs typeface="Calibri"/>
              <a:sym typeface="Calibri"/>
            </a:endParaRPr>
          </a:p>
        </p:txBody>
      </p:sp>
      <p:sp>
        <p:nvSpPr>
          <p:cNvPr id="101" name="Google Shape;101;p15"/>
          <p:cNvSpPr txBox="1">
            <a:spLocks noGrp="1"/>
          </p:cNvSpPr>
          <p:nvPr>
            <p:ph type="subTitle" idx="1"/>
          </p:nvPr>
        </p:nvSpPr>
        <p:spPr>
          <a:xfrm>
            <a:off x="477980" y="4872922"/>
            <a:ext cx="4843828" cy="1654175"/>
          </a:xfrm>
          <a:prstGeom prst="rect">
            <a:avLst/>
          </a:prstGeom>
          <a:noFill/>
          <a:ln>
            <a:noFill/>
          </a:ln>
        </p:spPr>
        <p:txBody>
          <a:bodyPr spcFirstLastPara="1" wrap="square" lIns="91425" tIns="45700" rIns="91425" bIns="45700" anchor="t" anchorCtr="0">
            <a:normAutofit/>
          </a:bodyPr>
          <a:lstStyle/>
          <a:p>
            <a:pPr marL="0" lvl="0" indent="0" algn="l" rtl="1">
              <a:lnSpc>
                <a:spcPct val="90000"/>
              </a:lnSpc>
              <a:spcBef>
                <a:spcPts val="0"/>
              </a:spcBef>
              <a:spcAft>
                <a:spcPts val="0"/>
              </a:spcAft>
              <a:buClr>
                <a:schemeClr val="dk1"/>
              </a:buClr>
              <a:buSzPts val="2000"/>
              <a:buNone/>
            </a:pPr>
            <a:r>
              <a:rPr lang="en-US" sz="2000" u="sng" dirty="0">
                <a:solidFill>
                  <a:schemeClr val="tx1"/>
                </a:solidFill>
                <a:latin typeface="Calibri"/>
                <a:ea typeface="Calibri"/>
                <a:cs typeface="Calibri"/>
                <a:sym typeface="Calibri"/>
              </a:rPr>
              <a:t>Submitters:</a:t>
            </a:r>
            <a:endParaRPr dirty="0">
              <a:solidFill>
                <a:schemeClr val="tx1"/>
              </a:solidFill>
            </a:endParaRPr>
          </a:p>
          <a:p>
            <a:pPr marL="0" lvl="0" indent="0" algn="l" rtl="1">
              <a:lnSpc>
                <a:spcPct val="90000"/>
              </a:lnSpc>
              <a:spcBef>
                <a:spcPts val="1000"/>
              </a:spcBef>
              <a:spcAft>
                <a:spcPts val="0"/>
              </a:spcAft>
              <a:buClr>
                <a:schemeClr val="dk1"/>
              </a:buClr>
              <a:buSzPts val="2000"/>
              <a:buNone/>
            </a:pPr>
            <a:r>
              <a:rPr lang="en-US" sz="2000" dirty="0">
                <a:solidFill>
                  <a:schemeClr val="tx1"/>
                </a:solidFill>
                <a:latin typeface="Calibri"/>
                <a:ea typeface="Calibri"/>
                <a:cs typeface="Calibri"/>
                <a:sym typeface="Calibri"/>
              </a:rPr>
              <a:t>Nitzan Ezra</a:t>
            </a:r>
            <a:endParaRPr dirty="0">
              <a:solidFill>
                <a:schemeClr val="tx1"/>
              </a:solidFill>
            </a:endParaRPr>
          </a:p>
          <a:p>
            <a:pPr marL="0" lvl="0" indent="0" algn="l" rtl="1">
              <a:lnSpc>
                <a:spcPct val="90000"/>
              </a:lnSpc>
              <a:spcBef>
                <a:spcPts val="1000"/>
              </a:spcBef>
              <a:spcAft>
                <a:spcPts val="0"/>
              </a:spcAft>
              <a:buClr>
                <a:schemeClr val="dk1"/>
              </a:buClr>
              <a:buSzPts val="2000"/>
              <a:buNone/>
            </a:pPr>
            <a:r>
              <a:rPr lang="en-US" sz="2000" dirty="0">
                <a:solidFill>
                  <a:schemeClr val="tx1"/>
                </a:solidFill>
                <a:latin typeface="Calibri"/>
                <a:ea typeface="Calibri"/>
                <a:cs typeface="Calibri"/>
                <a:sym typeface="Calibri"/>
              </a:rPr>
              <a:t>Lior Buzaglo</a:t>
            </a:r>
            <a:endParaRPr dirty="0">
              <a:solidFill>
                <a:schemeClr val="tx1"/>
              </a:solidFill>
            </a:endParaRPr>
          </a:p>
        </p:txBody>
      </p:sp>
      <p:sp>
        <p:nvSpPr>
          <p:cNvPr id="102" name="Google Shape;102;p15"/>
          <p:cNvSpPr/>
          <p:nvPr/>
        </p:nvSpPr>
        <p:spPr>
          <a:xfrm>
            <a:off x="2971800" y="2743201"/>
            <a:ext cx="6477000" cy="10445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4400" b="0" i="0" u="none" strike="noStrike" cap="none">
              <a:solidFill>
                <a:srgbClr val="BBE0E3"/>
              </a:solidFill>
              <a:latin typeface="Arial"/>
              <a:ea typeface="Arial"/>
              <a:cs typeface="Arial"/>
              <a:sym typeface="Arial"/>
            </a:endParaRPr>
          </a:p>
        </p:txBody>
      </p:sp>
      <p:pic>
        <p:nvPicPr>
          <p:cNvPr id="103" name="Google Shape;103;p15" descr="A blue and black logo&#10;&#10;Description automatically generated"/>
          <p:cNvPicPr preferRelativeResize="0"/>
          <p:nvPr/>
        </p:nvPicPr>
        <p:blipFill rotWithShape="1">
          <a:blip r:embed="rId3">
            <a:alphaModFix/>
          </a:blip>
          <a:srcRect/>
          <a:stretch/>
        </p:blipFill>
        <p:spPr>
          <a:xfrm>
            <a:off x="3573145" y="141951"/>
            <a:ext cx="5274310" cy="1248410"/>
          </a:xfrm>
          <a:prstGeom prst="rect">
            <a:avLst/>
          </a:prstGeom>
          <a:noFill/>
          <a:ln>
            <a:noFill/>
          </a:ln>
        </p:spPr>
      </p:pic>
      <p:sp>
        <p:nvSpPr>
          <p:cNvPr id="104" name="Google Shape;104;p15"/>
          <p:cNvSpPr txBox="1"/>
          <p:nvPr/>
        </p:nvSpPr>
        <p:spPr>
          <a:xfrm>
            <a:off x="8847458" y="4872921"/>
            <a:ext cx="3341100" cy="16542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000"/>
              <a:buFont typeface="Calibri"/>
              <a:buNone/>
            </a:pPr>
            <a:r>
              <a:rPr lang="en-US" sz="2000" b="0" i="0" u="sng" strike="noStrike" cap="none">
                <a:solidFill>
                  <a:schemeClr val="dk1"/>
                </a:solidFill>
                <a:latin typeface="Calibri"/>
                <a:ea typeface="Calibri"/>
                <a:cs typeface="Calibri"/>
                <a:sym typeface="Calibri"/>
              </a:rPr>
              <a:t>Supervisors: </a:t>
            </a:r>
            <a:endParaRPr/>
          </a:p>
          <a:p>
            <a:pPr marL="0" marR="0" lvl="0" indent="0" algn="l" rtl="0">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Assoc. Prof. Miri Weiss-Cohen</a:t>
            </a:r>
            <a:endParaRPr/>
          </a:p>
          <a:p>
            <a:pPr marL="0" marR="0" lvl="0" indent="0" algn="l" rtl="0">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Dr. Anat Dahan</a:t>
            </a:r>
            <a:endParaRPr sz="2000" b="0" i="0" u="none" strike="noStrike" cap="none">
              <a:solidFill>
                <a:schemeClr val="dk1"/>
              </a:solidFill>
              <a:latin typeface="Calibri"/>
              <a:ea typeface="Calibri"/>
              <a:cs typeface="Calibri"/>
              <a:sym typeface="Calibri"/>
            </a:endParaRPr>
          </a:p>
        </p:txBody>
      </p:sp>
      <p:sp>
        <p:nvSpPr>
          <p:cNvPr id="105" name="Google Shape;105;p15"/>
          <p:cNvSpPr txBox="1"/>
          <p:nvPr/>
        </p:nvSpPr>
        <p:spPr>
          <a:xfrm>
            <a:off x="5262154" y="4872922"/>
            <a:ext cx="1667700" cy="4542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2400" b="0" i="0" u="none" strike="noStrike" cap="none">
                <a:solidFill>
                  <a:schemeClr val="dk2"/>
                </a:solidFill>
                <a:latin typeface="Calibri"/>
                <a:ea typeface="Calibri"/>
                <a:cs typeface="Calibri"/>
                <a:sym typeface="Calibri"/>
              </a:rPr>
              <a:t>24-2-R-8</a:t>
            </a:r>
            <a:endParaRPr sz="900" b="0" i="0" u="none" strike="noStrike" cap="none">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295375" y="311450"/>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Transfer Learning</a:t>
            </a:r>
          </a:p>
        </p:txBody>
      </p:sp>
      <p:sp>
        <p:nvSpPr>
          <p:cNvPr id="176" name="Google Shape;176;p25"/>
          <p:cNvSpPr txBox="1">
            <a:spLocks noGrp="1"/>
          </p:cNvSpPr>
          <p:nvPr>
            <p:ph idx="1"/>
          </p:nvPr>
        </p:nvSpPr>
        <p:spPr>
          <a:xfrm>
            <a:off x="133351" y="1880376"/>
            <a:ext cx="6516905" cy="3046948"/>
          </a:xfrm>
          <a:prstGeom prst="rect">
            <a:avLst/>
          </a:prstGeom>
          <a:noFill/>
          <a:ln>
            <a:noFill/>
          </a:ln>
        </p:spPr>
        <p:txBody>
          <a:bodyPr spcFirstLastPara="1" wrap="square" lIns="91425" tIns="45700" rIns="91425" bIns="45700" anchor="ctr" anchorCtr="0">
            <a:spAutoFit/>
          </a:bodyPr>
          <a:lstStyle/>
          <a:p>
            <a:pPr marL="0" lvl="0" indent="0" algn="l" rtl="0">
              <a:lnSpc>
                <a:spcPct val="100000"/>
              </a:lnSpc>
              <a:spcBef>
                <a:spcPts val="0"/>
              </a:spcBef>
              <a:spcAft>
                <a:spcPts val="0"/>
              </a:spcAft>
              <a:buClr>
                <a:schemeClr val="dk1"/>
              </a:buClr>
              <a:buSzPts val="1100"/>
              <a:buFont typeface="Arial"/>
              <a:buNone/>
            </a:pPr>
            <a:r>
              <a:rPr lang="en-US" sz="2400" dirty="0">
                <a:cs typeface="+mj-cs"/>
              </a:rPr>
              <a:t>A technique where a model trained for one task is reused for a related task.</a:t>
            </a:r>
          </a:p>
          <a:p>
            <a:pPr marL="0" lvl="0" indent="0" algn="l" rtl="0">
              <a:lnSpc>
                <a:spcPct val="100000"/>
              </a:lnSpc>
              <a:spcBef>
                <a:spcPts val="0"/>
              </a:spcBef>
              <a:spcAft>
                <a:spcPts val="0"/>
              </a:spcAft>
              <a:buClr>
                <a:schemeClr val="dk1"/>
              </a:buClr>
              <a:buSzPts val="1100"/>
              <a:buFont typeface="Arial"/>
              <a:buNone/>
            </a:pPr>
            <a:endParaRPr lang="en-US" sz="2400" b="1" dirty="0">
              <a:cs typeface="+mj-cs"/>
            </a:endParaRPr>
          </a:p>
          <a:p>
            <a:pPr marL="0" lvl="0" indent="0" algn="l" rtl="0">
              <a:lnSpc>
                <a:spcPct val="100000"/>
              </a:lnSpc>
              <a:spcBef>
                <a:spcPts val="0"/>
              </a:spcBef>
              <a:spcAft>
                <a:spcPts val="0"/>
              </a:spcAft>
              <a:buClr>
                <a:schemeClr val="dk1"/>
              </a:buClr>
              <a:buSzPts val="1100"/>
              <a:buFont typeface="Arial"/>
              <a:buNone/>
            </a:pPr>
            <a:r>
              <a:rPr lang="en-US" sz="2400" b="1" dirty="0">
                <a:cs typeface="+mj-cs"/>
              </a:rPr>
              <a:t>Advantages:</a:t>
            </a:r>
          </a:p>
          <a:p>
            <a:pPr marL="457200" lvl="0" indent="-381000" algn="l" rtl="0">
              <a:lnSpc>
                <a:spcPct val="100000"/>
              </a:lnSpc>
              <a:spcBef>
                <a:spcPts val="0"/>
              </a:spcBef>
              <a:spcAft>
                <a:spcPts val="0"/>
              </a:spcAft>
              <a:buSzPts val="2400"/>
              <a:buFont typeface="Wingdings" panose="05000000000000000000" pitchFamily="2" charset="2"/>
              <a:buChar char="q"/>
            </a:pPr>
            <a:r>
              <a:rPr lang="en-US" sz="2400" dirty="0">
                <a:cs typeface="+mj-cs"/>
              </a:rPr>
              <a:t>Requires less data and computational resources.</a:t>
            </a:r>
          </a:p>
          <a:p>
            <a:pPr marL="457200" lvl="0" indent="-381000" algn="l" rtl="0">
              <a:lnSpc>
                <a:spcPct val="100000"/>
              </a:lnSpc>
              <a:spcBef>
                <a:spcPts val="0"/>
              </a:spcBef>
              <a:spcAft>
                <a:spcPts val="0"/>
              </a:spcAft>
              <a:buSzPts val="2400"/>
              <a:buFont typeface="Wingdings" panose="05000000000000000000" pitchFamily="2" charset="2"/>
              <a:buChar char="q"/>
            </a:pPr>
            <a:r>
              <a:rPr lang="en-US" sz="2400" dirty="0">
                <a:cs typeface="+mj-cs"/>
              </a:rPr>
              <a:t>Improves the efficiency and effectiveness of deep learning applications.</a:t>
            </a:r>
            <a:endParaRPr lang="en-US" sz="2400" b="1" dirty="0">
              <a:cs typeface="+mj-cs"/>
            </a:endParaRPr>
          </a:p>
        </p:txBody>
      </p:sp>
      <p:pic>
        <p:nvPicPr>
          <p:cNvPr id="175" name="Google Shape;175;p25"/>
          <p:cNvPicPr preferRelativeResize="0"/>
          <p:nvPr/>
        </p:nvPicPr>
        <p:blipFill rotWithShape="1">
          <a:blip r:embed="rId3">
            <a:alphaModFix/>
          </a:blip>
          <a:srcRect l="2448" t="18652" r="6881"/>
          <a:stretch/>
        </p:blipFill>
        <p:spPr>
          <a:xfrm>
            <a:off x="6468774" y="1657720"/>
            <a:ext cx="5589875" cy="33791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1000"/>
                                        <p:tgtEl>
                                          <p:spTgt spid="176">
                                            <p:txEl>
                                              <p:pRg st="0" end="0"/>
                                            </p:txEl>
                                          </p:spTgt>
                                        </p:tgtEl>
                                      </p:cBhvr>
                                    </p:animEffect>
                                    <p:anim calcmode="lin" valueType="num">
                                      <p:cBhvr>
                                        <p:cTn id="8" dur="1000" fill="hold"/>
                                        <p:tgtEl>
                                          <p:spTgt spid="17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6">
                                            <p:txEl>
                                              <p:pRg st="2" end="2"/>
                                            </p:txEl>
                                          </p:spTgt>
                                        </p:tgtEl>
                                        <p:attrNameLst>
                                          <p:attrName>style.visibility</p:attrName>
                                        </p:attrNameLst>
                                      </p:cBhvr>
                                      <p:to>
                                        <p:strVal val="visible"/>
                                      </p:to>
                                    </p:set>
                                    <p:animEffect transition="in" filter="fade">
                                      <p:cBhvr>
                                        <p:cTn id="14" dur="1000"/>
                                        <p:tgtEl>
                                          <p:spTgt spid="176">
                                            <p:txEl>
                                              <p:pRg st="2" end="2"/>
                                            </p:txEl>
                                          </p:spTgt>
                                        </p:tgtEl>
                                      </p:cBhvr>
                                    </p:animEffect>
                                    <p:anim calcmode="lin" valueType="num">
                                      <p:cBhvr>
                                        <p:cTn id="15" dur="1000" fill="hold"/>
                                        <p:tgtEl>
                                          <p:spTgt spid="17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6">
                                            <p:txEl>
                                              <p:pRg st="3" end="3"/>
                                            </p:txEl>
                                          </p:spTgt>
                                        </p:tgtEl>
                                        <p:attrNameLst>
                                          <p:attrName>style.visibility</p:attrName>
                                        </p:attrNameLst>
                                      </p:cBhvr>
                                      <p:to>
                                        <p:strVal val="visible"/>
                                      </p:to>
                                    </p:set>
                                    <p:animEffect transition="in" filter="fade">
                                      <p:cBhvr>
                                        <p:cTn id="21" dur="1000"/>
                                        <p:tgtEl>
                                          <p:spTgt spid="176">
                                            <p:txEl>
                                              <p:pRg st="3" end="3"/>
                                            </p:txEl>
                                          </p:spTgt>
                                        </p:tgtEl>
                                      </p:cBhvr>
                                    </p:animEffect>
                                    <p:anim calcmode="lin" valueType="num">
                                      <p:cBhvr>
                                        <p:cTn id="22" dur="1000" fill="hold"/>
                                        <p:tgtEl>
                                          <p:spTgt spid="17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7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6">
                                            <p:txEl>
                                              <p:pRg st="4" end="4"/>
                                            </p:txEl>
                                          </p:spTgt>
                                        </p:tgtEl>
                                        <p:attrNameLst>
                                          <p:attrName>style.visibility</p:attrName>
                                        </p:attrNameLst>
                                      </p:cBhvr>
                                      <p:to>
                                        <p:strVal val="visible"/>
                                      </p:to>
                                    </p:set>
                                    <p:animEffect transition="in" filter="fade">
                                      <p:cBhvr>
                                        <p:cTn id="28" dur="1000"/>
                                        <p:tgtEl>
                                          <p:spTgt spid="176">
                                            <p:txEl>
                                              <p:pRg st="4" end="4"/>
                                            </p:txEl>
                                          </p:spTgt>
                                        </p:tgtEl>
                                      </p:cBhvr>
                                    </p:animEffect>
                                    <p:anim calcmode="lin" valueType="num">
                                      <p:cBhvr>
                                        <p:cTn id="29" dur="1000" fill="hold"/>
                                        <p:tgtEl>
                                          <p:spTgt spid="17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7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324400" y="110575"/>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Model flow</a:t>
            </a:r>
            <a:endParaRPr sz="4800" dirty="0"/>
          </a:p>
        </p:txBody>
      </p:sp>
      <p:sp>
        <p:nvSpPr>
          <p:cNvPr id="182" name="Google Shape;182;p26"/>
          <p:cNvSpPr/>
          <p:nvPr/>
        </p:nvSpPr>
        <p:spPr>
          <a:xfrm>
            <a:off x="324400" y="1654225"/>
            <a:ext cx="6419300" cy="537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400" b="1" dirty="0">
                <a:solidFill>
                  <a:schemeClr val="dk1"/>
                </a:solidFill>
                <a:latin typeface="Calibri"/>
                <a:ea typeface="Calibri"/>
                <a:cs typeface="Calibri"/>
                <a:sym typeface="Calibri"/>
              </a:rPr>
              <a:t>Data Split: </a:t>
            </a:r>
            <a:r>
              <a:rPr lang="en-US" sz="2400" dirty="0">
                <a:solidFill>
                  <a:schemeClr val="dk1"/>
                </a:solidFill>
                <a:latin typeface="Calibri"/>
                <a:ea typeface="Calibri"/>
                <a:cs typeface="Calibri"/>
                <a:sym typeface="Calibri"/>
              </a:rPr>
              <a:t>80% Training , 15% Validation , 5% Testing </a:t>
            </a:r>
            <a:endParaRPr sz="24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2400" b="1" dirty="0">
                <a:solidFill>
                  <a:srgbClr val="212121"/>
                </a:solidFill>
                <a:highlight>
                  <a:srgbClr val="FFFFFF"/>
                </a:highlight>
              </a:rPr>
              <a:t>Hyperparameters:</a:t>
            </a:r>
            <a:endParaRPr sz="2400" b="1"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US" sz="2400" dirty="0">
                <a:solidFill>
                  <a:srgbClr val="212121"/>
                </a:solidFill>
                <a:highlight>
                  <a:srgbClr val="FFFFFF"/>
                </a:highlight>
              </a:rPr>
              <a:t>Learning rates will be tested at 5e-4, 5e-5, and 5e-6. </a:t>
            </a:r>
            <a:br>
              <a:rPr lang="en-US" sz="2400" dirty="0">
                <a:solidFill>
                  <a:srgbClr val="212121"/>
                </a:solidFill>
                <a:highlight>
                  <a:srgbClr val="FFFFFF"/>
                </a:highlight>
              </a:rPr>
            </a:br>
            <a:r>
              <a:rPr lang="en-US" sz="2400" dirty="0">
                <a:solidFill>
                  <a:srgbClr val="212121"/>
                </a:solidFill>
                <a:highlight>
                  <a:srgbClr val="FFFFFF"/>
                </a:highlight>
              </a:rPr>
              <a:t>Epoch sizes range from 50 to 150.</a:t>
            </a:r>
            <a:endParaRPr sz="2400" dirty="0">
              <a:solidFill>
                <a:srgbClr val="212121"/>
              </a:solidFill>
              <a:highlight>
                <a:srgbClr val="FFFFFF"/>
              </a:highlight>
            </a:endParaRPr>
          </a:p>
          <a:p>
            <a:pPr marL="0" lvl="0" indent="0" algn="l" rtl="0">
              <a:lnSpc>
                <a:spcPct val="115000"/>
              </a:lnSpc>
              <a:spcBef>
                <a:spcPts val="1200"/>
              </a:spcBef>
              <a:spcAft>
                <a:spcPts val="0"/>
              </a:spcAft>
              <a:buNone/>
            </a:pPr>
            <a:r>
              <a:rPr lang="en-US" sz="2400" dirty="0">
                <a:solidFill>
                  <a:schemeClr val="dk1"/>
                </a:solidFill>
                <a:latin typeface="Calibri"/>
                <a:ea typeface="Calibri"/>
                <a:cs typeface="Calibri"/>
                <a:sym typeface="Calibri"/>
              </a:rPr>
              <a:t>The Batch Size 32 or 64.</a:t>
            </a:r>
            <a:endParaRPr sz="24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US" sz="2400" dirty="0">
                <a:solidFill>
                  <a:schemeClr val="dk1"/>
                </a:solidFill>
                <a:latin typeface="Calibri"/>
                <a:ea typeface="Calibri"/>
                <a:cs typeface="Calibri"/>
                <a:sym typeface="Calibri"/>
              </a:rPr>
              <a:t>The </a:t>
            </a:r>
            <a:r>
              <a:rPr lang="en-US" sz="2400" dirty="0">
                <a:solidFill>
                  <a:srgbClr val="212121"/>
                </a:solidFill>
                <a:highlight>
                  <a:srgbClr val="FFFFFF"/>
                </a:highlight>
              </a:rPr>
              <a:t> dropout rate of 0.2 to 0.5.</a:t>
            </a:r>
            <a:endParaRPr sz="2400" dirty="0">
              <a:solidFill>
                <a:schemeClr val="dk1"/>
              </a:solidFill>
              <a:latin typeface="Calibri"/>
              <a:ea typeface="Calibri"/>
              <a:cs typeface="Calibri"/>
              <a:sym typeface="Calibri"/>
            </a:endParaRPr>
          </a:p>
          <a:p>
            <a:pPr marL="0" lvl="0" indent="0" algn="r" rtl="1">
              <a:spcBef>
                <a:spcPts val="1200"/>
              </a:spcBef>
              <a:spcAft>
                <a:spcPts val="0"/>
              </a:spcAft>
              <a:buNone/>
            </a:pPr>
            <a:endParaRPr sz="2400" b="1" dirty="0">
              <a:solidFill>
                <a:schemeClr val="dk1"/>
              </a:solidFill>
              <a:latin typeface="Calibri"/>
              <a:ea typeface="Calibri"/>
              <a:cs typeface="Calibri"/>
              <a:sym typeface="Calibri"/>
            </a:endParaRPr>
          </a:p>
        </p:txBody>
      </p:sp>
      <p:pic>
        <p:nvPicPr>
          <p:cNvPr id="183" name="Google Shape;183;p26"/>
          <p:cNvPicPr preferRelativeResize="0"/>
          <p:nvPr/>
        </p:nvPicPr>
        <p:blipFill>
          <a:blip r:embed="rId3">
            <a:alphaModFix/>
          </a:blip>
          <a:stretch>
            <a:fillRect/>
          </a:stretch>
        </p:blipFill>
        <p:spPr>
          <a:xfrm>
            <a:off x="6884397" y="388212"/>
            <a:ext cx="2786425" cy="6081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1000"/>
                                        <p:tgtEl>
                                          <p:spTgt spid="182">
                                            <p:txEl>
                                              <p:pRg st="0" end="0"/>
                                            </p:txEl>
                                          </p:spTgt>
                                        </p:tgtEl>
                                      </p:cBhvr>
                                    </p:animEffect>
                                    <p:anim calcmode="lin" valueType="num">
                                      <p:cBhvr>
                                        <p:cTn id="8" dur="1000" fill="hold"/>
                                        <p:tgtEl>
                                          <p:spTgt spid="18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2">
                                            <p:txEl>
                                              <p:pRg st="2" end="2"/>
                                            </p:txEl>
                                          </p:spTgt>
                                        </p:tgtEl>
                                        <p:attrNameLst>
                                          <p:attrName>style.visibility</p:attrName>
                                        </p:attrNameLst>
                                      </p:cBhvr>
                                      <p:to>
                                        <p:strVal val="visible"/>
                                      </p:to>
                                    </p:set>
                                    <p:animEffect transition="in" filter="fade">
                                      <p:cBhvr>
                                        <p:cTn id="14" dur="1000"/>
                                        <p:tgtEl>
                                          <p:spTgt spid="182">
                                            <p:txEl>
                                              <p:pRg st="2" end="2"/>
                                            </p:txEl>
                                          </p:spTgt>
                                        </p:tgtEl>
                                      </p:cBhvr>
                                    </p:animEffect>
                                    <p:anim calcmode="lin" valueType="num">
                                      <p:cBhvr>
                                        <p:cTn id="15" dur="1000" fill="hold"/>
                                        <p:tgtEl>
                                          <p:spTgt spid="18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8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2">
                                            <p:txEl>
                                              <p:pRg st="3" end="3"/>
                                            </p:txEl>
                                          </p:spTgt>
                                        </p:tgtEl>
                                        <p:attrNameLst>
                                          <p:attrName>style.visibility</p:attrName>
                                        </p:attrNameLst>
                                      </p:cBhvr>
                                      <p:to>
                                        <p:strVal val="visible"/>
                                      </p:to>
                                    </p:set>
                                    <p:animEffect transition="in" filter="fade">
                                      <p:cBhvr>
                                        <p:cTn id="19" dur="1000"/>
                                        <p:tgtEl>
                                          <p:spTgt spid="182">
                                            <p:txEl>
                                              <p:pRg st="3" end="3"/>
                                            </p:txEl>
                                          </p:spTgt>
                                        </p:tgtEl>
                                      </p:cBhvr>
                                    </p:animEffect>
                                    <p:anim calcmode="lin" valueType="num">
                                      <p:cBhvr>
                                        <p:cTn id="20" dur="1000" fill="hold"/>
                                        <p:tgtEl>
                                          <p:spTgt spid="18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8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2">
                                            <p:txEl>
                                              <p:pRg st="4" end="4"/>
                                            </p:txEl>
                                          </p:spTgt>
                                        </p:tgtEl>
                                        <p:attrNameLst>
                                          <p:attrName>style.visibility</p:attrName>
                                        </p:attrNameLst>
                                      </p:cBhvr>
                                      <p:to>
                                        <p:strVal val="visible"/>
                                      </p:to>
                                    </p:set>
                                    <p:animEffect transition="in" filter="fade">
                                      <p:cBhvr>
                                        <p:cTn id="24" dur="1000"/>
                                        <p:tgtEl>
                                          <p:spTgt spid="182">
                                            <p:txEl>
                                              <p:pRg st="4" end="4"/>
                                            </p:txEl>
                                          </p:spTgt>
                                        </p:tgtEl>
                                      </p:cBhvr>
                                    </p:animEffect>
                                    <p:anim calcmode="lin" valueType="num">
                                      <p:cBhvr>
                                        <p:cTn id="25" dur="1000" fill="hold"/>
                                        <p:tgtEl>
                                          <p:spTgt spid="18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8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569180" y="196645"/>
            <a:ext cx="8596668" cy="1320800"/>
          </a:xfrm>
          <a:prstGeom prst="rect">
            <a:avLst/>
          </a:prstGeom>
        </p:spPr>
        <p:txBody>
          <a:bodyPr spcFirstLastPara="1" vert="horz" wrap="square" lIns="91425" tIns="45700" rIns="91425" bIns="45700" rtlCol="0" anchor="ctr" anchorCtr="0">
            <a:normAutofit/>
          </a:bodyPr>
          <a:lstStyle/>
          <a:p>
            <a:pPr rtl="0">
              <a:spcBef>
                <a:spcPts val="0"/>
              </a:spcBef>
            </a:pPr>
            <a:r>
              <a:rPr lang="en-US" sz="4800" dirty="0">
                <a:sym typeface="Arial"/>
              </a:rPr>
              <a:t>GUI – Main </a:t>
            </a:r>
            <a:endParaRPr sz="4800" dirty="0">
              <a:sym typeface="Arial"/>
            </a:endParaRPr>
          </a:p>
        </p:txBody>
      </p:sp>
      <p:pic>
        <p:nvPicPr>
          <p:cNvPr id="190" name="Google Shape;190;p27" descr="https://lh7-rt.googleusercontent.com/docsz/AD_4nXf-M6QmteCC5737zc8Cnh9Ry3aGNZFkZNR_5vyylxCmRh10deTUmsInkxyMR2UV2FAWelwCIjrppHuhavAzYbdACJnRG7Q8A3Pv8hf_leWO3sPWagmumDRDam7pTxghs3tb2MtE_kksvOQE7wmrDb1F3OCu?key=hvXnaU6ij9W6wXIll0QB8A"/>
          <p:cNvPicPr preferRelativeResize="0"/>
          <p:nvPr/>
        </p:nvPicPr>
        <p:blipFill rotWithShape="1">
          <a:blip r:embed="rId3">
            <a:alphaModFix/>
          </a:blip>
          <a:srcRect/>
          <a:stretch/>
        </p:blipFill>
        <p:spPr>
          <a:xfrm>
            <a:off x="569180" y="1335857"/>
            <a:ext cx="8622052" cy="485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608508" y="137651"/>
            <a:ext cx="8596668" cy="1320800"/>
          </a:xfrm>
          <a:prstGeom prst="rect">
            <a:avLst/>
          </a:prstGeom>
          <a:noFill/>
          <a:ln>
            <a:noFill/>
          </a:ln>
        </p:spPr>
        <p:txBody>
          <a:bodyPr spcFirstLastPara="1" wrap="square" lIns="91425" tIns="45700" rIns="91425" bIns="45700" anchor="ctr" anchorCtr="0">
            <a:normAutofit/>
          </a:bodyPr>
          <a:lstStyle/>
          <a:p>
            <a:pPr marL="0" lvl="0" indent="0" rtl="0">
              <a:spcBef>
                <a:spcPts val="0"/>
              </a:spcBef>
              <a:buSzPts val="4400"/>
            </a:pPr>
            <a:r>
              <a:rPr lang="en-US" sz="4800" dirty="0">
                <a:sym typeface="Arial"/>
              </a:rPr>
              <a:t>GUI – After Loading The File</a:t>
            </a:r>
            <a:endParaRPr sz="4800" dirty="0">
              <a:sym typeface="Arial"/>
            </a:endParaRPr>
          </a:p>
        </p:txBody>
      </p:sp>
      <p:pic>
        <p:nvPicPr>
          <p:cNvPr id="197" name="Google Shape;197;p28" descr="https://lh7-rt.googleusercontent.com/docsz/AD_4nXd5TUKYZCdsmUHKmt7mBx1tIp9hth2VePIlDIL_8bxlvFtXqupE89kHXwQinpCL_bjtUU7Kq5apgbnlhiVFIZfmt4dLfYVQinEw3qszAhLjafIhJ035SCAqEX0NXIhnkWS6K5DwVdI7xIMxrs2YyIwARu1F?key=hvXnaU6ij9W6wXIll0QB8A"/>
          <p:cNvPicPr preferRelativeResize="0"/>
          <p:nvPr/>
        </p:nvPicPr>
        <p:blipFill rotWithShape="1">
          <a:blip r:embed="rId3">
            <a:alphaModFix/>
          </a:blip>
          <a:srcRect/>
          <a:stretch/>
        </p:blipFill>
        <p:spPr>
          <a:xfrm>
            <a:off x="639050" y="1309861"/>
            <a:ext cx="8566126" cy="482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15718" y="202569"/>
            <a:ext cx="7673801" cy="1087656"/>
          </a:xfrm>
          <a:prstGeom prst="rect">
            <a:avLst/>
          </a:prstGeom>
        </p:spPr>
        <p:txBody>
          <a:bodyPr spcFirstLastPara="1" vert="horz" lIns="91440" tIns="45720" rIns="91440" bIns="45720" rtlCol="0" anchor="b" anchorCtr="0">
            <a:normAutofit/>
          </a:bodyPr>
          <a:lstStyle/>
          <a:p>
            <a:pPr marL="0" lvl="0" indent="0" rtl="0">
              <a:spcAft>
                <a:spcPts val="0"/>
              </a:spcAft>
              <a:buClr>
                <a:schemeClr val="dk1"/>
              </a:buClr>
              <a:buSzPts val="4400"/>
            </a:pPr>
            <a:r>
              <a:rPr lang="en-US" sz="4800" kern="1200" dirty="0">
                <a:solidFill>
                  <a:schemeClr val="accent1"/>
                </a:solidFill>
                <a:latin typeface="+mj-lt"/>
                <a:ea typeface="+mj-ea"/>
                <a:cs typeface="+mj-cs"/>
                <a:sym typeface="Arial"/>
              </a:rPr>
              <a:t>Test Process</a:t>
            </a:r>
          </a:p>
        </p:txBody>
      </p:sp>
      <p:graphicFrame>
        <p:nvGraphicFramePr>
          <p:cNvPr id="203" name="Google Shape;203;p29"/>
          <p:cNvGraphicFramePr/>
          <p:nvPr>
            <p:extLst>
              <p:ext uri="{D42A27DB-BD31-4B8C-83A1-F6EECF244321}">
                <p14:modId xmlns:p14="http://schemas.microsoft.com/office/powerpoint/2010/main" val="56699958"/>
              </p:ext>
            </p:extLst>
          </p:nvPr>
        </p:nvGraphicFramePr>
        <p:xfrm>
          <a:off x="215718" y="1290225"/>
          <a:ext cx="11760563" cy="5500784"/>
        </p:xfrm>
        <a:graphic>
          <a:graphicData uri="http://schemas.openxmlformats.org/drawingml/2006/table">
            <a:tbl>
              <a:tblPr firstRow="1" bandRow="1">
                <a:solidFill>
                  <a:schemeClr val="bg1">
                    <a:lumMod val="95000"/>
                  </a:schemeClr>
                </a:solidFill>
                <a:tableStyleId>{B66B643A-B86B-443F-9623-328B6B09BA61}</a:tableStyleId>
              </a:tblPr>
              <a:tblGrid>
                <a:gridCol w="1489898">
                  <a:extLst>
                    <a:ext uri="{9D8B030D-6E8A-4147-A177-3AD203B41FA5}">
                      <a16:colId xmlns:a16="http://schemas.microsoft.com/office/drawing/2014/main" val="20000"/>
                    </a:ext>
                  </a:extLst>
                </a:gridCol>
                <a:gridCol w="5402245">
                  <a:extLst>
                    <a:ext uri="{9D8B030D-6E8A-4147-A177-3AD203B41FA5}">
                      <a16:colId xmlns:a16="http://schemas.microsoft.com/office/drawing/2014/main" val="20001"/>
                    </a:ext>
                  </a:extLst>
                </a:gridCol>
                <a:gridCol w="4868420">
                  <a:extLst>
                    <a:ext uri="{9D8B030D-6E8A-4147-A177-3AD203B41FA5}">
                      <a16:colId xmlns:a16="http://schemas.microsoft.com/office/drawing/2014/main" val="20002"/>
                    </a:ext>
                  </a:extLst>
                </a:gridCol>
              </a:tblGrid>
              <a:tr h="389897">
                <a:tc>
                  <a:txBody>
                    <a:bodyPr/>
                    <a:lstStyle/>
                    <a:p>
                      <a:pPr marL="0" marR="0" lvl="0" indent="0" algn="l" rtl="0">
                        <a:lnSpc>
                          <a:spcPct val="115000"/>
                        </a:lnSpc>
                        <a:spcBef>
                          <a:spcPts val="0"/>
                        </a:spcBef>
                        <a:spcAft>
                          <a:spcPts val="0"/>
                        </a:spcAft>
                        <a:buNone/>
                      </a:pPr>
                      <a:r>
                        <a:rPr lang="en-US" sz="2000" b="0" u="none" strike="noStrike" cap="none" spc="0">
                          <a:solidFill>
                            <a:schemeClr val="bg1"/>
                          </a:solidFill>
                        </a:rPr>
                        <a:t>CASE # </a:t>
                      </a:r>
                      <a:endParaRPr sz="2000" b="0" u="none" strike="noStrike" cap="none" spc="0">
                        <a:solidFill>
                          <a:schemeClr val="bg1"/>
                        </a:solidFill>
                        <a:latin typeface="Arial"/>
                        <a:ea typeface="Arial"/>
                        <a:cs typeface="Arial"/>
                        <a:sym typeface="Arial"/>
                      </a:endParaRPr>
                    </a:p>
                  </a:txBody>
                  <a:tcPr marL="42181" marR="42181" marT="82680" marB="42181"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lvl="0" indent="0" algn="l" rtl="0">
                        <a:lnSpc>
                          <a:spcPct val="115000"/>
                        </a:lnSpc>
                        <a:spcBef>
                          <a:spcPts val="0"/>
                        </a:spcBef>
                        <a:spcAft>
                          <a:spcPts val="0"/>
                        </a:spcAft>
                        <a:buNone/>
                      </a:pPr>
                      <a:r>
                        <a:rPr lang="en-US" sz="2000" b="0" u="none" strike="noStrike" cap="none" spc="0">
                          <a:solidFill>
                            <a:schemeClr val="bg1"/>
                          </a:solidFill>
                        </a:rPr>
                        <a:t>Test explanation </a:t>
                      </a:r>
                      <a:endParaRPr sz="2000" b="0" u="none" strike="noStrike" cap="none" spc="0">
                        <a:solidFill>
                          <a:schemeClr val="bg1"/>
                        </a:solidFill>
                        <a:latin typeface="Arial"/>
                        <a:ea typeface="Arial"/>
                        <a:cs typeface="Arial"/>
                        <a:sym typeface="Arial"/>
                      </a:endParaRPr>
                    </a:p>
                  </a:txBody>
                  <a:tcPr marL="42181" marR="42181" marT="82680" marB="42181"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lvl="0" indent="0" algn="l" rtl="0">
                        <a:lnSpc>
                          <a:spcPct val="115000"/>
                        </a:lnSpc>
                        <a:spcBef>
                          <a:spcPts val="0"/>
                        </a:spcBef>
                        <a:spcAft>
                          <a:spcPts val="0"/>
                        </a:spcAft>
                        <a:buNone/>
                      </a:pPr>
                      <a:r>
                        <a:rPr lang="en-US" sz="2000" b="0" u="none" strike="noStrike" cap="none" spc="0" dirty="0">
                          <a:solidFill>
                            <a:schemeClr val="bg1"/>
                          </a:solidFill>
                        </a:rPr>
                        <a:t>Expected result</a:t>
                      </a:r>
                      <a:endParaRPr sz="2000" b="0" u="none" strike="noStrike" cap="none" spc="0" dirty="0">
                        <a:solidFill>
                          <a:schemeClr val="bg1"/>
                        </a:solidFill>
                        <a:latin typeface="Arial"/>
                        <a:ea typeface="Arial"/>
                        <a:cs typeface="Arial"/>
                        <a:sym typeface="Arial"/>
                      </a:endParaRPr>
                    </a:p>
                  </a:txBody>
                  <a:tcPr marL="42181" marR="42181" marT="82680" marB="4218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0000"/>
                  </a:ext>
                </a:extLst>
              </a:tr>
              <a:tr h="49611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1</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Upload </a:t>
                      </a:r>
                      <a:r>
                        <a:rPr lang="en-US" sz="2000" u="none" strike="noStrike" cap="none" spc="0" err="1">
                          <a:solidFill>
                            <a:schemeClr val="tx1"/>
                          </a:solidFill>
                        </a:rPr>
                        <a:t>Nii</a:t>
                      </a:r>
                      <a:r>
                        <a:rPr lang="en-US" sz="2000" u="none" strike="noStrike" cap="none" spc="0">
                          <a:solidFill>
                            <a:schemeClr val="tx1"/>
                          </a:solidFill>
                        </a:rPr>
                        <a:t> file.</a:t>
                      </a:r>
                      <a:endParaRPr sz="2000" u="none" strike="noStrike" cap="none" spc="0">
                        <a:solidFill>
                          <a:schemeClr val="tx1"/>
                        </a:solidFill>
                        <a:latin typeface="Arial"/>
                        <a:ea typeface="+mj-ea"/>
                        <a:cs typeface="Arial"/>
                        <a:sym typeface="Arial"/>
                      </a:endParaRPr>
                    </a:p>
                  </a:txBody>
                  <a:tcPr marL="42181" marR="42181" marT="82680" marB="4218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06000"/>
                        </a:lnSpc>
                        <a:spcBef>
                          <a:spcPts val="0"/>
                        </a:spcBef>
                        <a:spcAft>
                          <a:spcPts val="0"/>
                        </a:spcAft>
                        <a:buNone/>
                      </a:pPr>
                      <a:r>
                        <a:rPr lang="en-US" sz="2000" u="none" strike="noStrike" cap="none" spc="0">
                          <a:solidFill>
                            <a:schemeClr val="tx1"/>
                          </a:solidFill>
                        </a:rPr>
                        <a:t>Sends the anatomical MRI scans as input to the model to start the enhancement process. </a:t>
                      </a:r>
                      <a:endParaRPr sz="2000" cap="none" spc="0">
                        <a:solidFill>
                          <a:schemeClr val="tx1"/>
                        </a:solidFill>
                      </a:endParaRPr>
                    </a:p>
                  </a:txBody>
                  <a:tcPr marL="42181" marR="42181" marT="82680" marB="4218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1"/>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2</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Press-&gt;without upload anything.</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“Error! No file has been uploaded”.</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2"/>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3</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Insert wrong file type.</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“Error! The file type is not supported”.</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3"/>
                  </a:ext>
                </a:extLst>
              </a:tr>
              <a:tr h="331964">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4</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Insert empty file.</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“Error! The file is empty”.</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4"/>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5</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Press save (after uploading the file and receiving results)</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rPr>
                        <a:t>Saves image to file system. </a:t>
                      </a:r>
                      <a:endParaRPr sz="2000" u="none" strike="noStrike" cap="none" spc="0" dirty="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5"/>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6</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rPr>
                        <a:t>Press save (before uploading the file and receiving results)</a:t>
                      </a:r>
                      <a:endParaRPr sz="2000" u="none" strike="noStrike" cap="none" spc="0" dirty="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“Please upload a file”</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6"/>
                  </a:ext>
                </a:extLst>
              </a:tr>
              <a:tr h="335868">
                <a:tc>
                  <a:txBody>
                    <a:bodyPr/>
                    <a:lstStyle/>
                    <a:p>
                      <a:pPr marL="0" marR="0" lvl="0" indent="0" algn="l" rtl="0">
                        <a:lnSpc>
                          <a:spcPct val="115000"/>
                        </a:lnSpc>
                        <a:spcBef>
                          <a:spcPts val="0"/>
                        </a:spcBef>
                        <a:spcAft>
                          <a:spcPts val="0"/>
                        </a:spcAft>
                        <a:buNone/>
                      </a:pPr>
                      <a:r>
                        <a:rPr lang="en-US" sz="2000" u="none" strike="noStrike" cap="none" spc="0">
                          <a:solidFill>
                            <a:schemeClr val="tx1"/>
                          </a:solidFill>
                          <a:latin typeface="Calibri"/>
                          <a:ea typeface="Calibri"/>
                          <a:cs typeface="Calibri"/>
                          <a:sym typeface="Calibri"/>
                        </a:rPr>
                        <a:t>7</a:t>
                      </a:r>
                      <a:endParaRPr sz="2000" cap="none" spc="0">
                        <a:solidFill>
                          <a:schemeClr val="tx1"/>
                        </a:solidFil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latin typeface="Calibri"/>
                          <a:ea typeface="Calibri"/>
                          <a:cs typeface="Calibri"/>
                          <a:sym typeface="Calibri"/>
                        </a:rPr>
                        <a:t>Clicking on the "add medical record notes" button</a:t>
                      </a:r>
                      <a:endParaRPr sz="2000" cap="none" spc="0" dirty="0">
                        <a:solidFill>
                          <a:schemeClr val="tx1"/>
                        </a:solidFil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latin typeface="Calibri"/>
                          <a:ea typeface="Calibri"/>
                          <a:cs typeface="Calibri"/>
                          <a:sym typeface="Calibri"/>
                        </a:rPr>
                        <a:t>Opening a window for entering information.</a:t>
                      </a:r>
                      <a:endParaRPr sz="2000" cap="none" spc="0" dirty="0">
                        <a:solidFill>
                          <a:schemeClr val="tx1"/>
                        </a:solidFil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7"/>
        <p:cNvGrpSpPr/>
        <p:nvPr/>
      </p:nvGrpSpPr>
      <p:grpSpPr>
        <a:xfrm>
          <a:off x="0" y="0"/>
          <a:ext cx="0" cy="0"/>
          <a:chOff x="0" y="0"/>
          <a:chExt cx="0" cy="0"/>
        </a:xfrm>
      </p:grpSpPr>
      <p:sp>
        <p:nvSpPr>
          <p:cNvPr id="208" name="Google Shape;208;p30"/>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09" name="Google Shape;209;p30" descr="Brain Head Puzzle Logo Stock Illustrations – 2,101 Brain Head Puzzle Logo  Stock Illustrations, Vectors &amp; Clipart - Dreamstime"/>
          <p:cNvPicPr preferRelativeResize="0"/>
          <p:nvPr/>
        </p:nvPicPr>
        <p:blipFill rotWithShape="1">
          <a:blip r:embed="rId3">
            <a:alphaModFix amt="50000"/>
          </a:blip>
          <a:srcRect t="19295" b="24455"/>
          <a:stretch/>
        </p:blipFill>
        <p:spPr>
          <a:xfrm>
            <a:off x="20" y="1"/>
            <a:ext cx="12191980" cy="6857999"/>
          </a:xfrm>
          <a:prstGeom prst="rect">
            <a:avLst/>
          </a:prstGeom>
          <a:noFill/>
          <a:ln>
            <a:noFill/>
          </a:ln>
        </p:spPr>
      </p:pic>
      <p:sp>
        <p:nvSpPr>
          <p:cNvPr id="210" name="Google Shape;210;p30"/>
          <p:cNvSpPr txBox="1">
            <a:spLocks noGrp="1"/>
          </p:cNvSpPr>
          <p:nvPr>
            <p:ph type="title"/>
          </p:nvPr>
        </p:nvSpPr>
        <p:spPr>
          <a:xfrm>
            <a:off x="1524000" y="1122362"/>
            <a:ext cx="9144000" cy="29005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Calibri"/>
              <a:buNone/>
            </a:pPr>
            <a:r>
              <a:rPr lang="en-US" sz="8000" b="1" dirty="0">
                <a:solidFill>
                  <a:srgbClr val="FFFFFF"/>
                </a:solidFill>
              </a:rPr>
              <a:t>Thank you for Listening!</a:t>
            </a:r>
            <a:endParaRPr sz="6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4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736328" y="265472"/>
            <a:ext cx="8596668"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800" dirty="0">
                <a:latin typeface="Arial"/>
                <a:ea typeface="Arial"/>
                <a:cs typeface="Arial"/>
                <a:sym typeface="Arial"/>
              </a:rPr>
              <a:t>The problem</a:t>
            </a:r>
            <a:endParaRPr sz="4800" dirty="0">
              <a:latin typeface="Arial"/>
              <a:ea typeface="Arial"/>
              <a:cs typeface="Arial"/>
              <a:sym typeface="Arial"/>
            </a:endParaRPr>
          </a:p>
        </p:txBody>
      </p:sp>
      <p:sp>
        <p:nvSpPr>
          <p:cNvPr id="111" name="Google Shape;111;p16"/>
          <p:cNvSpPr txBox="1">
            <a:spLocks noGrp="1"/>
          </p:cNvSpPr>
          <p:nvPr>
            <p:ph idx="1"/>
          </p:nvPr>
        </p:nvSpPr>
        <p:spPr>
          <a:xfrm>
            <a:off x="594360" y="1206192"/>
            <a:ext cx="10657568" cy="5651808"/>
          </a:xfrm>
          <a:prstGeom prst="rect">
            <a:avLst/>
          </a:prstGeom>
          <a:noFill/>
          <a:ln>
            <a:noFill/>
          </a:ln>
        </p:spPr>
        <p:txBody>
          <a:bodyPr spcFirstLastPara="1" wrap="square" lIns="91425" tIns="45700" rIns="91425" bIns="45700" anchor="t" anchorCtr="0">
            <a:noAutofit/>
          </a:bodyPr>
          <a:lstStyle/>
          <a:p>
            <a:pPr marL="0" indent="0" algn="l" rtl="0">
              <a:buClr>
                <a:schemeClr val="dk1"/>
              </a:buClr>
              <a:buSzPts val="1100"/>
              <a:buNone/>
            </a:pPr>
            <a:r>
              <a:rPr lang="en-US" sz="2000" b="1" dirty="0"/>
              <a:t>What is </a:t>
            </a:r>
            <a:r>
              <a:rPr lang="en-US" sz="2000" b="1" dirty="0">
                <a:effectLst/>
                <a:latin typeface="Segoe UI" panose="020B0502040204020203" pitchFamily="34" charset="0"/>
              </a:rPr>
              <a:t>Autism spectrum disorder (ASD)?</a:t>
            </a:r>
            <a:r>
              <a:rPr lang="en-US" sz="2000" b="1" dirty="0"/>
              <a:t>   </a:t>
            </a:r>
          </a:p>
          <a:p>
            <a:pPr algn="l" rtl="0">
              <a:buSzPts val="1100"/>
              <a:buFont typeface="Wingdings" panose="05000000000000000000" pitchFamily="2" charset="2"/>
              <a:buChar char="q"/>
            </a:pPr>
            <a:r>
              <a:rPr lang="en-US" sz="2000" dirty="0"/>
              <a:t>A brain-based disorder that involves social deficits and repetitive behaviors.</a:t>
            </a:r>
          </a:p>
          <a:p>
            <a:pPr algn="l" rtl="0">
              <a:buSzPts val="1100"/>
              <a:buFont typeface="Wingdings" panose="05000000000000000000" pitchFamily="2" charset="2"/>
              <a:buChar char="q"/>
            </a:pPr>
            <a:r>
              <a:rPr lang="en-US" sz="2000" dirty="0"/>
              <a:t>Traditionally diagnosed through behavioral assessments. </a:t>
            </a:r>
          </a:p>
          <a:p>
            <a:pPr marL="0" indent="0" algn="l" rtl="0">
              <a:buSzPts val="1100"/>
              <a:buNone/>
            </a:pPr>
            <a:endParaRPr lang="en-US" sz="2000" dirty="0"/>
          </a:p>
          <a:p>
            <a:pPr marL="0" lvl="0" indent="0" algn="l" rtl="0">
              <a:spcBef>
                <a:spcPts val="1000"/>
              </a:spcBef>
              <a:spcAft>
                <a:spcPts val="0"/>
              </a:spcAft>
              <a:buClr>
                <a:schemeClr val="dk1"/>
              </a:buClr>
              <a:buSzPts val="1100"/>
              <a:buNone/>
            </a:pPr>
            <a:r>
              <a:rPr lang="en-US" sz="2000" b="1" dirty="0"/>
              <a:t>Motivation:</a:t>
            </a:r>
          </a:p>
          <a:p>
            <a:pPr algn="l" rtl="0">
              <a:buSzPts val="1100"/>
              <a:buFont typeface="Wingdings" panose="05000000000000000000" pitchFamily="2" charset="2"/>
              <a:buChar char="q"/>
            </a:pPr>
            <a:r>
              <a:rPr lang="en-US" sz="2000" dirty="0"/>
              <a:t>Early diagnosis improves social skills and communication in children with ASD and enhances quality of life for those affected.</a:t>
            </a:r>
          </a:p>
          <a:p>
            <a:pPr algn="l" rtl="0">
              <a:buSzPts val="1100"/>
              <a:buFont typeface="Wingdings" panose="05000000000000000000" pitchFamily="2" charset="2"/>
              <a:buChar char="q"/>
            </a:pPr>
            <a:r>
              <a:rPr lang="en-US" sz="2000" dirty="0"/>
              <a:t>Crucial for controlling and treating the disorder.</a:t>
            </a:r>
          </a:p>
          <a:p>
            <a:pPr algn="l" rtl="0">
              <a:buSzPts val="1100"/>
              <a:buFont typeface="Wingdings" panose="05000000000000000000" pitchFamily="2" charset="2"/>
              <a:buChar char="q"/>
            </a:pPr>
            <a:r>
              <a:rPr lang="en-US" sz="2000" dirty="0">
                <a:effectLst/>
                <a:latin typeface="Arial" panose="020B0604020202020204" pitchFamily="34" charset="0"/>
                <a:ea typeface="Arial" panose="020B0604020202020204" pitchFamily="34" charset="0"/>
              </a:rPr>
              <a:t>ASD affects one in 68 children in the United States. </a:t>
            </a:r>
            <a:endParaRPr lang="en-US" sz="2400" dirty="0"/>
          </a:p>
          <a:p>
            <a:pPr marL="0" lvl="0" indent="0" algn="l" rtl="0">
              <a:spcBef>
                <a:spcPts val="1000"/>
              </a:spcBef>
              <a:spcAft>
                <a:spcPts val="0"/>
              </a:spcAft>
              <a:buClr>
                <a:schemeClr val="dk1"/>
              </a:buClr>
              <a:buSzPts val="1100"/>
              <a:buNone/>
            </a:pPr>
            <a:endParaRPr lang="en-US" sz="2000" dirty="0"/>
          </a:p>
          <a:p>
            <a:pPr marL="0" lvl="0" indent="0" algn="l" rtl="0">
              <a:lnSpc>
                <a:spcPct val="90000"/>
              </a:lnSpc>
              <a:spcBef>
                <a:spcPts val="0"/>
              </a:spcBef>
              <a:spcAft>
                <a:spcPts val="0"/>
              </a:spcAft>
              <a:buClr>
                <a:schemeClr val="dk1"/>
              </a:buClr>
              <a:buSzPts val="2400"/>
              <a:buNone/>
            </a:pPr>
            <a:endParaRPr lang="he-IL"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1000"/>
                                        <p:tgtEl>
                                          <p:spTgt spid="111">
                                            <p:txEl>
                                              <p:pRg st="0" end="0"/>
                                            </p:txEl>
                                          </p:spTgt>
                                        </p:tgtEl>
                                      </p:cBhvr>
                                    </p:animEffect>
                                    <p:anim calcmode="lin" valueType="num">
                                      <p:cBhvr>
                                        <p:cTn id="8" dur="1000" fill="hold"/>
                                        <p:tgtEl>
                                          <p:spTgt spid="1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fade">
                                      <p:cBhvr>
                                        <p:cTn id="12" dur="1000"/>
                                        <p:tgtEl>
                                          <p:spTgt spid="111">
                                            <p:txEl>
                                              <p:pRg st="1" end="1"/>
                                            </p:txEl>
                                          </p:spTgt>
                                        </p:tgtEl>
                                      </p:cBhvr>
                                    </p:animEffect>
                                    <p:anim calcmode="lin" valueType="num">
                                      <p:cBhvr>
                                        <p:cTn id="13" dur="1000" fill="hold"/>
                                        <p:tgtEl>
                                          <p:spTgt spid="1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Effect transition="in" filter="fade">
                                      <p:cBhvr>
                                        <p:cTn id="17" dur="1000"/>
                                        <p:tgtEl>
                                          <p:spTgt spid="111">
                                            <p:txEl>
                                              <p:pRg st="2" end="2"/>
                                            </p:txEl>
                                          </p:spTgt>
                                        </p:tgtEl>
                                      </p:cBhvr>
                                    </p:animEffect>
                                    <p:anim calcmode="lin" valueType="num">
                                      <p:cBhvr>
                                        <p:cTn id="18" dur="1000" fill="hold"/>
                                        <p:tgtEl>
                                          <p:spTgt spid="1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1">
                                            <p:txEl>
                                              <p:pRg st="4" end="4"/>
                                            </p:txEl>
                                          </p:spTgt>
                                        </p:tgtEl>
                                        <p:attrNameLst>
                                          <p:attrName>style.visibility</p:attrName>
                                        </p:attrNameLst>
                                      </p:cBhvr>
                                      <p:to>
                                        <p:strVal val="visible"/>
                                      </p:to>
                                    </p:set>
                                    <p:animEffect transition="in" filter="fade">
                                      <p:cBhvr>
                                        <p:cTn id="24" dur="1000"/>
                                        <p:tgtEl>
                                          <p:spTgt spid="111">
                                            <p:txEl>
                                              <p:pRg st="4" end="4"/>
                                            </p:txEl>
                                          </p:spTgt>
                                        </p:tgtEl>
                                      </p:cBhvr>
                                    </p:animEffect>
                                    <p:anim calcmode="lin" valueType="num">
                                      <p:cBhvr>
                                        <p:cTn id="25" dur="1000" fill="hold"/>
                                        <p:tgtEl>
                                          <p:spTgt spid="11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1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1">
                                            <p:txEl>
                                              <p:pRg st="5" end="5"/>
                                            </p:txEl>
                                          </p:spTgt>
                                        </p:tgtEl>
                                        <p:attrNameLst>
                                          <p:attrName>style.visibility</p:attrName>
                                        </p:attrNameLst>
                                      </p:cBhvr>
                                      <p:to>
                                        <p:strVal val="visible"/>
                                      </p:to>
                                    </p:set>
                                    <p:animEffect transition="in" filter="fade">
                                      <p:cBhvr>
                                        <p:cTn id="29" dur="1000"/>
                                        <p:tgtEl>
                                          <p:spTgt spid="111">
                                            <p:txEl>
                                              <p:pRg st="5" end="5"/>
                                            </p:txEl>
                                          </p:spTgt>
                                        </p:tgtEl>
                                      </p:cBhvr>
                                    </p:animEffect>
                                    <p:anim calcmode="lin" valueType="num">
                                      <p:cBhvr>
                                        <p:cTn id="30" dur="1000" fill="hold"/>
                                        <p:tgtEl>
                                          <p:spTgt spid="11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11">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1">
                                            <p:txEl>
                                              <p:pRg st="6" end="6"/>
                                            </p:txEl>
                                          </p:spTgt>
                                        </p:tgtEl>
                                        <p:attrNameLst>
                                          <p:attrName>style.visibility</p:attrName>
                                        </p:attrNameLst>
                                      </p:cBhvr>
                                      <p:to>
                                        <p:strVal val="visible"/>
                                      </p:to>
                                    </p:set>
                                    <p:animEffect transition="in" filter="fade">
                                      <p:cBhvr>
                                        <p:cTn id="34" dur="1000"/>
                                        <p:tgtEl>
                                          <p:spTgt spid="111">
                                            <p:txEl>
                                              <p:pRg st="6" end="6"/>
                                            </p:txEl>
                                          </p:spTgt>
                                        </p:tgtEl>
                                      </p:cBhvr>
                                    </p:animEffect>
                                    <p:anim calcmode="lin" valueType="num">
                                      <p:cBhvr>
                                        <p:cTn id="35" dur="1000" fill="hold"/>
                                        <p:tgtEl>
                                          <p:spTgt spid="111">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11">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1">
                                            <p:txEl>
                                              <p:pRg st="7" end="7"/>
                                            </p:txEl>
                                          </p:spTgt>
                                        </p:tgtEl>
                                        <p:attrNameLst>
                                          <p:attrName>style.visibility</p:attrName>
                                        </p:attrNameLst>
                                      </p:cBhvr>
                                      <p:to>
                                        <p:strVal val="visible"/>
                                      </p:to>
                                    </p:set>
                                    <p:animEffect transition="in" filter="fade">
                                      <p:cBhvr>
                                        <p:cTn id="39" dur="1000"/>
                                        <p:tgtEl>
                                          <p:spTgt spid="111">
                                            <p:txEl>
                                              <p:pRg st="7" end="7"/>
                                            </p:txEl>
                                          </p:spTgt>
                                        </p:tgtEl>
                                      </p:cBhvr>
                                    </p:animEffect>
                                    <p:anim calcmode="lin" valueType="num">
                                      <p:cBhvr>
                                        <p:cTn id="40" dur="1000" fill="hold"/>
                                        <p:tgtEl>
                                          <p:spTgt spid="111">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idx="1"/>
          </p:nvPr>
        </p:nvSpPr>
        <p:spPr>
          <a:xfrm>
            <a:off x="346234" y="374634"/>
            <a:ext cx="10878025" cy="5637546"/>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rgbClr val="272525"/>
              </a:buClr>
              <a:buSzPts val="2400"/>
              <a:buNone/>
            </a:pPr>
            <a:r>
              <a:rPr lang="en-US" sz="5300" b="1" dirty="0">
                <a:solidFill>
                  <a:schemeClr val="accent2">
                    <a:lumMod val="75000"/>
                  </a:schemeClr>
                </a:solidFill>
              </a:rPr>
              <a:t>Today, </a:t>
            </a:r>
            <a:r>
              <a:rPr lang="en-US" sz="3000" dirty="0">
                <a:solidFill>
                  <a:srgbClr val="272525"/>
                </a:solidFill>
                <a:latin typeface="Calibri"/>
                <a:ea typeface="Calibri"/>
                <a:cs typeface="Calibri"/>
                <a:sym typeface="Calibri"/>
              </a:rPr>
              <a:t>ASD diagnosis is based on behavioral and developmental evaluations. </a:t>
            </a:r>
            <a:endParaRPr lang="en-US" sz="3000" dirty="0">
              <a:solidFill>
                <a:srgbClr val="272525"/>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spcBef>
                <a:spcPts val="1000"/>
              </a:spcBef>
              <a:spcAft>
                <a:spcPts val="0"/>
              </a:spcAft>
              <a:buClr>
                <a:schemeClr val="dk1"/>
              </a:buClr>
              <a:buSzPts val="1100"/>
              <a:buNone/>
            </a:pPr>
            <a:r>
              <a:rPr lang="en-US" sz="3000" b="1" dirty="0">
                <a:solidFill>
                  <a:schemeClr val="tx1"/>
                </a:solidFill>
              </a:rPr>
              <a:t>Our Goal:</a:t>
            </a:r>
          </a:p>
          <a:p>
            <a:pPr lvl="0" algn="l" rtl="0">
              <a:buSzPct val="70000"/>
              <a:buFont typeface="Wingdings" panose="05000000000000000000" pitchFamily="2" charset="2"/>
              <a:buChar char="q"/>
            </a:pPr>
            <a:r>
              <a:rPr lang="en-US" sz="3000" dirty="0">
                <a:solidFill>
                  <a:schemeClr val="tx1"/>
                </a:solidFill>
              </a:rPr>
              <a:t>Improve accuracy in detecting autism spectrum disorders.</a:t>
            </a:r>
          </a:p>
        </p:txBody>
      </p:sp>
      <p:graphicFrame>
        <p:nvGraphicFramePr>
          <p:cNvPr id="4" name="Google Shape;117;p17">
            <a:extLst>
              <a:ext uri="{FF2B5EF4-FFF2-40B4-BE49-F238E27FC236}">
                <a16:creationId xmlns:a16="http://schemas.microsoft.com/office/drawing/2014/main" id="{6483C665-A2A4-A4B6-0384-F5E0DADD5437}"/>
              </a:ext>
            </a:extLst>
          </p:cNvPr>
          <p:cNvGraphicFramePr>
            <a:graphicFrameLocks/>
          </p:cNvGraphicFramePr>
          <p:nvPr>
            <p:extLst>
              <p:ext uri="{D42A27DB-BD31-4B8C-83A1-F6EECF244321}">
                <p14:modId xmlns:p14="http://schemas.microsoft.com/office/powerpoint/2010/main" val="1582954082"/>
              </p:ext>
            </p:extLst>
          </p:nvPr>
        </p:nvGraphicFramePr>
        <p:xfrm>
          <a:off x="571500" y="2068830"/>
          <a:ext cx="9646920" cy="2228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1000"/>
                                        <p:tgtEl>
                                          <p:spTgt spid="117">
                                            <p:txEl>
                                              <p:pRg st="0" end="0"/>
                                            </p:txEl>
                                          </p:spTgt>
                                        </p:tgtEl>
                                      </p:cBhvr>
                                    </p:animEffect>
                                    <p:anim calcmode="lin" valueType="num">
                                      <p:cBhvr>
                                        <p:cTn id="8" dur="1000" fill="hold"/>
                                        <p:tgtEl>
                                          <p:spTgt spid="1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7">
                                            <p:txEl>
                                              <p:pRg st="7" end="7"/>
                                            </p:txEl>
                                          </p:spTgt>
                                        </p:tgtEl>
                                        <p:attrNameLst>
                                          <p:attrName>style.visibility</p:attrName>
                                        </p:attrNameLst>
                                      </p:cBhvr>
                                      <p:to>
                                        <p:strVal val="visible"/>
                                      </p:to>
                                    </p:set>
                                    <p:animEffect transition="in" filter="fade">
                                      <p:cBhvr>
                                        <p:cTn id="21" dur="1000"/>
                                        <p:tgtEl>
                                          <p:spTgt spid="117">
                                            <p:txEl>
                                              <p:pRg st="7" end="7"/>
                                            </p:txEl>
                                          </p:spTgt>
                                        </p:tgtEl>
                                      </p:cBhvr>
                                    </p:animEffect>
                                    <p:anim calcmode="lin" valueType="num">
                                      <p:cBhvr>
                                        <p:cTn id="22" dur="1000" fill="hold"/>
                                        <p:tgtEl>
                                          <p:spTgt spid="11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117">
                                            <p:txEl>
                                              <p:pRg st="7" end="7"/>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17">
                                            <p:txEl>
                                              <p:pRg st="8" end="8"/>
                                            </p:txEl>
                                          </p:spTgt>
                                        </p:tgtEl>
                                        <p:attrNameLst>
                                          <p:attrName>style.visibility</p:attrName>
                                        </p:attrNameLst>
                                      </p:cBhvr>
                                      <p:to>
                                        <p:strVal val="visible"/>
                                      </p:to>
                                    </p:set>
                                    <p:animEffect transition="in" filter="fade">
                                      <p:cBhvr>
                                        <p:cTn id="26" dur="1000"/>
                                        <p:tgtEl>
                                          <p:spTgt spid="117">
                                            <p:txEl>
                                              <p:pRg st="8" end="8"/>
                                            </p:txEl>
                                          </p:spTgt>
                                        </p:tgtEl>
                                      </p:cBhvr>
                                    </p:animEffect>
                                    <p:anim calcmode="lin" valueType="num">
                                      <p:cBhvr>
                                        <p:cTn id="27" dur="1000" fill="hold"/>
                                        <p:tgtEl>
                                          <p:spTgt spid="117">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11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pic>
        <p:nvPicPr>
          <p:cNvPr id="3" name="תמונה 2" descr="סריקת מוח אנושי במרפאת נוירולוגיה">
            <a:extLst>
              <a:ext uri="{FF2B5EF4-FFF2-40B4-BE49-F238E27FC236}">
                <a16:creationId xmlns:a16="http://schemas.microsoft.com/office/drawing/2014/main" id="{24750090-66A2-F844-21F8-C55B24B748FA}"/>
              </a:ext>
            </a:extLst>
          </p:cNvPr>
          <p:cNvPicPr>
            <a:picLocks noChangeAspect="1"/>
          </p:cNvPicPr>
          <p:nvPr/>
        </p:nvPicPr>
        <p:blipFill>
          <a:blip r:embed="rId3"/>
          <a:srcRect l="1336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5" name="כותרת 4">
            <a:extLst>
              <a:ext uri="{FF2B5EF4-FFF2-40B4-BE49-F238E27FC236}">
                <a16:creationId xmlns:a16="http://schemas.microsoft.com/office/drawing/2014/main" id="{3D7D749D-4E7E-D179-69AA-60655DC0B932}"/>
              </a:ext>
            </a:extLst>
          </p:cNvPr>
          <p:cNvSpPr>
            <a:spLocks noGrp="1"/>
          </p:cNvSpPr>
          <p:nvPr>
            <p:ph type="title"/>
          </p:nvPr>
        </p:nvSpPr>
        <p:spPr>
          <a:xfrm>
            <a:off x="116742" y="882941"/>
            <a:ext cx="2054437" cy="1036320"/>
          </a:xfrm>
        </p:spPr>
        <p:txBody>
          <a:bodyPr vert="horz" lIns="91440" tIns="45720" rIns="91440" bIns="45720" rtlCol="0" anchor="t">
            <a:normAutofit/>
          </a:bodyPr>
          <a:lstStyle/>
          <a:p>
            <a:pPr rtl="0">
              <a:buClrTx/>
            </a:pPr>
            <a:r>
              <a:rPr lang="en-US" sz="4800" dirty="0"/>
              <a:t>MRI</a:t>
            </a:r>
          </a:p>
        </p:txBody>
      </p:sp>
      <p:sp>
        <p:nvSpPr>
          <p:cNvPr id="138" name="Google Shape;138;p20"/>
          <p:cNvSpPr txBox="1">
            <a:spLocks noGrp="1"/>
          </p:cNvSpPr>
          <p:nvPr>
            <p:ph idx="1"/>
          </p:nvPr>
        </p:nvSpPr>
        <p:spPr>
          <a:xfrm>
            <a:off x="205574" y="1741026"/>
            <a:ext cx="5715000" cy="3880773"/>
          </a:xfrm>
          <a:prstGeom prst="rect">
            <a:avLst/>
          </a:prstGeom>
        </p:spPr>
        <p:txBody>
          <a:bodyPr spcFirstLastPara="1" vert="horz" lIns="91440" tIns="45720" rIns="91440" bIns="45720" rtlCol="0" anchorCtr="0">
            <a:normAutofit/>
          </a:bodyPr>
          <a:lstStyle/>
          <a:p>
            <a:pPr marL="0" lvl="0" indent="0" algn="l" rtl="0">
              <a:buNone/>
            </a:pPr>
            <a:r>
              <a:rPr lang="en-US" sz="2000" dirty="0"/>
              <a:t>MRI, or Magnetic Resonance Imaging, is a medical imaging technique used to produce detailed images of the body's internal structures. It uses strong magnetic fields and radio waves to generate images of organs, tissues, and bones.</a:t>
            </a:r>
          </a:p>
          <a:p>
            <a:pPr marL="0" lvl="0" indent="0" algn="l" rtl="0">
              <a:buNone/>
            </a:pPr>
            <a:endParaRPr lang="en-US" sz="2000" b="1" dirty="0">
              <a:sym typeface="Calibri"/>
            </a:endParaRPr>
          </a:p>
          <a:p>
            <a:pPr marL="0" lvl="0" indent="0" algn="l" rtl="0">
              <a:buNone/>
            </a:pPr>
            <a:r>
              <a:rPr lang="en-US" sz="2000" b="1" dirty="0">
                <a:sym typeface="Calibri"/>
              </a:rPr>
              <a:t>Types of MRI</a:t>
            </a:r>
            <a:endParaRPr lang="en-US" sz="2000" dirty="0"/>
          </a:p>
          <a:p>
            <a:pPr algn="l" rtl="0">
              <a:buFont typeface="Wingdings" panose="05000000000000000000" pitchFamily="2" charset="2"/>
              <a:buChar char="q"/>
            </a:pPr>
            <a:r>
              <a:rPr lang="en-US" sz="2000" dirty="0"/>
              <a:t>Functional MRI (fMRI)</a:t>
            </a:r>
          </a:p>
          <a:p>
            <a:pPr algn="l" rtl="0">
              <a:buFont typeface="Wingdings" panose="05000000000000000000" pitchFamily="2" charset="2"/>
              <a:buChar char="q"/>
            </a:pPr>
            <a:r>
              <a:rPr lang="en-US" sz="2000" dirty="0">
                <a:sym typeface="Calibri"/>
              </a:rPr>
              <a:t>Structural MRI (</a:t>
            </a:r>
            <a:r>
              <a:rPr lang="en-US" sz="2000" dirty="0" err="1">
                <a:sym typeface="Calibri"/>
              </a:rPr>
              <a:t>sMRI</a:t>
            </a:r>
            <a:r>
              <a:rPr lang="en-US" sz="2000" dirty="0">
                <a:sym typeface="Calibri"/>
              </a:rPr>
              <a:t>) </a:t>
            </a:r>
          </a:p>
          <a:p>
            <a:pPr marL="228600" lvl="0" indent="0" algn="l" rtl="0"/>
            <a:endParaRPr lang="en-US" sz="2000" b="1" dirty="0">
              <a:sym typeface="Calibri"/>
            </a:endParaRPr>
          </a:p>
        </p:txBody>
      </p:sp>
      <p:cxnSp>
        <p:nvCxnSpPr>
          <p:cNvPr id="143" name="Straight Connector 142">
            <a:extLst>
              <a:ext uri="{FF2B5EF4-FFF2-40B4-BE49-F238E27FC236}">
                <a16:creationId xmlns:a16="http://schemas.microsoft.com/office/drawing/2014/main" id="{64FA5DFF-7FE6-4855-84E6-DFA78EE978B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2AFD8CBA-54A3-4363-991B-B9C631BBFA7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4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1000"/>
                                        <p:tgtEl>
                                          <p:spTgt spid="138">
                                            <p:txEl>
                                              <p:pRg st="0" end="0"/>
                                            </p:txEl>
                                          </p:spTgt>
                                        </p:tgtEl>
                                      </p:cBhvr>
                                    </p:animEffect>
                                    <p:anim calcmode="lin" valueType="num">
                                      <p:cBhvr>
                                        <p:cTn id="8" dur="1000" fill="hold"/>
                                        <p:tgtEl>
                                          <p:spTgt spid="13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8">
                                            <p:txEl>
                                              <p:pRg st="2" end="2"/>
                                            </p:txEl>
                                          </p:spTgt>
                                        </p:tgtEl>
                                        <p:attrNameLst>
                                          <p:attrName>style.visibility</p:attrName>
                                        </p:attrNameLst>
                                      </p:cBhvr>
                                      <p:to>
                                        <p:strVal val="visible"/>
                                      </p:to>
                                    </p:set>
                                    <p:animEffect transition="in" filter="fade">
                                      <p:cBhvr>
                                        <p:cTn id="14" dur="1000"/>
                                        <p:tgtEl>
                                          <p:spTgt spid="138">
                                            <p:txEl>
                                              <p:pRg st="2" end="2"/>
                                            </p:txEl>
                                          </p:spTgt>
                                        </p:tgtEl>
                                      </p:cBhvr>
                                    </p:animEffect>
                                    <p:anim calcmode="lin" valueType="num">
                                      <p:cBhvr>
                                        <p:cTn id="15" dur="1000" fill="hold"/>
                                        <p:tgtEl>
                                          <p:spTgt spid="13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8">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8">
                                            <p:txEl>
                                              <p:pRg st="3" end="3"/>
                                            </p:txEl>
                                          </p:spTgt>
                                        </p:tgtEl>
                                        <p:attrNameLst>
                                          <p:attrName>style.visibility</p:attrName>
                                        </p:attrNameLst>
                                      </p:cBhvr>
                                      <p:to>
                                        <p:strVal val="visible"/>
                                      </p:to>
                                    </p:set>
                                    <p:animEffect transition="in" filter="fade">
                                      <p:cBhvr>
                                        <p:cTn id="19" dur="1000"/>
                                        <p:tgtEl>
                                          <p:spTgt spid="138">
                                            <p:txEl>
                                              <p:pRg st="3" end="3"/>
                                            </p:txEl>
                                          </p:spTgt>
                                        </p:tgtEl>
                                      </p:cBhvr>
                                    </p:animEffect>
                                    <p:anim calcmode="lin" valueType="num">
                                      <p:cBhvr>
                                        <p:cTn id="20" dur="1000" fill="hold"/>
                                        <p:tgtEl>
                                          <p:spTgt spid="13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38">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8">
                                            <p:txEl>
                                              <p:pRg st="4" end="4"/>
                                            </p:txEl>
                                          </p:spTgt>
                                        </p:tgtEl>
                                        <p:attrNameLst>
                                          <p:attrName>style.visibility</p:attrName>
                                        </p:attrNameLst>
                                      </p:cBhvr>
                                      <p:to>
                                        <p:strVal val="visible"/>
                                      </p:to>
                                    </p:set>
                                    <p:animEffect transition="in" filter="fade">
                                      <p:cBhvr>
                                        <p:cTn id="24" dur="1000"/>
                                        <p:tgtEl>
                                          <p:spTgt spid="138">
                                            <p:txEl>
                                              <p:pRg st="4" end="4"/>
                                            </p:txEl>
                                          </p:spTgt>
                                        </p:tgtEl>
                                      </p:cBhvr>
                                    </p:animEffect>
                                    <p:anim calcmode="lin" valueType="num">
                                      <p:cBhvr>
                                        <p:cTn id="25" dur="1000" fill="hold"/>
                                        <p:tgtEl>
                                          <p:spTgt spid="138">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3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1" y="113665"/>
            <a:ext cx="9886950" cy="1989456"/>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800"/>
              <a:t>Autism Brain Imaging Data Exchange (ABIDE) Dataset</a:t>
            </a:r>
            <a:endParaRPr lang="en-US" sz="4800" dirty="0"/>
          </a:p>
        </p:txBody>
      </p:sp>
      <p:sp>
        <p:nvSpPr>
          <p:cNvPr id="155" name="Google Shape;155;p22"/>
          <p:cNvSpPr txBox="1">
            <a:spLocks noGrp="1"/>
          </p:cNvSpPr>
          <p:nvPr>
            <p:ph idx="1"/>
          </p:nvPr>
        </p:nvSpPr>
        <p:spPr>
          <a:xfrm>
            <a:off x="229186" y="2103121"/>
            <a:ext cx="10515600" cy="2984045"/>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sz="2300" dirty="0"/>
              <a:t>36 sites worldwide.</a:t>
            </a:r>
          </a:p>
          <a:p>
            <a:pPr marL="0" lvl="0" indent="0" algn="l" rtl="0">
              <a:spcBef>
                <a:spcPts val="1000"/>
              </a:spcBef>
              <a:spcAft>
                <a:spcPts val="0"/>
              </a:spcAft>
              <a:buClr>
                <a:schemeClr val="dk1"/>
              </a:buClr>
              <a:buSzPts val="1100"/>
              <a:buFont typeface="Arial"/>
              <a:buNone/>
            </a:pPr>
            <a:r>
              <a:rPr lang="en-US" sz="2300" dirty="0"/>
              <a:t>2,226 datasets: 1,060 ASD, 1,166 controls.</a:t>
            </a:r>
          </a:p>
          <a:p>
            <a:pPr marL="0" lvl="0" indent="0" algn="l" rtl="0">
              <a:spcBef>
                <a:spcPts val="1000"/>
              </a:spcBef>
              <a:spcAft>
                <a:spcPts val="0"/>
              </a:spcAft>
              <a:buClr>
                <a:schemeClr val="dk1"/>
              </a:buClr>
              <a:buSzPts val="1100"/>
              <a:buFont typeface="Arial"/>
              <a:buNone/>
            </a:pPr>
            <a:r>
              <a:rPr lang="en-US" sz="2300" dirty="0"/>
              <a:t>Ages: 5 to 64 years.</a:t>
            </a:r>
          </a:p>
          <a:p>
            <a:pPr marL="0" lvl="0" indent="0" algn="l" rtl="0">
              <a:spcBef>
                <a:spcPts val="1000"/>
              </a:spcBef>
              <a:spcAft>
                <a:spcPts val="0"/>
              </a:spcAft>
              <a:buClr>
                <a:schemeClr val="dk1"/>
              </a:buClr>
              <a:buSzPts val="1100"/>
              <a:buFont typeface="Arial"/>
              <a:buNone/>
            </a:pPr>
            <a:r>
              <a:rPr lang="en-US" sz="2300" dirty="0"/>
              <a:t>Includes resting-state fMRI, structural MRI.</a:t>
            </a:r>
          </a:p>
          <a:p>
            <a:pPr marL="0" lvl="0" indent="0" algn="l" rtl="0">
              <a:spcBef>
                <a:spcPts val="1000"/>
              </a:spcBef>
              <a:spcAft>
                <a:spcPts val="0"/>
              </a:spcAft>
              <a:buNone/>
            </a:pPr>
            <a:r>
              <a:rPr lang="en-US" sz="2300" dirty="0"/>
              <a:t>We will use anatomical MRI scans at 256x256 pixels.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Effect transition="in" filter="fade">
                                      <p:cBhvr>
                                        <p:cTn id="7" dur="1000"/>
                                        <p:tgtEl>
                                          <p:spTgt spid="155">
                                            <p:txEl>
                                              <p:pRg st="0" end="0"/>
                                            </p:txEl>
                                          </p:spTgt>
                                        </p:tgtEl>
                                      </p:cBhvr>
                                    </p:animEffect>
                                    <p:anim calcmode="lin" valueType="num">
                                      <p:cBhvr>
                                        <p:cTn id="8" dur="1000" fill="hold"/>
                                        <p:tgtEl>
                                          <p:spTgt spid="1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5">
                                            <p:txEl>
                                              <p:pRg st="1" end="1"/>
                                            </p:txEl>
                                          </p:spTgt>
                                        </p:tgtEl>
                                        <p:attrNameLst>
                                          <p:attrName>style.visibility</p:attrName>
                                        </p:attrNameLst>
                                      </p:cBhvr>
                                      <p:to>
                                        <p:strVal val="visible"/>
                                      </p:to>
                                    </p:set>
                                    <p:animEffect transition="in" filter="fade">
                                      <p:cBhvr>
                                        <p:cTn id="14" dur="1000"/>
                                        <p:tgtEl>
                                          <p:spTgt spid="155">
                                            <p:txEl>
                                              <p:pRg st="1" end="1"/>
                                            </p:txEl>
                                          </p:spTgt>
                                        </p:tgtEl>
                                      </p:cBhvr>
                                    </p:animEffect>
                                    <p:anim calcmode="lin" valueType="num">
                                      <p:cBhvr>
                                        <p:cTn id="15" dur="1000" fill="hold"/>
                                        <p:tgtEl>
                                          <p:spTgt spid="15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5">
                                            <p:txEl>
                                              <p:pRg st="2" end="2"/>
                                            </p:txEl>
                                          </p:spTgt>
                                        </p:tgtEl>
                                        <p:attrNameLst>
                                          <p:attrName>style.visibility</p:attrName>
                                        </p:attrNameLst>
                                      </p:cBhvr>
                                      <p:to>
                                        <p:strVal val="visible"/>
                                      </p:to>
                                    </p:set>
                                    <p:animEffect transition="in" filter="fade">
                                      <p:cBhvr>
                                        <p:cTn id="21" dur="1000"/>
                                        <p:tgtEl>
                                          <p:spTgt spid="155">
                                            <p:txEl>
                                              <p:pRg st="2" end="2"/>
                                            </p:txEl>
                                          </p:spTgt>
                                        </p:tgtEl>
                                      </p:cBhvr>
                                    </p:animEffect>
                                    <p:anim calcmode="lin" valueType="num">
                                      <p:cBhvr>
                                        <p:cTn id="22" dur="1000" fill="hold"/>
                                        <p:tgtEl>
                                          <p:spTgt spid="15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5">
                                            <p:txEl>
                                              <p:pRg st="3" end="3"/>
                                            </p:txEl>
                                          </p:spTgt>
                                        </p:tgtEl>
                                        <p:attrNameLst>
                                          <p:attrName>style.visibility</p:attrName>
                                        </p:attrNameLst>
                                      </p:cBhvr>
                                      <p:to>
                                        <p:strVal val="visible"/>
                                      </p:to>
                                    </p:set>
                                    <p:animEffect transition="in" filter="fade">
                                      <p:cBhvr>
                                        <p:cTn id="28" dur="1000"/>
                                        <p:tgtEl>
                                          <p:spTgt spid="155">
                                            <p:txEl>
                                              <p:pRg st="3" end="3"/>
                                            </p:txEl>
                                          </p:spTgt>
                                        </p:tgtEl>
                                      </p:cBhvr>
                                    </p:animEffect>
                                    <p:anim calcmode="lin" valueType="num">
                                      <p:cBhvr>
                                        <p:cTn id="29" dur="1000" fill="hold"/>
                                        <p:tgtEl>
                                          <p:spTgt spid="15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5">
                                            <p:txEl>
                                              <p:pRg st="4" end="4"/>
                                            </p:txEl>
                                          </p:spTgt>
                                        </p:tgtEl>
                                        <p:attrNameLst>
                                          <p:attrName>style.visibility</p:attrName>
                                        </p:attrNameLst>
                                      </p:cBhvr>
                                      <p:to>
                                        <p:strVal val="visible"/>
                                      </p:to>
                                    </p:set>
                                    <p:animEffect transition="in" filter="fade">
                                      <p:cBhvr>
                                        <p:cTn id="35" dur="1000"/>
                                        <p:tgtEl>
                                          <p:spTgt spid="155">
                                            <p:txEl>
                                              <p:pRg st="4" end="4"/>
                                            </p:txEl>
                                          </p:spTgt>
                                        </p:tgtEl>
                                      </p:cBhvr>
                                    </p:animEffect>
                                    <p:anim calcmode="lin" valueType="num">
                                      <p:cBhvr>
                                        <p:cTn id="36" dur="1000" fill="hold"/>
                                        <p:tgtEl>
                                          <p:spTgt spid="15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5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277284" y="609600"/>
            <a:ext cx="5418666" cy="124206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4800" dirty="0"/>
              <a:t>Previous Research </a:t>
            </a:r>
            <a:endParaRPr sz="4800" dirty="0"/>
          </a:p>
        </p:txBody>
      </p:sp>
      <p:sp>
        <p:nvSpPr>
          <p:cNvPr id="125" name="Google Shape;125;p18"/>
          <p:cNvSpPr txBox="1">
            <a:spLocks noGrp="1"/>
          </p:cNvSpPr>
          <p:nvPr>
            <p:ph idx="1"/>
          </p:nvPr>
        </p:nvSpPr>
        <p:spPr>
          <a:xfrm>
            <a:off x="516468" y="1976120"/>
            <a:ext cx="10515600" cy="364744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3200" dirty="0"/>
              <a:t>Identification of Autism Spectrum Disorder Using Deep Learning and the ABIDE Dataset</a:t>
            </a:r>
            <a:endParaRPr lang="en-US" sz="3200" b="1" dirty="0"/>
          </a:p>
          <a:p>
            <a:pPr marL="0" lvl="0" indent="0" algn="l" rtl="0">
              <a:spcBef>
                <a:spcPts val="1000"/>
              </a:spcBef>
              <a:spcAft>
                <a:spcPts val="0"/>
              </a:spcAft>
              <a:buNone/>
            </a:pPr>
            <a:r>
              <a:rPr lang="en-US" sz="3200" b="1" dirty="0"/>
              <a:t>Accuracy Achieved:</a:t>
            </a:r>
            <a:r>
              <a:rPr lang="en-US" sz="3200" dirty="0"/>
              <a:t> 70%</a:t>
            </a:r>
            <a:endParaRPr sz="3200" dirty="0"/>
          </a:p>
          <a:p>
            <a:pPr marL="0" lvl="0" indent="0" algn="l" rtl="0">
              <a:spcBef>
                <a:spcPts val="1000"/>
              </a:spcBef>
              <a:spcAft>
                <a:spcPts val="0"/>
              </a:spcAft>
              <a:buNone/>
            </a:pPr>
            <a:r>
              <a:rPr lang="en-US" sz="3200" b="1" dirty="0"/>
              <a:t>Methods Used:</a:t>
            </a:r>
            <a:r>
              <a:rPr lang="en-US" sz="3200" dirty="0"/>
              <a:t> Denoising Autoencoders (DAEs), Multilayer Perceptron (MLP) with functional MRI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1000"/>
                                        <p:tgtEl>
                                          <p:spTgt spid="125">
                                            <p:txEl>
                                              <p:pRg st="0" end="0"/>
                                            </p:txEl>
                                          </p:spTgt>
                                        </p:tgtEl>
                                      </p:cBhvr>
                                    </p:animEffect>
                                    <p:anim calcmode="lin" valueType="num">
                                      <p:cBhvr>
                                        <p:cTn id="8" dur="1000" fill="hold"/>
                                        <p:tgtEl>
                                          <p:spTgt spid="12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5">
                                            <p:txEl>
                                              <p:pRg st="1" end="1"/>
                                            </p:txEl>
                                          </p:spTgt>
                                        </p:tgtEl>
                                        <p:attrNameLst>
                                          <p:attrName>style.visibility</p:attrName>
                                        </p:attrNameLst>
                                      </p:cBhvr>
                                      <p:to>
                                        <p:strVal val="visible"/>
                                      </p:to>
                                    </p:set>
                                    <p:animEffect transition="in" filter="fade">
                                      <p:cBhvr>
                                        <p:cTn id="14" dur="1000"/>
                                        <p:tgtEl>
                                          <p:spTgt spid="125">
                                            <p:txEl>
                                              <p:pRg st="1" end="1"/>
                                            </p:txEl>
                                          </p:spTgt>
                                        </p:tgtEl>
                                      </p:cBhvr>
                                    </p:animEffect>
                                    <p:anim calcmode="lin" valueType="num">
                                      <p:cBhvr>
                                        <p:cTn id="15" dur="1000" fill="hold"/>
                                        <p:tgtEl>
                                          <p:spTgt spid="12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5">
                                            <p:txEl>
                                              <p:pRg st="2" end="2"/>
                                            </p:txEl>
                                          </p:spTgt>
                                        </p:tgtEl>
                                        <p:attrNameLst>
                                          <p:attrName>style.visibility</p:attrName>
                                        </p:attrNameLst>
                                      </p:cBhvr>
                                      <p:to>
                                        <p:strVal val="visible"/>
                                      </p:to>
                                    </p:set>
                                    <p:animEffect transition="in" filter="fade">
                                      <p:cBhvr>
                                        <p:cTn id="21" dur="1000"/>
                                        <p:tgtEl>
                                          <p:spTgt spid="125">
                                            <p:txEl>
                                              <p:pRg st="2" end="2"/>
                                            </p:txEl>
                                          </p:spTgt>
                                        </p:tgtEl>
                                      </p:cBhvr>
                                    </p:animEffect>
                                    <p:anim calcmode="lin" valueType="num">
                                      <p:cBhvr>
                                        <p:cTn id="22" dur="1000" fill="hold"/>
                                        <p:tgtEl>
                                          <p:spTgt spid="12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1"/>
          <p:cNvPicPr preferRelativeResize="0"/>
          <p:nvPr/>
        </p:nvPicPr>
        <p:blipFill rotWithShape="1">
          <a:blip r:embed="rId3">
            <a:alphaModFix/>
          </a:blip>
          <a:srcRect l="4849" r="6498"/>
          <a:stretch/>
        </p:blipFill>
        <p:spPr>
          <a:xfrm>
            <a:off x="8005547" y="1508760"/>
            <a:ext cx="3927373" cy="5231048"/>
          </a:xfrm>
          <a:prstGeom prst="rect">
            <a:avLst/>
          </a:prstGeom>
          <a:noFill/>
          <a:ln>
            <a:noFill/>
          </a:ln>
          <a:effectLst>
            <a:outerShdw blurRad="57150" dist="19050" dir="5400000" algn="bl" rotWithShape="0">
              <a:srgbClr val="000000">
                <a:alpha val="50000"/>
              </a:srgbClr>
            </a:outerShdw>
            <a:reflection stA="0" endPos="30000" dist="38100" dir="5400000" fadeDir="5400012" sy="-100000" algn="bl" rotWithShape="0"/>
          </a:effectLst>
        </p:spPr>
      </p:pic>
      <p:sp>
        <p:nvSpPr>
          <p:cNvPr id="146" name="Google Shape;146;p21"/>
          <p:cNvSpPr txBox="1">
            <a:spLocks noGrp="1"/>
          </p:cNvSpPr>
          <p:nvPr>
            <p:ph idx="1"/>
          </p:nvPr>
        </p:nvSpPr>
        <p:spPr>
          <a:xfrm>
            <a:off x="0" y="1063125"/>
            <a:ext cx="8274900" cy="2804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2400" dirty="0"/>
          </a:p>
          <a:p>
            <a:pPr marL="419100" algn="l" rtl="0">
              <a:spcBef>
                <a:spcPts val="0"/>
              </a:spcBef>
              <a:buSzPts val="2400"/>
              <a:buFont typeface="Wingdings" panose="05000000000000000000" pitchFamily="2" charset="2"/>
              <a:buChar char="q"/>
            </a:pPr>
            <a:r>
              <a:rPr lang="en-US" sz="2400" dirty="0"/>
              <a:t>Normal Brain Size at Birth: The brain is a typical size, especially in the front and sides.</a:t>
            </a:r>
            <a:endParaRPr sz="2400" dirty="0"/>
          </a:p>
          <a:p>
            <a:pPr marL="419100" algn="l" rtl="0">
              <a:spcBef>
                <a:spcPts val="0"/>
              </a:spcBef>
              <a:buSzPts val="2400"/>
              <a:buFont typeface="Wingdings" panose="05000000000000000000" pitchFamily="2" charset="2"/>
              <a:buChar char="q"/>
            </a:pPr>
            <a:r>
              <a:rPr lang="en-US" sz="2400" dirty="0"/>
              <a:t>Early Childhood Growth:  Total volume brain grows </a:t>
            </a:r>
            <a:br>
              <a:rPr lang="en-US" sz="2400" dirty="0"/>
            </a:br>
            <a:r>
              <a:rPr lang="en-US" sz="2400" dirty="0"/>
              <a:t>too much early on but becomes normal-sized by the teen years.</a:t>
            </a:r>
            <a:endParaRPr sz="2400" dirty="0"/>
          </a:p>
          <a:p>
            <a:pPr marL="419100" algn="l" rtl="0">
              <a:spcBef>
                <a:spcPts val="0"/>
              </a:spcBef>
              <a:buSzPts val="2400"/>
              <a:buFont typeface="Wingdings" panose="05000000000000000000" pitchFamily="2" charset="2"/>
              <a:buChar char="q"/>
            </a:pPr>
            <a:r>
              <a:rPr lang="en-US" sz="2400" dirty="0"/>
              <a:t>Irregulars cortical gray and white matter.</a:t>
            </a:r>
            <a:endParaRPr sz="2400" dirty="0"/>
          </a:p>
          <a:p>
            <a:pPr marL="0" lvl="0" indent="0" algn="l" rtl="0">
              <a:spcBef>
                <a:spcPts val="0"/>
              </a:spcBef>
              <a:spcAft>
                <a:spcPts val="0"/>
              </a:spcAft>
              <a:buNone/>
            </a:pPr>
            <a:endParaRPr sz="2400" dirty="0"/>
          </a:p>
          <a:p>
            <a:pPr marL="0" lvl="0" indent="0" algn="l" rtl="0">
              <a:lnSpc>
                <a:spcPct val="90000"/>
              </a:lnSpc>
              <a:spcBef>
                <a:spcPts val="0"/>
              </a:spcBef>
              <a:spcAft>
                <a:spcPts val="0"/>
              </a:spcAft>
              <a:buNone/>
            </a:pPr>
            <a:endParaRPr sz="2400" dirty="0"/>
          </a:p>
        </p:txBody>
      </p:sp>
      <p:sp>
        <p:nvSpPr>
          <p:cNvPr id="147" name="Google Shape;147;p21"/>
          <p:cNvSpPr txBox="1"/>
          <p:nvPr/>
        </p:nvSpPr>
        <p:spPr>
          <a:xfrm>
            <a:off x="531190" y="366044"/>
            <a:ext cx="30000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kern="1200" dirty="0">
                <a:solidFill>
                  <a:schemeClr val="accent1"/>
                </a:solidFill>
                <a:latin typeface="+mj-lt"/>
                <a:ea typeface="+mj-ea"/>
                <a:cs typeface="+mj-cs"/>
              </a:rPr>
              <a:t>Findings</a:t>
            </a:r>
            <a:endParaRPr sz="5400" kern="1200" dirty="0">
              <a:solidFill>
                <a:schemeClr val="accent1"/>
              </a:solidFill>
              <a:latin typeface="+mj-lt"/>
              <a:ea typeface="+mj-ea"/>
              <a:cs typeface="+mj-cs"/>
            </a:endParaRPr>
          </a:p>
        </p:txBody>
      </p:sp>
      <p:pic>
        <p:nvPicPr>
          <p:cNvPr id="148" name="Google Shape;148;p21"/>
          <p:cNvPicPr preferRelativeResize="0"/>
          <p:nvPr/>
        </p:nvPicPr>
        <p:blipFill>
          <a:blip r:embed="rId4">
            <a:alphaModFix/>
          </a:blip>
          <a:stretch>
            <a:fillRect/>
          </a:stretch>
        </p:blipFill>
        <p:spPr>
          <a:xfrm>
            <a:off x="781810" y="3867825"/>
            <a:ext cx="4235959" cy="27695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6">
                                            <p:txEl>
                                              <p:pRg st="1" end="1"/>
                                            </p:txEl>
                                          </p:spTgt>
                                        </p:tgtEl>
                                        <p:attrNameLst>
                                          <p:attrName>style.visibility</p:attrName>
                                        </p:attrNameLst>
                                      </p:cBhvr>
                                      <p:to>
                                        <p:strVal val="visible"/>
                                      </p:to>
                                    </p:set>
                                    <p:animEffect transition="in" filter="fade">
                                      <p:cBhvr>
                                        <p:cTn id="7" dur="1000"/>
                                        <p:tgtEl>
                                          <p:spTgt spid="146">
                                            <p:txEl>
                                              <p:pRg st="1" end="1"/>
                                            </p:txEl>
                                          </p:spTgt>
                                        </p:tgtEl>
                                      </p:cBhvr>
                                    </p:animEffect>
                                    <p:anim calcmode="lin" valueType="num">
                                      <p:cBhvr>
                                        <p:cTn id="8" dur="1000" fill="hold"/>
                                        <p:tgtEl>
                                          <p:spTgt spid="14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6">
                                            <p:txEl>
                                              <p:pRg st="2" end="2"/>
                                            </p:txEl>
                                          </p:spTgt>
                                        </p:tgtEl>
                                        <p:attrNameLst>
                                          <p:attrName>style.visibility</p:attrName>
                                        </p:attrNameLst>
                                      </p:cBhvr>
                                      <p:to>
                                        <p:strVal val="visible"/>
                                      </p:to>
                                    </p:set>
                                    <p:animEffect transition="in" filter="fade">
                                      <p:cBhvr>
                                        <p:cTn id="14" dur="1000"/>
                                        <p:tgtEl>
                                          <p:spTgt spid="146">
                                            <p:txEl>
                                              <p:pRg st="2" end="2"/>
                                            </p:txEl>
                                          </p:spTgt>
                                        </p:tgtEl>
                                      </p:cBhvr>
                                    </p:animEffect>
                                    <p:anim calcmode="lin" valueType="num">
                                      <p:cBhvr>
                                        <p:cTn id="15" dur="1000" fill="hold"/>
                                        <p:tgtEl>
                                          <p:spTgt spid="14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6">
                                            <p:txEl>
                                              <p:pRg st="3" end="3"/>
                                            </p:txEl>
                                          </p:spTgt>
                                        </p:tgtEl>
                                        <p:attrNameLst>
                                          <p:attrName>style.visibility</p:attrName>
                                        </p:attrNameLst>
                                      </p:cBhvr>
                                      <p:to>
                                        <p:strVal val="visible"/>
                                      </p:to>
                                    </p:set>
                                    <p:animEffect transition="in" filter="fade">
                                      <p:cBhvr>
                                        <p:cTn id="21" dur="1000"/>
                                        <p:tgtEl>
                                          <p:spTgt spid="146">
                                            <p:txEl>
                                              <p:pRg st="3" end="3"/>
                                            </p:txEl>
                                          </p:spTgt>
                                        </p:tgtEl>
                                      </p:cBhvr>
                                    </p:animEffect>
                                    <p:anim calcmode="lin" valueType="num">
                                      <p:cBhvr>
                                        <p:cTn id="22" dur="1000" fill="hold"/>
                                        <p:tgtEl>
                                          <p:spTgt spid="14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4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451525" y="308325"/>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Suggested Solution</a:t>
            </a:r>
            <a:endParaRPr sz="4800" dirty="0"/>
          </a:p>
        </p:txBody>
      </p:sp>
      <p:sp>
        <p:nvSpPr>
          <p:cNvPr id="162" name="Google Shape;162;p23"/>
          <p:cNvSpPr txBox="1">
            <a:spLocks noGrp="1"/>
          </p:cNvSpPr>
          <p:nvPr>
            <p:ph idx="1"/>
          </p:nvPr>
        </p:nvSpPr>
        <p:spPr>
          <a:xfrm>
            <a:off x="451525" y="1690700"/>
            <a:ext cx="10768200" cy="333358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72525"/>
              </a:buClr>
              <a:buSzPts val="2400"/>
              <a:buNone/>
            </a:pPr>
            <a:r>
              <a:rPr lang="en-US" sz="2400" dirty="0">
                <a:solidFill>
                  <a:srgbClr val="272525"/>
                </a:solidFill>
              </a:rPr>
              <a:t>We will use CNN-Inception v4 with transfer learning to classify the anatomical MRI images. </a:t>
            </a:r>
            <a:endParaRPr sz="2400" dirty="0">
              <a:solidFill>
                <a:srgbClr val="272525"/>
              </a:solidFill>
            </a:endParaRPr>
          </a:p>
          <a:p>
            <a:pPr marL="0" lvl="0" indent="0" algn="l" rtl="0">
              <a:lnSpc>
                <a:spcPct val="90000"/>
              </a:lnSpc>
              <a:spcBef>
                <a:spcPts val="1000"/>
              </a:spcBef>
              <a:spcAft>
                <a:spcPts val="0"/>
              </a:spcAft>
              <a:buNone/>
            </a:pPr>
            <a:r>
              <a:rPr lang="en-US" sz="2400" dirty="0">
                <a:solidFill>
                  <a:srgbClr val="272525"/>
                </a:solidFill>
              </a:rPr>
              <a:t>Our model will classify anatomical MRI scans, distinguishing ASD participants from control using brain imaging data from </a:t>
            </a:r>
            <a:r>
              <a:rPr lang="en-US" sz="2400" dirty="0"/>
              <a:t>ABIDE and</a:t>
            </a:r>
            <a:r>
              <a:rPr lang="en-US" sz="2400" dirty="0">
                <a:solidFill>
                  <a:srgbClr val="272525"/>
                </a:solidFill>
              </a:rPr>
              <a:t> attempting to unveil the neural patterns that emerged from the classification.</a:t>
            </a:r>
            <a:endParaRPr sz="2400" dirty="0">
              <a:solidFill>
                <a:srgbClr val="272525"/>
              </a:solidFill>
            </a:endParaRPr>
          </a:p>
          <a:p>
            <a:pPr marL="0" lvl="0" indent="0" algn="l" rtl="0">
              <a:lnSpc>
                <a:spcPct val="90000"/>
              </a:lnSpc>
              <a:spcBef>
                <a:spcPts val="1000"/>
              </a:spcBef>
              <a:spcAft>
                <a:spcPts val="0"/>
              </a:spcAft>
              <a:buNone/>
            </a:pPr>
            <a:endParaRPr lang="en-US" sz="2400" b="1" dirty="0">
              <a:solidFill>
                <a:srgbClr val="272525"/>
              </a:solidFill>
            </a:endParaRPr>
          </a:p>
          <a:p>
            <a:pPr marL="0" lvl="0" indent="0" algn="l" rtl="0">
              <a:lnSpc>
                <a:spcPct val="90000"/>
              </a:lnSpc>
              <a:spcBef>
                <a:spcPts val="1000"/>
              </a:spcBef>
              <a:spcAft>
                <a:spcPts val="0"/>
              </a:spcAft>
              <a:buNone/>
            </a:pPr>
            <a:r>
              <a:rPr lang="en-US" sz="2400" b="1" dirty="0">
                <a:solidFill>
                  <a:srgbClr val="272525"/>
                </a:solidFill>
              </a:rPr>
              <a:t>Success Criteria</a:t>
            </a:r>
            <a:r>
              <a:rPr lang="en-US" sz="2400" dirty="0">
                <a:solidFill>
                  <a:srgbClr val="272525"/>
                </a:solidFill>
              </a:rPr>
              <a:t>: Achieve at least 70% accuracy. </a:t>
            </a:r>
            <a:endParaRPr sz="2400" dirty="0">
              <a:solidFill>
                <a:srgbClr val="27252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animEffect transition="in" filter="fade">
                                      <p:cBhvr>
                                        <p:cTn id="7" dur="1000"/>
                                        <p:tgtEl>
                                          <p:spTgt spid="162">
                                            <p:txEl>
                                              <p:pRg st="0" end="0"/>
                                            </p:txEl>
                                          </p:spTgt>
                                        </p:tgtEl>
                                      </p:cBhvr>
                                    </p:animEffect>
                                    <p:anim calcmode="lin" valueType="num">
                                      <p:cBhvr>
                                        <p:cTn id="8" dur="1000" fill="hold"/>
                                        <p:tgtEl>
                                          <p:spTgt spid="16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2">
                                            <p:txEl>
                                              <p:pRg st="1" end="1"/>
                                            </p:txEl>
                                          </p:spTgt>
                                        </p:tgtEl>
                                        <p:attrNameLst>
                                          <p:attrName>style.visibility</p:attrName>
                                        </p:attrNameLst>
                                      </p:cBhvr>
                                      <p:to>
                                        <p:strVal val="visible"/>
                                      </p:to>
                                    </p:set>
                                    <p:animEffect transition="in" filter="fade">
                                      <p:cBhvr>
                                        <p:cTn id="14" dur="1000"/>
                                        <p:tgtEl>
                                          <p:spTgt spid="162">
                                            <p:txEl>
                                              <p:pRg st="1" end="1"/>
                                            </p:txEl>
                                          </p:spTgt>
                                        </p:tgtEl>
                                      </p:cBhvr>
                                    </p:animEffect>
                                    <p:anim calcmode="lin" valueType="num">
                                      <p:cBhvr>
                                        <p:cTn id="15" dur="1000" fill="hold"/>
                                        <p:tgtEl>
                                          <p:spTgt spid="16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2">
                                            <p:txEl>
                                              <p:pRg st="3" end="3"/>
                                            </p:txEl>
                                          </p:spTgt>
                                        </p:tgtEl>
                                        <p:attrNameLst>
                                          <p:attrName>style.visibility</p:attrName>
                                        </p:attrNameLst>
                                      </p:cBhvr>
                                      <p:to>
                                        <p:strVal val="visible"/>
                                      </p:to>
                                    </p:set>
                                    <p:animEffect transition="in" filter="fade">
                                      <p:cBhvr>
                                        <p:cTn id="21" dur="1000"/>
                                        <p:tgtEl>
                                          <p:spTgt spid="162">
                                            <p:txEl>
                                              <p:pRg st="3" end="3"/>
                                            </p:txEl>
                                          </p:spTgt>
                                        </p:tgtEl>
                                      </p:cBhvr>
                                    </p:animEffect>
                                    <p:anim calcmode="lin" valueType="num">
                                      <p:cBhvr>
                                        <p:cTn id="22" dur="1000" fill="hold"/>
                                        <p:tgtEl>
                                          <p:spTgt spid="16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6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226500" y="50350"/>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Inception-V4</a:t>
            </a:r>
            <a:endParaRPr sz="4800" dirty="0"/>
          </a:p>
        </p:txBody>
      </p:sp>
      <p:pic>
        <p:nvPicPr>
          <p:cNvPr id="169" name="Google Shape;169;p24"/>
          <p:cNvPicPr preferRelativeResize="0"/>
          <p:nvPr/>
        </p:nvPicPr>
        <p:blipFill>
          <a:blip r:embed="rId3">
            <a:alphaModFix/>
          </a:blip>
          <a:stretch>
            <a:fillRect/>
          </a:stretch>
        </p:blipFill>
        <p:spPr>
          <a:xfrm>
            <a:off x="3954927" y="50350"/>
            <a:ext cx="8107536" cy="6858000"/>
          </a:xfrm>
          <a:prstGeom prst="rect">
            <a:avLst/>
          </a:prstGeom>
          <a:noFill/>
          <a:ln>
            <a:noFill/>
          </a:ln>
        </p:spPr>
      </p:pic>
    </p:spTree>
  </p:cSld>
  <p:clrMapOvr>
    <a:masterClrMapping/>
  </p:clrMapOvr>
</p:sld>
</file>

<file path=ppt/theme/theme1.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ערכת נושא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1977</TotalTime>
  <Words>1242</Words>
  <Application>Microsoft Office PowerPoint</Application>
  <PresentationFormat>מסך רחב</PresentationFormat>
  <Paragraphs>110</Paragraphs>
  <Slides>15</Slides>
  <Notes>15</Notes>
  <HiddenSlides>0</HiddenSlides>
  <MMClips>0</MMClips>
  <ScaleCrop>false</ScaleCrop>
  <HeadingPairs>
    <vt:vector size="6" baseType="variant">
      <vt:variant>
        <vt:lpstr>גופנים בשימוש</vt:lpstr>
      </vt:variant>
      <vt:variant>
        <vt:i4>7</vt:i4>
      </vt:variant>
      <vt:variant>
        <vt:lpstr>ערכת נושא</vt:lpstr>
      </vt:variant>
      <vt:variant>
        <vt:i4>2</vt:i4>
      </vt:variant>
      <vt:variant>
        <vt:lpstr>כותרות שקופיות</vt:lpstr>
      </vt:variant>
      <vt:variant>
        <vt:i4>15</vt:i4>
      </vt:variant>
    </vt:vector>
  </HeadingPairs>
  <TitlesOfParts>
    <vt:vector size="24" baseType="lpstr">
      <vt:lpstr>Arial</vt:lpstr>
      <vt:lpstr>Calibri</vt:lpstr>
      <vt:lpstr>Gisha</vt:lpstr>
      <vt:lpstr>Segoe UI</vt:lpstr>
      <vt:lpstr>Trebuchet MS</vt:lpstr>
      <vt:lpstr>Wingdings</vt:lpstr>
      <vt:lpstr>Wingdings 3</vt:lpstr>
      <vt:lpstr>ערכת נושא Office</vt:lpstr>
      <vt:lpstr>פיאה</vt:lpstr>
      <vt:lpstr>Classification of MRI imaging of ASD using deep learning methods</vt:lpstr>
      <vt:lpstr>The problem</vt:lpstr>
      <vt:lpstr>מצגת של PowerPoint‏</vt:lpstr>
      <vt:lpstr>MRI</vt:lpstr>
      <vt:lpstr>Autism Brain Imaging Data Exchange (ABIDE) Dataset</vt:lpstr>
      <vt:lpstr>Previous Research </vt:lpstr>
      <vt:lpstr>מצגת של PowerPoint‏</vt:lpstr>
      <vt:lpstr>Suggested Solution</vt:lpstr>
      <vt:lpstr>Inception-V4</vt:lpstr>
      <vt:lpstr>Transfer Learning</vt:lpstr>
      <vt:lpstr>Model flow</vt:lpstr>
      <vt:lpstr>GUI – Main </vt:lpstr>
      <vt:lpstr>GUI – After Loading The File</vt:lpstr>
      <vt:lpstr>Test Process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MRI imaging of ASD using deep learning methods</dc:title>
  <dc:creator>Tirza</dc:creator>
  <cp:lastModifiedBy>ניצן עזרא</cp:lastModifiedBy>
  <cp:revision>27</cp:revision>
  <dcterms:modified xsi:type="dcterms:W3CDTF">2024-09-21T12:30:20Z</dcterms:modified>
</cp:coreProperties>
</file>