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7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2517696" y="1136213"/>
            <a:ext cx="9594890" cy="1916430"/>
          </a:xfrm>
          <a:prstGeom prst="rect">
            <a:avLst/>
          </a:prstGeom>
          <a:noFill/>
          <a:ln/>
        </p:spPr>
        <p:txBody>
          <a:bodyPr wrap="square" rtlCol="0" anchor="t"/>
          <a:lstStyle/>
          <a:p>
            <a:pPr marL="0" indent="0">
              <a:lnSpc>
                <a:spcPts val="7545"/>
              </a:lnSpc>
              <a:buNone/>
            </a:pPr>
            <a:r>
              <a:rPr lang="en-US" sz="6036" b="1" kern="0" spc="-60" dirty="0">
                <a:solidFill>
                  <a:srgbClr val="000000"/>
                </a:solidFill>
                <a:latin typeface="Montserrat" pitchFamily="34" charset="0"/>
                <a:ea typeface="Montserrat" pitchFamily="34" charset="-122"/>
                <a:cs typeface="Montserrat" pitchFamily="34" charset="-120"/>
              </a:rPr>
              <a:t>Analytics for healthcare data optimization                       </a:t>
            </a:r>
            <a:endParaRPr lang="en-US" sz="6036" dirty="0"/>
          </a:p>
        </p:txBody>
      </p:sp>
      <p:sp>
        <p:nvSpPr>
          <p:cNvPr id="5" name="Text 3"/>
          <p:cNvSpPr/>
          <p:nvPr/>
        </p:nvSpPr>
        <p:spPr>
          <a:xfrm>
            <a:off x="2517696" y="3385899"/>
            <a:ext cx="7169110" cy="416481"/>
          </a:xfrm>
          <a:prstGeom prst="rect">
            <a:avLst/>
          </a:prstGeom>
          <a:noFill/>
          <a:ln/>
        </p:spPr>
        <p:txBody>
          <a:bodyPr wrap="none" rtlCol="0" anchor="t"/>
          <a:lstStyle/>
          <a:p>
            <a:pPr marL="0" indent="0">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                                                       A project by </a:t>
            </a:r>
            <a:endParaRPr lang="en-US" sz="2624" dirty="0"/>
          </a:p>
        </p:txBody>
      </p:sp>
      <p:sp>
        <p:nvSpPr>
          <p:cNvPr id="6" name="Text 4"/>
          <p:cNvSpPr/>
          <p:nvPr/>
        </p:nvSpPr>
        <p:spPr>
          <a:xfrm>
            <a:off x="2517696" y="4135636"/>
            <a:ext cx="8683109"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                                                                  Manya Karthik (210701152)</a:t>
            </a:r>
            <a:endParaRPr lang="en-US" sz="2187" dirty="0"/>
          </a:p>
        </p:txBody>
      </p:sp>
      <p:sp>
        <p:nvSpPr>
          <p:cNvPr id="7" name="Text 5"/>
          <p:cNvSpPr/>
          <p:nvPr/>
        </p:nvSpPr>
        <p:spPr>
          <a:xfrm>
            <a:off x="2517696" y="4816078"/>
            <a:ext cx="773942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                                                                  Nitish K (210701183)</a:t>
            </a:r>
            <a:endParaRPr lang="en-US" sz="2187" dirty="0"/>
          </a:p>
        </p:txBody>
      </p:sp>
      <p:sp>
        <p:nvSpPr>
          <p:cNvPr id="8" name="Text 6"/>
          <p:cNvSpPr/>
          <p:nvPr/>
        </p:nvSpPr>
        <p:spPr>
          <a:xfrm>
            <a:off x="2517696" y="5496520"/>
            <a:ext cx="7901821"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                                                                  Nitish M ( 210701184)</a:t>
            </a:r>
            <a:endParaRPr lang="en-US" sz="2187" dirty="0"/>
          </a:p>
        </p:txBody>
      </p:sp>
      <p:sp>
        <p:nvSpPr>
          <p:cNvPr id="9" name="Text 7"/>
          <p:cNvSpPr/>
          <p:nvPr/>
        </p:nvSpPr>
        <p:spPr>
          <a:xfrm>
            <a:off x="2517696" y="6176963"/>
            <a:ext cx="9594890" cy="333256"/>
          </a:xfrm>
          <a:prstGeom prst="rect">
            <a:avLst/>
          </a:prstGeom>
          <a:noFill/>
          <a:ln/>
        </p:spPr>
        <p:txBody>
          <a:bodyPr wrap="none" rtlCol="0" anchor="t"/>
          <a:lstStyle/>
          <a:p>
            <a:pPr marL="0" indent="0">
              <a:lnSpc>
                <a:spcPts val="2624"/>
              </a:lnSpc>
              <a:buNone/>
            </a:pPr>
            <a:endParaRPr lang="en-US" sz="1750" dirty="0"/>
          </a:p>
        </p:txBody>
      </p:sp>
      <p:sp>
        <p:nvSpPr>
          <p:cNvPr id="10" name="Text 8"/>
          <p:cNvSpPr/>
          <p:nvPr/>
        </p:nvSpPr>
        <p:spPr>
          <a:xfrm>
            <a:off x="2517696" y="6760131"/>
            <a:ext cx="9594890" cy="333256"/>
          </a:xfrm>
          <a:prstGeom prst="rect">
            <a:avLst/>
          </a:prstGeom>
          <a:noFill/>
          <a:ln/>
        </p:spPr>
        <p:txBody>
          <a:bodyPr wrap="non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                                           </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469237"/>
            <a:ext cx="7477601" cy="958215"/>
          </a:xfrm>
          <a:prstGeom prst="rect">
            <a:avLst/>
          </a:prstGeom>
          <a:noFill/>
          <a:ln/>
        </p:spPr>
        <p:txBody>
          <a:bodyPr wrap="none" rtlCol="0" anchor="t"/>
          <a:lstStyle/>
          <a:p>
            <a:pPr marL="0" indent="0">
              <a:lnSpc>
                <a:spcPts val="7545"/>
              </a:lnSpc>
              <a:buNone/>
            </a:pPr>
            <a:r>
              <a:rPr lang="en-US" sz="6036" b="1" kern="0" spc="-60" dirty="0">
                <a:solidFill>
                  <a:srgbClr val="000000"/>
                </a:solidFill>
                <a:latin typeface="Montserrat" pitchFamily="34" charset="0"/>
                <a:ea typeface="Montserrat" pitchFamily="34" charset="-122"/>
                <a:cs typeface="Montserrat" pitchFamily="34" charset="-120"/>
              </a:rPr>
              <a:t>Introduction </a:t>
            </a:r>
            <a:endParaRPr lang="en-US" sz="6036" dirty="0"/>
          </a:p>
        </p:txBody>
      </p:sp>
      <p:sp>
        <p:nvSpPr>
          <p:cNvPr id="6" name="Text 3"/>
          <p:cNvSpPr/>
          <p:nvPr/>
        </p:nvSpPr>
        <p:spPr>
          <a:xfrm>
            <a:off x="833199" y="3760708"/>
            <a:ext cx="7477601" cy="1999536"/>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In this healthcare analytics project we present a comprehensive analysis of hospital data to enhance healthcare management and improve patient outcomes. Leveraging advanced tools and technologies, including IBM Cognos Analytics, DB2 Database, Excel, Python, Google Colaboratory, and Github, we delve into data-driven insights and recommendations for optimizing resource allocation and patient care.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2267903"/>
            <a:ext cx="5554980"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Objective</a:t>
            </a:r>
            <a:endParaRPr lang="en-US" sz="4374" dirty="0"/>
          </a:p>
        </p:txBody>
      </p:sp>
      <p:sp>
        <p:nvSpPr>
          <p:cNvPr id="6" name="Text 3"/>
          <p:cNvSpPr/>
          <p:nvPr/>
        </p:nvSpPr>
        <p:spPr>
          <a:xfrm>
            <a:off x="833199" y="3295531"/>
            <a:ext cx="9306401" cy="266604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primary objective of this project was to leverage data analytics techniques to enhance healthcare management efficiency in hospitals, with a specific focus on predicting and optimizing patient length of stay. By conducting insightful analyses, the project aimed to empower hospitals to make data-driven decisions regarding resource allocation, ultimately improving patient care and operational workflows. The implementation of predictive models and optimization strategies sought to reduce unnecessary hospital stays, streamline processes, and enhance the overall functioning of healthcare facilities. This approach not only aimed to improve patient outcomes but also to maximize the effective use of hospital resources.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2517696" y="1204317"/>
            <a:ext cx="6662976"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Tools and Technologies</a:t>
            </a:r>
            <a:endParaRPr lang="en-US" sz="4374" dirty="0"/>
          </a:p>
        </p:txBody>
      </p:sp>
      <p:sp>
        <p:nvSpPr>
          <p:cNvPr id="5" name="Shape 3"/>
          <p:cNvSpPr/>
          <p:nvPr/>
        </p:nvSpPr>
        <p:spPr>
          <a:xfrm>
            <a:off x="2517696" y="2516624"/>
            <a:ext cx="499943" cy="499943"/>
          </a:xfrm>
          <a:prstGeom prst="roundRect">
            <a:avLst>
              <a:gd name="adj" fmla="val 26667"/>
            </a:avLst>
          </a:prstGeom>
          <a:solidFill>
            <a:srgbClr val="EDEDED"/>
          </a:solidFill>
          <a:ln/>
        </p:spPr>
        <p:txBody>
          <a:bodyPr/>
          <a:lstStyle/>
          <a:p>
            <a:endParaRPr lang="en-IN"/>
          </a:p>
        </p:txBody>
      </p:sp>
      <p:sp>
        <p:nvSpPr>
          <p:cNvPr id="6" name="Text 4"/>
          <p:cNvSpPr/>
          <p:nvPr/>
        </p:nvSpPr>
        <p:spPr>
          <a:xfrm>
            <a:off x="2703909" y="2558296"/>
            <a:ext cx="127397"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1</a:t>
            </a:r>
            <a:endParaRPr lang="en-US" sz="2624" dirty="0"/>
          </a:p>
        </p:txBody>
      </p:sp>
      <p:sp>
        <p:nvSpPr>
          <p:cNvPr id="7" name="Text 5"/>
          <p:cNvSpPr/>
          <p:nvPr/>
        </p:nvSpPr>
        <p:spPr>
          <a:xfrm>
            <a:off x="3239810" y="2592943"/>
            <a:ext cx="3112532"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IBM Congos Analytics</a:t>
            </a:r>
            <a:endParaRPr lang="en-US" sz="2187" dirty="0"/>
          </a:p>
        </p:txBody>
      </p:sp>
      <p:sp>
        <p:nvSpPr>
          <p:cNvPr id="8" name="Text 6"/>
          <p:cNvSpPr/>
          <p:nvPr/>
        </p:nvSpPr>
        <p:spPr>
          <a:xfrm>
            <a:off x="3239810" y="3073360"/>
            <a:ext cx="3964305" cy="1666280"/>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IBM Cognos Analytics is a business intelligence software that helps organizations make data-driven decisions with tools for data exploration, reporting, and visualization.</a:t>
            </a:r>
            <a:endParaRPr lang="en-US" sz="1750" dirty="0"/>
          </a:p>
        </p:txBody>
      </p:sp>
      <p:sp>
        <p:nvSpPr>
          <p:cNvPr id="9" name="Shape 7"/>
          <p:cNvSpPr/>
          <p:nvPr/>
        </p:nvSpPr>
        <p:spPr>
          <a:xfrm>
            <a:off x="7426285" y="2516624"/>
            <a:ext cx="499943" cy="499943"/>
          </a:xfrm>
          <a:prstGeom prst="roundRect">
            <a:avLst>
              <a:gd name="adj" fmla="val 26667"/>
            </a:avLst>
          </a:prstGeom>
          <a:solidFill>
            <a:srgbClr val="EDEDED"/>
          </a:solidFill>
          <a:ln/>
        </p:spPr>
        <p:txBody>
          <a:bodyPr/>
          <a:lstStyle/>
          <a:p>
            <a:endParaRPr lang="en-IN"/>
          </a:p>
        </p:txBody>
      </p:sp>
      <p:sp>
        <p:nvSpPr>
          <p:cNvPr id="10" name="Text 8"/>
          <p:cNvSpPr/>
          <p:nvPr/>
        </p:nvSpPr>
        <p:spPr>
          <a:xfrm>
            <a:off x="7579519" y="2558296"/>
            <a:ext cx="193358"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1" name="Text 9"/>
          <p:cNvSpPr/>
          <p:nvPr/>
        </p:nvSpPr>
        <p:spPr>
          <a:xfrm>
            <a:off x="8148399" y="2592943"/>
            <a:ext cx="277749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DB2 Database</a:t>
            </a:r>
            <a:endParaRPr lang="en-US" sz="2187" dirty="0"/>
          </a:p>
        </p:txBody>
      </p:sp>
      <p:sp>
        <p:nvSpPr>
          <p:cNvPr id="12" name="Text 10"/>
          <p:cNvSpPr/>
          <p:nvPr/>
        </p:nvSpPr>
        <p:spPr>
          <a:xfrm>
            <a:off x="8148399" y="3073360"/>
            <a:ext cx="3964305"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IBM Db2 is a high-performance database management system used for storing, managing, and retrieving large volumes of structured and unstructured data.</a:t>
            </a:r>
            <a:endParaRPr lang="en-US" sz="1750" dirty="0"/>
          </a:p>
        </p:txBody>
      </p:sp>
      <p:sp>
        <p:nvSpPr>
          <p:cNvPr id="13" name="Shape 11"/>
          <p:cNvSpPr/>
          <p:nvPr/>
        </p:nvSpPr>
        <p:spPr>
          <a:xfrm>
            <a:off x="2517696" y="5135404"/>
            <a:ext cx="499943" cy="499943"/>
          </a:xfrm>
          <a:prstGeom prst="roundRect">
            <a:avLst>
              <a:gd name="adj" fmla="val 26667"/>
            </a:avLst>
          </a:prstGeom>
          <a:solidFill>
            <a:srgbClr val="EDEDED"/>
          </a:solidFill>
          <a:ln/>
        </p:spPr>
        <p:txBody>
          <a:bodyPr/>
          <a:lstStyle/>
          <a:p>
            <a:endParaRPr lang="en-IN"/>
          </a:p>
        </p:txBody>
      </p:sp>
      <p:sp>
        <p:nvSpPr>
          <p:cNvPr id="14" name="Text 12"/>
          <p:cNvSpPr/>
          <p:nvPr/>
        </p:nvSpPr>
        <p:spPr>
          <a:xfrm>
            <a:off x="2670572" y="5177076"/>
            <a:ext cx="194072"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3</a:t>
            </a:r>
            <a:endParaRPr lang="en-US" sz="2624" dirty="0"/>
          </a:p>
        </p:txBody>
      </p:sp>
      <p:sp>
        <p:nvSpPr>
          <p:cNvPr id="15" name="Text 13"/>
          <p:cNvSpPr/>
          <p:nvPr/>
        </p:nvSpPr>
        <p:spPr>
          <a:xfrm>
            <a:off x="3239810" y="5211723"/>
            <a:ext cx="277749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Excel</a:t>
            </a:r>
            <a:endParaRPr lang="en-US" sz="2187" dirty="0"/>
          </a:p>
        </p:txBody>
      </p:sp>
      <p:sp>
        <p:nvSpPr>
          <p:cNvPr id="16" name="Text 14"/>
          <p:cNvSpPr/>
          <p:nvPr/>
        </p:nvSpPr>
        <p:spPr>
          <a:xfrm>
            <a:off x="3239810" y="5692140"/>
            <a:ext cx="3964305"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Excel is Microsoft's spreadsheet software, used for data analysis, calculations, and visualization, with features for creating charts and graphs.</a:t>
            </a:r>
            <a:endParaRPr lang="en-US" sz="1750" dirty="0"/>
          </a:p>
        </p:txBody>
      </p:sp>
      <p:sp>
        <p:nvSpPr>
          <p:cNvPr id="17" name="Shape 15"/>
          <p:cNvSpPr/>
          <p:nvPr/>
        </p:nvSpPr>
        <p:spPr>
          <a:xfrm>
            <a:off x="7426285" y="5135404"/>
            <a:ext cx="499943" cy="499943"/>
          </a:xfrm>
          <a:prstGeom prst="roundRect">
            <a:avLst>
              <a:gd name="adj" fmla="val 26667"/>
            </a:avLst>
          </a:prstGeom>
          <a:solidFill>
            <a:srgbClr val="EDEDED"/>
          </a:solidFill>
          <a:ln/>
        </p:spPr>
        <p:txBody>
          <a:bodyPr/>
          <a:lstStyle/>
          <a:p>
            <a:endParaRPr lang="en-IN"/>
          </a:p>
        </p:txBody>
      </p:sp>
      <p:sp>
        <p:nvSpPr>
          <p:cNvPr id="18" name="Text 16"/>
          <p:cNvSpPr/>
          <p:nvPr/>
        </p:nvSpPr>
        <p:spPr>
          <a:xfrm>
            <a:off x="7563088" y="5177076"/>
            <a:ext cx="226338" cy="416481"/>
          </a:xfrm>
          <a:prstGeom prst="rect">
            <a:avLst/>
          </a:prstGeom>
          <a:noFill/>
          <a:ln/>
        </p:spPr>
        <p:txBody>
          <a:bodyPr wrap="none" rtlCol="0" anchor="t"/>
          <a:lstStyle/>
          <a:p>
            <a:pPr marL="0" indent="0" algn="ctr">
              <a:lnSpc>
                <a:spcPts val="3281"/>
              </a:lnSpc>
              <a:buNone/>
            </a:pPr>
            <a:r>
              <a:rPr lang="en-US" sz="2624" b="1" kern="0" spc="-26" dirty="0">
                <a:solidFill>
                  <a:srgbClr val="000000"/>
                </a:solidFill>
                <a:latin typeface="Montserrat" pitchFamily="34" charset="0"/>
                <a:ea typeface="Montserrat" pitchFamily="34" charset="-122"/>
                <a:cs typeface="Montserrat" pitchFamily="34" charset="-120"/>
              </a:rPr>
              <a:t>4</a:t>
            </a:r>
            <a:endParaRPr lang="en-US" sz="2624" dirty="0"/>
          </a:p>
        </p:txBody>
      </p:sp>
      <p:sp>
        <p:nvSpPr>
          <p:cNvPr id="19" name="Text 17"/>
          <p:cNvSpPr/>
          <p:nvPr/>
        </p:nvSpPr>
        <p:spPr>
          <a:xfrm>
            <a:off x="8148399" y="5211723"/>
            <a:ext cx="2777490"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Google Colab</a:t>
            </a:r>
            <a:endParaRPr lang="en-US" sz="2187" dirty="0"/>
          </a:p>
        </p:txBody>
      </p:sp>
      <p:sp>
        <p:nvSpPr>
          <p:cNvPr id="20" name="Text 18"/>
          <p:cNvSpPr/>
          <p:nvPr/>
        </p:nvSpPr>
        <p:spPr>
          <a:xfrm>
            <a:off x="8148399" y="5692140"/>
            <a:ext cx="3964305"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Google Colab is a cloud-based platform for developing and running Python code, offering free access to computing resources like GPUs and TPUs.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2517696" y="816650"/>
            <a:ext cx="8880158"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Healthcare Insights Dashboard</a:t>
            </a:r>
            <a:endParaRPr lang="en-US" sz="4374" dirty="0"/>
          </a:p>
        </p:txBody>
      </p:sp>
      <p:pic>
        <p:nvPicPr>
          <p:cNvPr id="5" name="Image 0" descr="preencoded.png"/>
          <p:cNvPicPr>
            <a:picLocks noChangeAspect="1"/>
          </p:cNvPicPr>
          <p:nvPr/>
        </p:nvPicPr>
        <p:blipFill>
          <a:blip r:embed="rId3"/>
          <a:stretch>
            <a:fillRect/>
          </a:stretch>
        </p:blipFill>
        <p:spPr>
          <a:xfrm>
            <a:off x="2517696" y="1955363"/>
            <a:ext cx="9303068" cy="4874419"/>
          </a:xfrm>
          <a:prstGeom prst="rect">
            <a:avLst/>
          </a:prstGeom>
        </p:spPr>
      </p:pic>
      <p:sp>
        <p:nvSpPr>
          <p:cNvPr id="6" name="Text 3"/>
          <p:cNvSpPr/>
          <p:nvPr/>
        </p:nvSpPr>
        <p:spPr>
          <a:xfrm>
            <a:off x="2517696" y="7079694"/>
            <a:ext cx="9594890" cy="333256"/>
          </a:xfrm>
          <a:prstGeom prst="rect">
            <a:avLst/>
          </a:prstGeom>
          <a:noFill/>
          <a:ln/>
        </p:spPr>
        <p:txBody>
          <a:bodyPr wrap="none" rtlCol="0" anchor="t"/>
          <a:lstStyle/>
          <a:p>
            <a:pPr marL="0" indent="0">
              <a:lnSpc>
                <a:spcPts val="2624"/>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txBody>
          <a:bodyPr/>
          <a:lstStyle/>
          <a:p>
            <a:endParaRPr lang="en-IN"/>
          </a:p>
        </p:txBody>
      </p:sp>
      <p:sp>
        <p:nvSpPr>
          <p:cNvPr id="3" name="Shape 1"/>
          <p:cNvSpPr/>
          <p:nvPr/>
        </p:nvSpPr>
        <p:spPr>
          <a:xfrm>
            <a:off x="0" y="0"/>
            <a:ext cx="14630400" cy="8229719"/>
          </a:xfrm>
          <a:prstGeom prst="rect">
            <a:avLst/>
          </a:prstGeom>
          <a:solidFill>
            <a:srgbClr val="FFFFFF"/>
          </a:solidFill>
          <a:ln/>
        </p:spPr>
        <p:txBody>
          <a:bodyPr/>
          <a:lstStyle/>
          <a:p>
            <a:endParaRPr lang="en-IN"/>
          </a:p>
        </p:txBody>
      </p:sp>
      <p:sp>
        <p:nvSpPr>
          <p:cNvPr id="4" name="Text 2"/>
          <p:cNvSpPr/>
          <p:nvPr/>
        </p:nvSpPr>
        <p:spPr>
          <a:xfrm>
            <a:off x="3830836" y="443746"/>
            <a:ext cx="4034552" cy="504349"/>
          </a:xfrm>
          <a:prstGeom prst="rect">
            <a:avLst/>
          </a:prstGeom>
          <a:noFill/>
          <a:ln/>
        </p:spPr>
        <p:txBody>
          <a:bodyPr wrap="none" rtlCol="0" anchor="t"/>
          <a:lstStyle/>
          <a:p>
            <a:pPr marL="0" indent="0">
              <a:lnSpc>
                <a:spcPts val="3971"/>
              </a:lnSpc>
              <a:buNone/>
            </a:pPr>
            <a:r>
              <a:rPr lang="en-US" sz="3177" b="1" kern="0" spc="-32" dirty="0">
                <a:solidFill>
                  <a:srgbClr val="000000"/>
                </a:solidFill>
                <a:latin typeface="Montserrat" pitchFamily="34" charset="0"/>
                <a:ea typeface="Montserrat" pitchFamily="34" charset="-122"/>
                <a:cs typeface="Montserrat" pitchFamily="34" charset="-120"/>
              </a:rPr>
              <a:t>Key Findings</a:t>
            </a:r>
            <a:endParaRPr lang="en-US" sz="3177" dirty="0"/>
          </a:p>
        </p:txBody>
      </p:sp>
      <p:sp>
        <p:nvSpPr>
          <p:cNvPr id="5" name="Text 3"/>
          <p:cNvSpPr/>
          <p:nvPr/>
        </p:nvSpPr>
        <p:spPr>
          <a:xfrm>
            <a:off x="3830836" y="1190149"/>
            <a:ext cx="2473762" cy="302538"/>
          </a:xfrm>
          <a:prstGeom prst="rect">
            <a:avLst/>
          </a:prstGeom>
          <a:noFill/>
          <a:ln/>
        </p:spPr>
        <p:txBody>
          <a:bodyPr wrap="none" rtlCol="0" anchor="t"/>
          <a:lstStyle/>
          <a:p>
            <a:pPr marL="0" indent="0">
              <a:lnSpc>
                <a:spcPts val="2383"/>
              </a:lnSpc>
              <a:buNone/>
            </a:pPr>
            <a:r>
              <a:rPr lang="en-US" sz="1906" b="1" kern="0" spc="-19" dirty="0">
                <a:solidFill>
                  <a:srgbClr val="000000"/>
                </a:solidFill>
                <a:latin typeface="Montserrat" pitchFamily="34" charset="0"/>
                <a:ea typeface="Montserrat" pitchFamily="34" charset="-122"/>
                <a:cs typeface="Montserrat" pitchFamily="34" charset="-120"/>
              </a:rPr>
              <a:t>Patient Admissions:</a:t>
            </a:r>
            <a:endParaRPr lang="en-US" sz="1906" dirty="0"/>
          </a:p>
        </p:txBody>
      </p:sp>
      <p:sp>
        <p:nvSpPr>
          <p:cNvPr id="6" name="Text 4"/>
          <p:cNvSpPr/>
          <p:nvPr/>
        </p:nvSpPr>
        <p:spPr>
          <a:xfrm>
            <a:off x="3830836" y="1734741"/>
            <a:ext cx="6968728" cy="968216"/>
          </a:xfrm>
          <a:prstGeom prst="rect">
            <a:avLst/>
          </a:prstGeom>
          <a:noFill/>
          <a:ln/>
        </p:spPr>
        <p:txBody>
          <a:bodyPr wrap="square" rtlCol="0" anchor="t"/>
          <a:lstStyle/>
          <a:p>
            <a:pPr marL="0" indent="0">
              <a:lnSpc>
                <a:spcPts val="1906"/>
              </a:lnSpc>
              <a:buNone/>
            </a:pPr>
            <a:r>
              <a:rPr lang="en-US" sz="1271" dirty="0">
                <a:solidFill>
                  <a:srgbClr val="3D3838"/>
                </a:solidFill>
                <a:latin typeface="Source Sans Pro" pitchFamily="34" charset="0"/>
                <a:ea typeface="Source Sans Pro" pitchFamily="34" charset="-122"/>
                <a:cs typeface="Source Sans Pro" pitchFamily="34" charset="-120"/>
              </a:rPr>
              <a:t>Trauma admissions accounted for the highest percentage (30.4%) of patients. Additionally, a small fraction (2.3%) of trauma admissions required stays exceeding 100 days. Prolonged stays were also observed in emergency and urgent admissions, while gynecology cases exhibited a moderate volume with generally moderate severity.</a:t>
            </a:r>
            <a:endParaRPr lang="en-US" sz="1271" dirty="0"/>
          </a:p>
        </p:txBody>
      </p:sp>
      <p:sp>
        <p:nvSpPr>
          <p:cNvPr id="7" name="Text 5"/>
          <p:cNvSpPr/>
          <p:nvPr/>
        </p:nvSpPr>
        <p:spPr>
          <a:xfrm>
            <a:off x="3830836" y="2945011"/>
            <a:ext cx="2420660" cy="302538"/>
          </a:xfrm>
          <a:prstGeom prst="rect">
            <a:avLst/>
          </a:prstGeom>
          <a:noFill/>
          <a:ln/>
        </p:spPr>
        <p:txBody>
          <a:bodyPr wrap="none" rtlCol="0" anchor="t"/>
          <a:lstStyle/>
          <a:p>
            <a:pPr marL="0" indent="0">
              <a:lnSpc>
                <a:spcPts val="2383"/>
              </a:lnSpc>
              <a:buNone/>
            </a:pPr>
            <a:r>
              <a:rPr lang="en-US" sz="1906" b="1" kern="0" spc="-19" dirty="0">
                <a:solidFill>
                  <a:srgbClr val="000000"/>
                </a:solidFill>
                <a:latin typeface="Montserrat" pitchFamily="34" charset="0"/>
                <a:ea typeface="Montserrat" pitchFamily="34" charset="-122"/>
                <a:cs typeface="Montserrat" pitchFamily="34" charset="-120"/>
              </a:rPr>
              <a:t>Illness Severity:</a:t>
            </a:r>
            <a:endParaRPr lang="en-US" sz="1906" dirty="0"/>
          </a:p>
        </p:txBody>
      </p:sp>
      <p:sp>
        <p:nvSpPr>
          <p:cNvPr id="8" name="Text 6"/>
          <p:cNvSpPr/>
          <p:nvPr/>
        </p:nvSpPr>
        <p:spPr>
          <a:xfrm>
            <a:off x="3830836" y="3489603"/>
            <a:ext cx="6968728" cy="484108"/>
          </a:xfrm>
          <a:prstGeom prst="rect">
            <a:avLst/>
          </a:prstGeom>
          <a:noFill/>
          <a:ln/>
        </p:spPr>
        <p:txBody>
          <a:bodyPr wrap="square" rtlCol="0" anchor="t"/>
          <a:lstStyle/>
          <a:p>
            <a:pPr marL="0" indent="0">
              <a:lnSpc>
                <a:spcPts val="1906"/>
              </a:lnSpc>
              <a:buNone/>
            </a:pPr>
            <a:r>
              <a:rPr lang="en-US" sz="1271" dirty="0">
                <a:solidFill>
                  <a:srgbClr val="3D3838"/>
                </a:solidFill>
                <a:latin typeface="Source Sans Pro" pitchFamily="34" charset="0"/>
                <a:ea typeface="Source Sans Pro" pitchFamily="34" charset="-122"/>
                <a:cs typeface="Source Sans Pro" pitchFamily="34" charset="-120"/>
              </a:rPr>
              <a:t>Patients with moderate illnesses constituted a larger proportion compared to those with extreme or minor conditions.</a:t>
            </a:r>
            <a:endParaRPr lang="en-US" sz="1271" dirty="0"/>
          </a:p>
        </p:txBody>
      </p:sp>
      <p:sp>
        <p:nvSpPr>
          <p:cNvPr id="9" name="Text 7"/>
          <p:cNvSpPr/>
          <p:nvPr/>
        </p:nvSpPr>
        <p:spPr>
          <a:xfrm>
            <a:off x="3830836" y="4215765"/>
            <a:ext cx="2420660" cy="302538"/>
          </a:xfrm>
          <a:prstGeom prst="rect">
            <a:avLst/>
          </a:prstGeom>
          <a:noFill/>
          <a:ln/>
        </p:spPr>
        <p:txBody>
          <a:bodyPr wrap="none" rtlCol="0" anchor="t"/>
          <a:lstStyle/>
          <a:p>
            <a:pPr marL="0" indent="0">
              <a:lnSpc>
                <a:spcPts val="2383"/>
              </a:lnSpc>
              <a:buNone/>
            </a:pPr>
            <a:r>
              <a:rPr lang="en-US" sz="1906" b="1" kern="0" spc="-19" dirty="0">
                <a:solidFill>
                  <a:srgbClr val="000000"/>
                </a:solidFill>
                <a:latin typeface="Montserrat" pitchFamily="34" charset="0"/>
                <a:ea typeface="Montserrat" pitchFamily="34" charset="-122"/>
                <a:cs typeface="Montserrat" pitchFamily="34" charset="-120"/>
              </a:rPr>
              <a:t>Admission Types:</a:t>
            </a:r>
            <a:endParaRPr lang="en-US" sz="1906" dirty="0"/>
          </a:p>
        </p:txBody>
      </p:sp>
      <p:sp>
        <p:nvSpPr>
          <p:cNvPr id="10" name="Text 8"/>
          <p:cNvSpPr/>
          <p:nvPr/>
        </p:nvSpPr>
        <p:spPr>
          <a:xfrm>
            <a:off x="3830836" y="4760357"/>
            <a:ext cx="6968728" cy="242054"/>
          </a:xfrm>
          <a:prstGeom prst="rect">
            <a:avLst/>
          </a:prstGeom>
          <a:noFill/>
          <a:ln/>
        </p:spPr>
        <p:txBody>
          <a:bodyPr wrap="none" rtlCol="0" anchor="t"/>
          <a:lstStyle/>
          <a:p>
            <a:pPr marL="0" indent="0">
              <a:lnSpc>
                <a:spcPts val="1906"/>
              </a:lnSpc>
              <a:buNone/>
            </a:pPr>
            <a:r>
              <a:rPr lang="en-US" sz="1271" dirty="0">
                <a:solidFill>
                  <a:srgbClr val="3D3838"/>
                </a:solidFill>
                <a:latin typeface="Source Sans Pro" pitchFamily="34" charset="0"/>
                <a:ea typeface="Source Sans Pro" pitchFamily="34" charset="-122"/>
                <a:cs typeface="Source Sans Pro" pitchFamily="34" charset="-120"/>
              </a:rPr>
              <a:t>Trauma admissions were frequent, whereas urgent admissions were relatively lower.</a:t>
            </a:r>
            <a:endParaRPr lang="en-US" sz="1271" dirty="0"/>
          </a:p>
        </p:txBody>
      </p:sp>
      <p:sp>
        <p:nvSpPr>
          <p:cNvPr id="11" name="Text 9"/>
          <p:cNvSpPr/>
          <p:nvPr/>
        </p:nvSpPr>
        <p:spPr>
          <a:xfrm>
            <a:off x="3830836" y="5244465"/>
            <a:ext cx="2420660" cy="302538"/>
          </a:xfrm>
          <a:prstGeom prst="rect">
            <a:avLst/>
          </a:prstGeom>
          <a:noFill/>
          <a:ln/>
        </p:spPr>
        <p:txBody>
          <a:bodyPr wrap="none" rtlCol="0" anchor="t"/>
          <a:lstStyle/>
          <a:p>
            <a:pPr marL="0" indent="0">
              <a:lnSpc>
                <a:spcPts val="2383"/>
              </a:lnSpc>
              <a:buNone/>
            </a:pPr>
            <a:r>
              <a:rPr lang="en-US" sz="1906" b="1" kern="0" spc="-19" dirty="0">
                <a:solidFill>
                  <a:srgbClr val="000000"/>
                </a:solidFill>
                <a:latin typeface="Montserrat" pitchFamily="34" charset="0"/>
                <a:ea typeface="Montserrat" pitchFamily="34" charset="-122"/>
                <a:cs typeface="Montserrat" pitchFamily="34" charset="-120"/>
              </a:rPr>
              <a:t>Ward Distribution:</a:t>
            </a:r>
            <a:endParaRPr lang="en-US" sz="1906" dirty="0"/>
          </a:p>
        </p:txBody>
      </p:sp>
      <p:sp>
        <p:nvSpPr>
          <p:cNvPr id="12" name="Text 10"/>
          <p:cNvSpPr/>
          <p:nvPr/>
        </p:nvSpPr>
        <p:spPr>
          <a:xfrm>
            <a:off x="3830836" y="5789057"/>
            <a:ext cx="6968728" cy="484108"/>
          </a:xfrm>
          <a:prstGeom prst="rect">
            <a:avLst/>
          </a:prstGeom>
          <a:noFill/>
          <a:ln/>
        </p:spPr>
        <p:txBody>
          <a:bodyPr wrap="square" rtlCol="0" anchor="t"/>
          <a:lstStyle/>
          <a:p>
            <a:pPr marL="0" indent="0">
              <a:lnSpc>
                <a:spcPts val="1906"/>
              </a:lnSpc>
              <a:buNone/>
            </a:pPr>
            <a:r>
              <a:rPr lang="en-US" sz="1271" dirty="0">
                <a:solidFill>
                  <a:srgbClr val="3D3838"/>
                </a:solidFill>
                <a:latin typeface="Source Sans Pro" pitchFamily="34" charset="0"/>
                <a:ea typeface="Source Sans Pro" pitchFamily="34" charset="-122"/>
                <a:cs typeface="Source Sans Pro" pitchFamily="34" charset="-120"/>
              </a:rPr>
              <a:t>Among the five wards, Ward R recorded the highest number of cases, highlighting the need for targeted resource allocation.</a:t>
            </a:r>
            <a:endParaRPr lang="en-US" sz="1271" dirty="0"/>
          </a:p>
        </p:txBody>
      </p:sp>
      <p:sp>
        <p:nvSpPr>
          <p:cNvPr id="13" name="Text 11"/>
          <p:cNvSpPr/>
          <p:nvPr/>
        </p:nvSpPr>
        <p:spPr>
          <a:xfrm>
            <a:off x="3830836" y="6515219"/>
            <a:ext cx="2429351" cy="302538"/>
          </a:xfrm>
          <a:prstGeom prst="rect">
            <a:avLst/>
          </a:prstGeom>
          <a:noFill/>
          <a:ln/>
        </p:spPr>
        <p:txBody>
          <a:bodyPr wrap="none" rtlCol="0" anchor="t"/>
          <a:lstStyle/>
          <a:p>
            <a:pPr marL="0" indent="0">
              <a:lnSpc>
                <a:spcPts val="2383"/>
              </a:lnSpc>
              <a:buNone/>
            </a:pPr>
            <a:r>
              <a:rPr lang="en-US" sz="1906" b="1" kern="0" spc="-19" dirty="0">
                <a:solidFill>
                  <a:srgbClr val="000000"/>
                </a:solidFill>
                <a:latin typeface="Montserrat" pitchFamily="34" charset="0"/>
                <a:ea typeface="Montserrat" pitchFamily="34" charset="-122"/>
                <a:cs typeface="Montserrat" pitchFamily="34" charset="-120"/>
              </a:rPr>
              <a:t>Hospital Utilization:</a:t>
            </a:r>
            <a:endParaRPr lang="en-US" sz="1906" dirty="0"/>
          </a:p>
        </p:txBody>
      </p:sp>
      <p:sp>
        <p:nvSpPr>
          <p:cNvPr id="14" name="Text 12"/>
          <p:cNvSpPr/>
          <p:nvPr/>
        </p:nvSpPr>
        <p:spPr>
          <a:xfrm>
            <a:off x="3830836" y="7059811"/>
            <a:ext cx="6968728" cy="726162"/>
          </a:xfrm>
          <a:prstGeom prst="rect">
            <a:avLst/>
          </a:prstGeom>
          <a:noFill/>
          <a:ln/>
        </p:spPr>
        <p:txBody>
          <a:bodyPr wrap="square" rtlCol="0" anchor="t"/>
          <a:lstStyle/>
          <a:p>
            <a:pPr marL="0" indent="0">
              <a:lnSpc>
                <a:spcPts val="1906"/>
              </a:lnSpc>
              <a:buNone/>
            </a:pPr>
            <a:r>
              <a:rPr lang="en-US" sz="1271" dirty="0">
                <a:solidFill>
                  <a:srgbClr val="3D3838"/>
                </a:solidFill>
                <a:latin typeface="Source Sans Pro" pitchFamily="34" charset="0"/>
                <a:ea typeface="Source Sans Pro" pitchFamily="34" charset="-122"/>
                <a:cs typeface="Source Sans Pro" pitchFamily="34" charset="-120"/>
              </a:rPr>
              <a:t>Hospital code 26 stands out with a notable surplus of available rooms, surpassing other hospital types. This observation presents valuable insights into the potential for optimizing capacity and enhancing resource utilization effectively.</a:t>
            </a:r>
            <a:endParaRPr lang="en-US" sz="127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3"/>
          <p:cNvSpPr/>
          <p:nvPr/>
        </p:nvSpPr>
        <p:spPr>
          <a:xfrm>
            <a:off x="2517696" y="1173718"/>
            <a:ext cx="5554980"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Outcome</a:t>
            </a:r>
            <a:endParaRPr lang="en-US" sz="4374" dirty="0"/>
          </a:p>
        </p:txBody>
      </p:sp>
      <p:pic>
        <p:nvPicPr>
          <p:cNvPr id="7" name="Image 1" descr="preencoded.png"/>
          <p:cNvPicPr>
            <a:picLocks noChangeAspect="1"/>
          </p:cNvPicPr>
          <p:nvPr/>
        </p:nvPicPr>
        <p:blipFill>
          <a:blip r:embed="rId4"/>
          <a:stretch>
            <a:fillRect/>
          </a:stretch>
        </p:blipFill>
        <p:spPr>
          <a:xfrm>
            <a:off x="2517696" y="2201347"/>
            <a:ext cx="3198257" cy="888682"/>
          </a:xfrm>
          <a:prstGeom prst="rect">
            <a:avLst/>
          </a:prstGeom>
        </p:spPr>
      </p:pic>
      <p:sp>
        <p:nvSpPr>
          <p:cNvPr id="8" name="Text 4"/>
          <p:cNvSpPr/>
          <p:nvPr/>
        </p:nvSpPr>
        <p:spPr>
          <a:xfrm>
            <a:off x="2739866" y="3423285"/>
            <a:ext cx="2753916"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Data Integration</a:t>
            </a:r>
            <a:endParaRPr lang="en-US" sz="2187" dirty="0"/>
          </a:p>
        </p:txBody>
      </p:sp>
      <p:sp>
        <p:nvSpPr>
          <p:cNvPr id="9" name="Text 5"/>
          <p:cNvSpPr/>
          <p:nvPr/>
        </p:nvSpPr>
        <p:spPr>
          <a:xfrm>
            <a:off x="2739866" y="3903702"/>
            <a:ext cx="2753916" cy="999768"/>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Consolidated disparate data sources into a unified, secure platform.</a:t>
            </a:r>
            <a:endParaRPr lang="en-US" sz="1750" dirty="0"/>
          </a:p>
        </p:txBody>
      </p:sp>
      <p:pic>
        <p:nvPicPr>
          <p:cNvPr id="10" name="Image 2" descr="preencoded.png"/>
          <p:cNvPicPr>
            <a:picLocks noChangeAspect="1"/>
          </p:cNvPicPr>
          <p:nvPr/>
        </p:nvPicPr>
        <p:blipFill>
          <a:blip r:embed="rId5"/>
          <a:stretch>
            <a:fillRect/>
          </a:stretch>
        </p:blipFill>
        <p:spPr>
          <a:xfrm>
            <a:off x="5715953" y="2201347"/>
            <a:ext cx="3198257" cy="888682"/>
          </a:xfrm>
          <a:prstGeom prst="rect">
            <a:avLst/>
          </a:prstGeom>
        </p:spPr>
      </p:pic>
      <p:sp>
        <p:nvSpPr>
          <p:cNvPr id="11" name="Text 6"/>
          <p:cNvSpPr/>
          <p:nvPr/>
        </p:nvSpPr>
        <p:spPr>
          <a:xfrm>
            <a:off x="5938123" y="3423285"/>
            <a:ext cx="2753916" cy="347186"/>
          </a:xfrm>
          <a:prstGeom prst="rect">
            <a:avLst/>
          </a:prstGeom>
          <a:noFill/>
          <a:ln/>
        </p:spPr>
        <p:txBody>
          <a:bodyPr wrap="non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Analytical Insights</a:t>
            </a:r>
            <a:endParaRPr lang="en-US" sz="2187" dirty="0"/>
          </a:p>
        </p:txBody>
      </p:sp>
      <p:sp>
        <p:nvSpPr>
          <p:cNvPr id="12" name="Text 7"/>
          <p:cNvSpPr/>
          <p:nvPr/>
        </p:nvSpPr>
        <p:spPr>
          <a:xfrm>
            <a:off x="5938123" y="3903702"/>
            <a:ext cx="2753916" cy="1333024"/>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Leveraged advanced analytics to uncover actionable insights and trends.</a:t>
            </a:r>
            <a:endParaRPr lang="en-US" sz="1750" dirty="0"/>
          </a:p>
        </p:txBody>
      </p:sp>
      <p:pic>
        <p:nvPicPr>
          <p:cNvPr id="13" name="Image 3" descr="preencoded.png"/>
          <p:cNvPicPr>
            <a:picLocks noChangeAspect="1"/>
          </p:cNvPicPr>
          <p:nvPr/>
        </p:nvPicPr>
        <p:blipFill>
          <a:blip r:embed="rId6"/>
          <a:stretch>
            <a:fillRect/>
          </a:stretch>
        </p:blipFill>
        <p:spPr>
          <a:xfrm>
            <a:off x="8914209" y="2201347"/>
            <a:ext cx="3198376" cy="888682"/>
          </a:xfrm>
          <a:prstGeom prst="rect">
            <a:avLst/>
          </a:prstGeom>
        </p:spPr>
      </p:pic>
      <p:sp>
        <p:nvSpPr>
          <p:cNvPr id="14" name="Text 8"/>
          <p:cNvSpPr/>
          <p:nvPr/>
        </p:nvSpPr>
        <p:spPr>
          <a:xfrm>
            <a:off x="9136380" y="3423285"/>
            <a:ext cx="2754035" cy="694373"/>
          </a:xfrm>
          <a:prstGeom prst="rect">
            <a:avLst/>
          </a:prstGeom>
          <a:noFill/>
          <a:ln/>
        </p:spPr>
        <p:txBody>
          <a:bodyPr wrap="square" rtlCol="0" anchor="t"/>
          <a:lstStyle/>
          <a:p>
            <a:pPr marL="0" indent="0" algn="l">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Improved Outcomes</a:t>
            </a:r>
            <a:endParaRPr lang="en-US" sz="2187" dirty="0"/>
          </a:p>
        </p:txBody>
      </p:sp>
      <p:sp>
        <p:nvSpPr>
          <p:cNvPr id="15" name="Text 9"/>
          <p:cNvSpPr/>
          <p:nvPr/>
        </p:nvSpPr>
        <p:spPr>
          <a:xfrm>
            <a:off x="9136380" y="4250888"/>
            <a:ext cx="3111767" cy="1333024"/>
          </a:xfrm>
          <a:prstGeom prst="rect">
            <a:avLst/>
          </a:prstGeom>
          <a:noFill/>
          <a:ln/>
        </p:spPr>
        <p:txBody>
          <a:bodyPr wrap="square" rtlCol="0" anchor="t"/>
          <a:lstStyle/>
          <a:p>
            <a:pPr marL="0" indent="0" algn="l">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Optimized clinical workflows and resource allocation to enhance patient care and organizational performance.</a:t>
            </a:r>
          </a:p>
          <a:p>
            <a:pPr marL="0" indent="0" algn="l">
              <a:lnSpc>
                <a:spcPts val="2624"/>
              </a:lnSpc>
              <a:buNone/>
            </a:pPr>
            <a:endParaRPr lang="en-US" sz="1750" dirty="0"/>
          </a:p>
        </p:txBody>
      </p:sp>
      <p:sp>
        <p:nvSpPr>
          <p:cNvPr id="16" name="Text 10"/>
          <p:cNvSpPr/>
          <p:nvPr/>
        </p:nvSpPr>
        <p:spPr>
          <a:xfrm>
            <a:off x="2517696" y="6055995"/>
            <a:ext cx="9594890"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data-driven healthcare initiative has transformed the organization, leading to improved patient outcomes, enhanced operational efficiency, and a competitive advantage in the market. The insights and strategies developed through this project will continue to shape the future of healthcare delivery.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2517696" y="3767614"/>
            <a:ext cx="5554980" cy="694373"/>
          </a:xfrm>
          <a:prstGeom prst="rect">
            <a:avLst/>
          </a:prstGeom>
          <a:noFill/>
          <a:ln/>
        </p:spPr>
        <p:txBody>
          <a:bodyPr wrap="none" rtlCol="0" anchor="t"/>
          <a:lstStyle/>
          <a:p>
            <a:pPr marL="0" indent="0">
              <a:lnSpc>
                <a:spcPts val="5468"/>
              </a:lnSpc>
              <a:buNone/>
            </a:pPr>
            <a:endParaRPr lang="en-US" sz="437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Custom</PresentationFormat>
  <Paragraphs>51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Montserrat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13999</cp:lastModifiedBy>
  <cp:revision>2</cp:revision>
  <dcterms:created xsi:type="dcterms:W3CDTF">2024-05-19T15:10:15Z</dcterms:created>
  <dcterms:modified xsi:type="dcterms:W3CDTF">2024-05-20T03:30:11Z</dcterms:modified>
</cp:coreProperties>
</file>