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291" r:id="rId5"/>
    <p:sldId id="358" r:id="rId6"/>
    <p:sldId id="318" r:id="rId7"/>
    <p:sldId id="359" r:id="rId8"/>
    <p:sldId id="321" r:id="rId9"/>
    <p:sldId id="322" r:id="rId10"/>
    <p:sldId id="323" r:id="rId11"/>
    <p:sldId id="324" r:id="rId12"/>
    <p:sldId id="360" r:id="rId13"/>
    <p:sldId id="327" r:id="rId14"/>
    <p:sldId id="353" r:id="rId15"/>
    <p:sldId id="354" r:id="rId16"/>
    <p:sldId id="361" r:id="rId17"/>
    <p:sldId id="356" r:id="rId18"/>
    <p:sldId id="3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FFC001"/>
    <a:srgbClr val="FAFAFA"/>
    <a:srgbClr val="F0B700"/>
    <a:srgbClr val="E2AC00"/>
    <a:srgbClr val="B08600"/>
    <a:srgbClr val="F6BB00"/>
    <a:srgbClr val="E1E1E1"/>
    <a:srgbClr val="E8E8E8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 autoAdjust="0"/>
  </p:normalViewPr>
  <p:slideViewPr>
    <p:cSldViewPr snapToGrid="0" showGuides="1">
      <p:cViewPr>
        <p:scale>
          <a:sx n="92" d="100"/>
          <a:sy n="92" d="100"/>
        </p:scale>
        <p:origin x="-1368" y="-504"/>
      </p:cViewPr>
      <p:guideLst>
        <p:guide orient="horz" pos="2987"/>
        <p:guide orient="horz" pos="1298"/>
        <p:guide orient="horz" pos="2586"/>
        <p:guide pos="3839"/>
        <p:guide pos="1190"/>
        <p:guide pos="5653"/>
        <p:guide pos="7095"/>
        <p:guide pos="2836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整体设计为：先进行每个文档中词频统计，之后利用这一信息统计全局词频，最后基于全局词频和文件词频进行排序。如此可以将遍历和读写文件的次数减少到3次。 进一步将需求划分为以下三个部分：语句分词(InvertedIndex.java)，词频统计(WordCount.java)，排序(Sort.java)，整体用</a:t>
            </a:r>
            <a:r>
              <a:rPr lang="en-US" altLang="zh-CN">
                <a:sym typeface="+mn-ea"/>
              </a:rPr>
              <a:t>StockNewsDriver</a:t>
            </a:r>
            <a:r>
              <a:rPr lang="zh-CN" altLang="en-US">
                <a:sym typeface="+mn-ea"/>
              </a:rPr>
              <a:t>驱动。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随机选取小样本，按行读取文件。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根据原始文件的结构提取标题文本内容，去除数字及符号，使用停词表去除部分停用词，使用HanLP分词器标准分词。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Mapper按照设计格式发送信息给Reducer，Reducer计算文件内的词频，输出到文件中。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查看以上分词结果，在分词器词典目录/data/dictionary/custom下新增文件"股票词典.txt"，其中包含了一些常见的股票专有名词（A股、H股等）、新闻名词及新兴词汇（一带一路等）；在分词器词典目录/data/dictionary/下创建"mystopwords.txt"，导入原有分词器中的停用词，同时加入样本的中文停用词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使用新增的词典及停词表，进行以上步骤，处理全局文件，结果写入InvertedIndex-temp。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逐行读入InvertedIndex-temp，以word为Key，重新汇总信息，发给Reduce端。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Reduce汇总得到总词频，同时保留与词语相关的信息，包括股票代码(id)，部分和(sum)，url(urls)，写入WordCount-temp文件。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逐行读入WordCount-temp。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创建Inpair符合主键，包含&lt;total, sum&gt;作为Mapper发送的Key。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设计二次排序规则，整体依据词语总词频由高到低排序，内部依据每个文件中的词频由高到低排序。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完成排序，按格式写入Result。</a:t>
            </a:r>
            <a:endParaRPr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580890" y="755411"/>
            <a:ext cx="3177271" cy="3177271"/>
          </a:xfrm>
          <a:prstGeom prst="rect">
            <a:avLst/>
          </a:prstGeom>
          <a:blipFill dpi="0" rotWithShape="0">
            <a:blip r:embed="rId1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2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3">
              <a:grayscl/>
            </a:blip>
            <a:srcRect/>
            <a:stretch>
              <a:fillRect l="-23000" t="1000" r="-63000" b="-8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7273" y="3536759"/>
            <a:ext cx="67259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宋体" panose="02010600030101010101" pitchFamily="2" charset="-122"/>
              </a:rPr>
              <a:t>财经新闻情感分析</a:t>
            </a:r>
            <a:endParaRPr lang="zh-CN" altLang="en-US" sz="4800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33520" y="4489939"/>
            <a:ext cx="26794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161220095 </a:t>
            </a:r>
            <a:r>
              <a:rPr lang="zh-CN" altLang="en-US" b="1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牛皓玥</a:t>
            </a:r>
            <a:endParaRPr lang="zh-CN" altLang="en-US" b="1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实现过程</a:t>
            </a:r>
            <a:endParaRPr kumimoji="0" lang="zh-CN" altLang="en-US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37990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85290" y="4792345"/>
            <a:ext cx="9677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4253" y="1106170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类说明</a:t>
            </a:r>
            <a:endParaRPr lang="zh-CN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53030" y="1403985"/>
            <a:ext cx="22225" cy="500189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145" y="1784350"/>
            <a:ext cx="9232900" cy="424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85290" y="994410"/>
            <a:ext cx="4409440" cy="4812665"/>
            <a:chOff x="5883" y="1961"/>
            <a:chExt cx="6944" cy="7579"/>
          </a:xfrm>
        </p:grpSpPr>
        <p:sp>
          <p:nvSpPr>
            <p:cNvPr id="11" name="文本框 10"/>
            <p:cNvSpPr txBox="1"/>
            <p:nvPr/>
          </p:nvSpPr>
          <p:spPr>
            <a:xfrm>
              <a:off x="5883" y="7942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47" y="1961"/>
              <a:ext cx="5180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执行情况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3" y="2009"/>
              <a:ext cx="0" cy="7412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215" y="1595120"/>
            <a:ext cx="3314700" cy="500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1618615"/>
            <a:ext cx="36195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98625" y="551815"/>
            <a:ext cx="4679950" cy="6116320"/>
            <a:chOff x="5904" y="1264"/>
            <a:chExt cx="7370" cy="9632"/>
          </a:xfrm>
        </p:grpSpPr>
        <p:sp>
          <p:nvSpPr>
            <p:cNvPr id="11" name="文本框 10"/>
            <p:cNvSpPr txBox="1"/>
            <p:nvPr/>
          </p:nvSpPr>
          <p:spPr>
            <a:xfrm>
              <a:off x="5904" y="9152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647" y="2411"/>
              <a:ext cx="5627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结果分析 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28" y="1264"/>
              <a:ext cx="0" cy="9632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16375" y="2552065"/>
            <a:ext cx="73799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KNN分类交叉验证后，得到的分类准确率为43.88%。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朴素贝叶斯算法中，比较时发现positive和neutral的数据相近，而negative计算结果明显较小，因此最终结果里几乎没有negative类型的新闻。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对比两种分类算法，相同结果约有</a:t>
            </a:r>
            <a:r>
              <a:rPr lang="en-US" altLang="zh-CN"/>
              <a:t>70%</a:t>
            </a:r>
            <a:r>
              <a:rPr lang="zh-CN" altLang="en-US"/>
              <a:t>。</a:t>
            </a:r>
            <a:r>
              <a:rPr lang="en-US" altLang="zh-CN"/>
              <a:t>positive</a:t>
            </a:r>
            <a:r>
              <a:rPr lang="zh-CN" altLang="en-US"/>
              <a:t>类型的新闻为主体。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问题小结</a:t>
            </a:r>
            <a:endParaRPr kumimoji="0" 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537405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71880" y="784860"/>
            <a:ext cx="2895600" cy="5022215"/>
            <a:chOff x="2654" y="1236"/>
            <a:chExt cx="4560" cy="7909"/>
          </a:xfrm>
        </p:grpSpPr>
        <p:sp>
          <p:nvSpPr>
            <p:cNvPr id="11" name="文本框 10"/>
            <p:cNvSpPr txBox="1"/>
            <p:nvPr/>
          </p:nvSpPr>
          <p:spPr>
            <a:xfrm>
              <a:off x="2654" y="7547"/>
              <a:ext cx="1543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19" y="1383"/>
              <a:ext cx="2095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待优化 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172" y="1236"/>
              <a:ext cx="12" cy="7790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8034" t="8155" r="9275" b="1001"/>
          <a:stretch>
            <a:fillRect/>
          </a:stretch>
        </p:blipFill>
        <p:spPr>
          <a:xfrm>
            <a:off x="2881630" y="1477010"/>
            <a:ext cx="8124190" cy="507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774" y="1882817"/>
            <a:ext cx="438245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 !</a:t>
            </a:r>
            <a:endParaRPr lang="en-US" altLang="zh-CN" sz="66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90827" y="2927174"/>
            <a:ext cx="1671484" cy="0"/>
          </a:xfrm>
          <a:prstGeom prst="line">
            <a:avLst/>
          </a:prstGeom>
          <a:ln w="22225"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03525" y="2576830"/>
            <a:ext cx="2601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4865" y="2400300"/>
            <a:ext cx="5358765" cy="2848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需求分析</a:t>
            </a:r>
            <a:endParaRPr lang="zh-CN" altLang="en-US" sz="32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设计思路</a:t>
            </a:r>
            <a:endParaRPr lang="zh-CN" altLang="en-US" sz="32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实现过程</a:t>
            </a:r>
            <a:endParaRPr lang="zh-CN" altLang="en-US" sz="32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/>
              <a:t>小结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需求分析</a:t>
            </a:r>
            <a:endParaRPr kumimoji="0" 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37990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857375"/>
            <a:ext cx="2785110" cy="3053080"/>
            <a:chOff x="5870" y="2606"/>
            <a:chExt cx="4386" cy="4808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5815"/>
              <a:ext cx="1346" cy="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01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728" y="2953"/>
              <a:ext cx="2528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需求分析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07" y="2606"/>
              <a:ext cx="6" cy="4738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399790" y="2752725"/>
            <a:ext cx="74739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	</a:t>
            </a:r>
            <a:r>
              <a:rPr lang="zh-CN" altLang="en-US" sz="2800"/>
              <a:t>使用多种机器学习算法对文本进行情感判别，包括KNN、决策树、朴素贝叶斯、支持向量机等，学习如何进行模型训练，如何进行分类预测。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746115" y="4910455"/>
            <a:ext cx="27813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KNN</a:t>
            </a:r>
            <a:endParaRPr lang="zh-CN" altLang="en-US" sz="2800"/>
          </a:p>
          <a:p>
            <a:pPr algn="ctr"/>
            <a:r>
              <a:rPr lang="zh-CN" altLang="en-US" sz="2800"/>
              <a:t>朴素贝叶斯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7165606" y="4282894"/>
            <a:ext cx="4294974" cy="600165"/>
          </a:xfrm>
          <a:custGeom>
            <a:avLst/>
            <a:gdLst>
              <a:gd name="connsiteX0" fmla="*/ 0 w 4414918"/>
              <a:gd name="connsiteY0" fmla="*/ 0 h 600165"/>
              <a:gd name="connsiteX1" fmla="*/ 4414918 w 4414918"/>
              <a:gd name="connsiteY1" fmla="*/ 0 h 600165"/>
              <a:gd name="connsiteX2" fmla="*/ 4414918 w 4414918"/>
              <a:gd name="connsiteY2" fmla="*/ 600165 h 600165"/>
              <a:gd name="connsiteX3" fmla="*/ 1190120 w 4414918"/>
              <a:gd name="connsiteY3" fmla="*/ 600165 h 600165"/>
              <a:gd name="connsiteX4" fmla="*/ 0 w 4414918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4918" h="600165">
                <a:moveTo>
                  <a:pt x="0" y="0"/>
                </a:moveTo>
                <a:lnTo>
                  <a:pt x="4414918" y="0"/>
                </a:lnTo>
                <a:lnTo>
                  <a:pt x="4414918" y="600165"/>
                </a:lnTo>
                <a:lnTo>
                  <a:pt x="119012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0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90600" y="2950487"/>
            <a:ext cx="3752850" cy="4523190"/>
          </a:xfrm>
          <a:custGeom>
            <a:avLst/>
            <a:gdLst>
              <a:gd name="connsiteX0" fmla="*/ 0 w 3752850"/>
              <a:gd name="connsiteY0" fmla="*/ 0 h 4523190"/>
              <a:gd name="connsiteX1" fmla="*/ 3752850 w 3752850"/>
              <a:gd name="connsiteY1" fmla="*/ 1892521 h 4523190"/>
              <a:gd name="connsiteX2" fmla="*/ 3752850 w 3752850"/>
              <a:gd name="connsiteY2" fmla="*/ 4523190 h 4523190"/>
              <a:gd name="connsiteX3" fmla="*/ 0 w 3752850"/>
              <a:gd name="connsiteY3" fmla="*/ 4523190 h 4523190"/>
              <a:gd name="connsiteX4" fmla="*/ 0 w 3752850"/>
              <a:gd name="connsiteY4" fmla="*/ 0 h 45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4523190">
                <a:moveTo>
                  <a:pt x="0" y="0"/>
                </a:moveTo>
                <a:lnTo>
                  <a:pt x="3752850" y="1892521"/>
                </a:lnTo>
                <a:lnTo>
                  <a:pt x="3752850" y="4523190"/>
                </a:lnTo>
                <a:lnTo>
                  <a:pt x="0" y="4523190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63" t="4531" r="36390"/>
          <a:stretch>
            <a:fillRect/>
          </a:stretch>
        </p:blipFill>
        <p:spPr>
          <a:xfrm>
            <a:off x="1095375" y="518160"/>
            <a:ext cx="3752850" cy="4227331"/>
          </a:xfrm>
          <a:custGeom>
            <a:avLst/>
            <a:gdLst>
              <a:gd name="connsiteX0" fmla="*/ 0 w 3752850"/>
              <a:gd name="connsiteY0" fmla="*/ 0 h 4227331"/>
              <a:gd name="connsiteX1" fmla="*/ 3752850 w 3752850"/>
              <a:gd name="connsiteY1" fmla="*/ 0 h 4227331"/>
              <a:gd name="connsiteX2" fmla="*/ 3752850 w 3752850"/>
              <a:gd name="connsiteY2" fmla="*/ 4227331 h 4227331"/>
              <a:gd name="connsiteX3" fmla="*/ 0 w 3752850"/>
              <a:gd name="connsiteY3" fmla="*/ 2334810 h 422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227331">
                <a:moveTo>
                  <a:pt x="0" y="0"/>
                </a:moveTo>
                <a:lnTo>
                  <a:pt x="3752850" y="0"/>
                </a:lnTo>
                <a:lnTo>
                  <a:pt x="3752850" y="4227331"/>
                </a:lnTo>
                <a:lnTo>
                  <a:pt x="0" y="233481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/>
        </p:nvCxnSpPr>
        <p:spPr>
          <a:xfrm>
            <a:off x="420914" y="2584960"/>
            <a:ext cx="3674836" cy="186294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1825" y="3219286"/>
            <a:ext cx="530518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4000" i="0" u="none" strike="noStrike" kern="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设计思路</a:t>
            </a:r>
            <a:endParaRPr kumimoji="0" lang="zh-CN" sz="400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813913" y="4164853"/>
            <a:ext cx="2581834" cy="600165"/>
          </a:xfrm>
          <a:custGeom>
            <a:avLst/>
            <a:gdLst>
              <a:gd name="connsiteX0" fmla="*/ 0 w 2581834"/>
              <a:gd name="connsiteY0" fmla="*/ 0 h 600165"/>
              <a:gd name="connsiteX1" fmla="*/ 1391714 w 2581834"/>
              <a:gd name="connsiteY1" fmla="*/ 0 h 600165"/>
              <a:gd name="connsiteX2" fmla="*/ 2581834 w 2581834"/>
              <a:gd name="connsiteY2" fmla="*/ 600165 h 600165"/>
              <a:gd name="connsiteX3" fmla="*/ 0 w 2581834"/>
              <a:gd name="connsiteY3" fmla="*/ 600165 h 600165"/>
              <a:gd name="connsiteX4" fmla="*/ 0 w 2581834"/>
              <a:gd name="connsiteY4" fmla="*/ 0 h 60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834" h="600165">
                <a:moveTo>
                  <a:pt x="0" y="0"/>
                </a:moveTo>
                <a:lnTo>
                  <a:pt x="1391714" y="0"/>
                </a:lnTo>
                <a:lnTo>
                  <a:pt x="2581834" y="600165"/>
                </a:lnTo>
                <a:lnTo>
                  <a:pt x="0" y="600165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37990" y="3396840"/>
            <a:ext cx="170891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783433" y="4992977"/>
            <a:ext cx="1313757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>
            <a:off x="8121543" y="4765813"/>
            <a:ext cx="264307" cy="117474"/>
          </a:xfrm>
          <a:custGeom>
            <a:avLst/>
            <a:gdLst>
              <a:gd name="connsiteX0" fmla="*/ 0 w 309537"/>
              <a:gd name="connsiteY0" fmla="*/ 146050 h 146050"/>
              <a:gd name="connsiteX1" fmla="*/ 154769 w 309537"/>
              <a:gd name="connsiteY1" fmla="*/ 0 h 146050"/>
              <a:gd name="connsiteX2" fmla="*/ 309537 w 309537"/>
              <a:gd name="connsiteY2" fmla="*/ 146050 h 146050"/>
              <a:gd name="connsiteX3" fmla="*/ 0 w 309537"/>
              <a:gd name="connsiteY3" fmla="*/ 146050 h 146050"/>
              <a:gd name="connsiteX0-1" fmla="*/ 0 w 397643"/>
              <a:gd name="connsiteY0-2" fmla="*/ 74612 h 146050"/>
              <a:gd name="connsiteX1-3" fmla="*/ 242875 w 397643"/>
              <a:gd name="connsiteY1-4" fmla="*/ 0 h 146050"/>
              <a:gd name="connsiteX2-5" fmla="*/ 397643 w 397643"/>
              <a:gd name="connsiteY2-6" fmla="*/ 146050 h 146050"/>
              <a:gd name="connsiteX3-7" fmla="*/ 0 w 397643"/>
              <a:gd name="connsiteY3-8" fmla="*/ 74612 h 146050"/>
              <a:gd name="connsiteX0-9" fmla="*/ 0 w 242875"/>
              <a:gd name="connsiteY0-10" fmla="*/ 74612 h 191293"/>
              <a:gd name="connsiteX1-11" fmla="*/ 242875 w 242875"/>
              <a:gd name="connsiteY1-12" fmla="*/ 0 h 191293"/>
              <a:gd name="connsiteX2-13" fmla="*/ 233337 w 242875"/>
              <a:gd name="connsiteY2-14" fmla="*/ 191293 h 191293"/>
              <a:gd name="connsiteX3-15" fmla="*/ 0 w 242875"/>
              <a:gd name="connsiteY3-16" fmla="*/ 74612 h 191293"/>
              <a:gd name="connsiteX0-17" fmla="*/ 0 w 264307"/>
              <a:gd name="connsiteY0-18" fmla="*/ 793 h 117474"/>
              <a:gd name="connsiteX1-19" fmla="*/ 264307 w 264307"/>
              <a:gd name="connsiteY1-20" fmla="*/ 0 h 117474"/>
              <a:gd name="connsiteX2-21" fmla="*/ 233337 w 264307"/>
              <a:gd name="connsiteY2-22" fmla="*/ 117474 h 117474"/>
              <a:gd name="connsiteX3-23" fmla="*/ 0 w 264307"/>
              <a:gd name="connsiteY3-24" fmla="*/ 793 h 11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307" h="117474">
                <a:moveTo>
                  <a:pt x="0" y="793"/>
                </a:moveTo>
                <a:lnTo>
                  <a:pt x="264307" y="0"/>
                </a:lnTo>
                <a:lnTo>
                  <a:pt x="233337" y="117474"/>
                </a:lnTo>
                <a:lnTo>
                  <a:pt x="0" y="793"/>
                </a:lnTo>
                <a:close/>
              </a:path>
            </a:pathLst>
          </a:custGeom>
          <a:solidFill>
            <a:srgbClr val="B0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935990"/>
            <a:ext cx="3056255" cy="5692140"/>
            <a:chOff x="5870" y="1155"/>
            <a:chExt cx="4813" cy="8964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4" y="1155"/>
              <a:ext cx="3289" cy="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sz="2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设计思路</a:t>
              </a:r>
              <a:endParaRPr lang="zh-CN" sz="2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3293110"/>
            <a:ext cx="8985885" cy="2131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07155" y="1998345"/>
            <a:ext cx="68008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	</a:t>
            </a:r>
            <a:r>
              <a:rPr lang="zh-CN" altLang="en-US" sz="2000"/>
              <a:t>整体的工作可以分为三大部分：数据预处理、模型训练、分类算法评估。其中模型训练预测时，由于测试集单条新闻包含的词语数量过少，选择将某一只股票的新闻集中，而后预测这只股票的整体情感，而非单条新闻的情感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46133" y="2134235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数据预处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2298065"/>
            <a:ext cx="66548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98533" y="147574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金融大数据实验四"/>
          <p:cNvPicPr>
            <a:picLocks noChangeAspect="1"/>
          </p:cNvPicPr>
          <p:nvPr/>
        </p:nvPicPr>
        <p:blipFill>
          <a:blip r:embed="rId1"/>
          <a:srcRect t="39224" b="24522"/>
          <a:stretch>
            <a:fillRect/>
          </a:stretch>
        </p:blipFill>
        <p:spPr>
          <a:xfrm>
            <a:off x="1987550" y="2400300"/>
            <a:ext cx="10058400" cy="328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 rot="0">
            <a:off x="1677035" y="1052195"/>
            <a:ext cx="982345" cy="5575935"/>
            <a:chOff x="5870" y="1338"/>
            <a:chExt cx="1547" cy="8781"/>
          </a:xfrm>
        </p:grpSpPr>
        <p:sp>
          <p:nvSpPr>
            <p:cNvPr id="11" name="文本框 10"/>
            <p:cNvSpPr txBox="1"/>
            <p:nvPr/>
          </p:nvSpPr>
          <p:spPr>
            <a:xfrm>
              <a:off x="5870" y="8521"/>
              <a:ext cx="1524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17" y="1338"/>
              <a:ext cx="0" cy="878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6378506" y="-279"/>
            <a:ext cx="5806632" cy="600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477086" y="552142"/>
            <a:ext cx="3708052" cy="38325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0707226" y="994395"/>
            <a:ext cx="1415845" cy="0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93733" y="1691640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分类效果评估</a:t>
            </a:r>
            <a:endParaRPr 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金融大数据实验四"/>
          <p:cNvPicPr>
            <a:picLocks noChangeAspect="1"/>
          </p:cNvPicPr>
          <p:nvPr/>
        </p:nvPicPr>
        <p:blipFill>
          <a:blip r:embed="rId1"/>
          <a:srcRect t="74532"/>
          <a:stretch>
            <a:fillRect/>
          </a:stretch>
        </p:blipFill>
        <p:spPr>
          <a:xfrm>
            <a:off x="1744980" y="2964180"/>
            <a:ext cx="10058400" cy="2308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自定义</PresentationFormat>
  <Paragraphs>70</Paragraphs>
  <Slides>16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仿宋</vt:lpstr>
      <vt:lpstr>Yu Gothic UI Light</vt:lpstr>
      <vt:lpstr>微软雅黑</vt:lpstr>
      <vt:lpstr>等线</vt:lpstr>
      <vt:lpstr>Arial Unicode MS</vt:lpstr>
      <vt:lpstr>等线 Light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HyperlinkBase>https://dxpu.taobao.com/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
淘宝店：https://dxpu.taobao.com/</dc:description>
  <cp:lastModifiedBy>晴晞</cp:lastModifiedBy>
  <cp:revision>299</cp:revision>
  <dcterms:created xsi:type="dcterms:W3CDTF">2016-06-07T15:36:00Z</dcterms:created>
  <dcterms:modified xsi:type="dcterms:W3CDTF">2018-12-23T06:47:00Z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