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0" r:id="rId3"/>
    <p:sldId id="291" r:id="rId5"/>
    <p:sldId id="358" r:id="rId6"/>
    <p:sldId id="318" r:id="rId7"/>
    <p:sldId id="320" r:id="rId8"/>
    <p:sldId id="359" r:id="rId9"/>
    <p:sldId id="321" r:id="rId10"/>
    <p:sldId id="322" r:id="rId11"/>
    <p:sldId id="323" r:id="rId12"/>
    <p:sldId id="324" r:id="rId13"/>
    <p:sldId id="325" r:id="rId14"/>
    <p:sldId id="360" r:id="rId15"/>
    <p:sldId id="327" r:id="rId16"/>
    <p:sldId id="353" r:id="rId17"/>
    <p:sldId id="354" r:id="rId18"/>
    <p:sldId id="361" r:id="rId19"/>
    <p:sldId id="355" r:id="rId20"/>
    <p:sldId id="356" r:id="rId21"/>
    <p:sldId id="35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A3A"/>
    <a:srgbClr val="FFC001"/>
    <a:srgbClr val="FAFAFA"/>
    <a:srgbClr val="F0B700"/>
    <a:srgbClr val="E2AC00"/>
    <a:srgbClr val="B08600"/>
    <a:srgbClr val="F6BB00"/>
    <a:srgbClr val="E1E1E1"/>
    <a:srgbClr val="E8E8E8"/>
    <a:srgbClr val="565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21" autoAdjust="0"/>
    <p:restoredTop sz="94660" autoAdjust="0"/>
  </p:normalViewPr>
  <p:slideViewPr>
    <p:cSldViewPr snapToGrid="0" showGuides="1">
      <p:cViewPr>
        <p:scale>
          <a:sx n="92" d="100"/>
          <a:sy n="92" d="100"/>
        </p:scale>
        <p:origin x="-1368" y="-504"/>
      </p:cViewPr>
      <p:guideLst>
        <p:guide orient="horz" pos="3018"/>
        <p:guide orient="horz" pos="1298"/>
        <p:guide orient="horz" pos="2623"/>
        <p:guide pos="3840"/>
        <p:guide pos="1190"/>
        <p:guide pos="5658"/>
        <p:guide pos="7074"/>
        <p:guide pos="2836"/>
      </p:guideLst>
    </p:cSldViewPr>
  </p:slideViewPr>
  <p:outlineViewPr>
    <p:cViewPr>
      <p:scale>
        <a:sx n="33" d="100"/>
        <a:sy n="33" d="100"/>
      </p:scale>
      <p:origin x="0" y="-15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470F4-B71D-48E3-8849-D94058D0B4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BDDFF-9C74-45EE-AD90-2B14BDC1031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>
                <a:sym typeface="+mn-ea"/>
              </a:rPr>
              <a:t>逐行读入WordCount-temp。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创建Inpair符合主键，包含&lt;total, sum&gt;作为Mapper发送的Key。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设计二次排序规则，整体依据词语总词频由高到低排序，内部依据每个文件中的词频由高到低排序。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完成排序，按格式写入Result。</a:t>
            </a:r>
            <a:endParaRPr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>
                <a:sym typeface="+mn-ea"/>
              </a:rPr>
              <a:t>逐行读入WordCount-temp。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创建Inpair符合主键，包含&lt;total, sum&gt;作为Mapper发送的Key。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设计二次排序规则，整体依据词语总词频由高到低排序，内部依据每个文件中的词频由高到低排序。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完成排序，按格式写入Result。</a:t>
            </a:r>
            <a:endParaRPr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需求1实现与英文单词的WordCount思路相同，输出的词频排序需要遍历上一次的输出文件，利用Map阶段对Key值的天然排序进行全局重排。 需求2实现与需求1相似，Map阶段在记录词语时也要同时记录股票代码和Url信息，然后再次利用遍历中间输出文件，对结果进行由高到低的排序。</a:t>
            </a:r>
            <a:endParaRPr lang="zh-CN" altLang="en-US"/>
          </a:p>
          <a:p>
            <a:r>
              <a:rPr lang="zh-CN" altLang="en-US"/>
              <a:t> 基于以上分析，不难发现，需求1与需求2分别都要进行2次全局文件的遍历与读写，</a:t>
            </a:r>
            <a:r>
              <a:rPr lang="zh-CN" altLang="en-US">
                <a:sym typeface="+mn-ea"/>
              </a:rPr>
              <a:t>在实现过程中多有重复。</a:t>
            </a:r>
            <a:r>
              <a:rPr lang="zh-CN" altLang="en-US"/>
              <a:t>因此可以考虑合并其中的相似步骤，减小整体的遍历及读写文件的次数。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整体设计为：先进行每个文档中词频统计，之后利用这一信息统计全局词频，最后基于全局词频和文件词频进行排序。如此可以将遍历和读写文件的次数减少到3次。 进一步将需求划分为以下三个部分：语句分词(InvertedIndex.java)，词频统计(WordCount.java)，排序(Sort.java)，整体用</a:t>
            </a:r>
            <a:r>
              <a:rPr lang="en-US" altLang="zh-CN">
                <a:sym typeface="+mn-ea"/>
              </a:rPr>
              <a:t>StockNewsDriver</a:t>
            </a:r>
            <a:r>
              <a:rPr lang="zh-CN" altLang="en-US">
                <a:sym typeface="+mn-ea"/>
              </a:rPr>
              <a:t>驱动。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>
                <a:sym typeface="+mn-ea"/>
              </a:rPr>
              <a:t>随机选取小样本，按行读取文件。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根据原始文件的结构提取标题文本内容，去除数字及符号，使用停词表去除部分停用词，使用HanLP分词器标准分词。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Mapper按照设计格式发送信息给Reducer，Reducer计算文件内的词频，输出到文件中。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查看以上分词结果，在分词器词典目录/data/dictionary/custom下新增文件"股票词典.txt"，其中包含了一些常见的股票专有名词（A股、H股等）、新闻名词及新兴词汇（一带一路等）；在分词器词典目录/data/dictionary/下创建"mystopwords.txt"，导入原有分词器中的停用词，同时加入样本的中文停用词。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使用新增的词典及停词表，进行以上步骤，处理全局文件，结果写入InvertedIndex-temp。</a:t>
            </a:r>
            <a:endParaRPr>
              <a:sym typeface="+mn-ea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>
                <a:sym typeface="+mn-ea"/>
              </a:rPr>
              <a:t>逐行读入InvertedIndex-temp，以word为Key，重新汇总信息，发给Reduce端。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Reduce汇总得到总词频，同时保留与词语相关的信息，包括股票代码(id)，部分和(sum)，url(urls)，写入WordCount-temp文件。</a:t>
            </a:r>
            <a:endParaRPr>
              <a:sym typeface="+mn-ea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>
            <a:alpha val="2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56423-C432-45E6-89A1-31D5D8423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1E86F-CBF7-4DF7-824A-AB405C555AA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2700000">
            <a:off x="7580890" y="755411"/>
            <a:ext cx="3177271" cy="3177271"/>
          </a:xfrm>
          <a:prstGeom prst="rect">
            <a:avLst/>
          </a:prstGeom>
          <a:blipFill dpi="0" rotWithShape="0">
            <a:blip r:embed="rId1">
              <a:grayscl/>
            </a:blip>
            <a:srcRect/>
            <a:stretch>
              <a:fillRect l="-23000" t="1000" r="-63000" b="-8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 rot="2700000">
            <a:off x="9532754" y="-663991"/>
            <a:ext cx="3177271" cy="2104393"/>
          </a:xfrm>
          <a:custGeom>
            <a:avLst/>
            <a:gdLst>
              <a:gd name="connsiteX0" fmla="*/ 1 w 3177271"/>
              <a:gd name="connsiteY0" fmla="*/ 2050510 h 2104393"/>
              <a:gd name="connsiteX1" fmla="*/ 2050512 w 3177271"/>
              <a:gd name="connsiteY1" fmla="*/ 0 h 2104393"/>
              <a:gd name="connsiteX2" fmla="*/ 3177271 w 3177271"/>
              <a:gd name="connsiteY2" fmla="*/ 1126759 h 2104393"/>
              <a:gd name="connsiteX3" fmla="*/ 3177271 w 3177271"/>
              <a:gd name="connsiteY3" fmla="*/ 2104393 h 2104393"/>
              <a:gd name="connsiteX4" fmla="*/ 0 w 3177271"/>
              <a:gd name="connsiteY4" fmla="*/ 2104393 h 2104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2104393">
                <a:moveTo>
                  <a:pt x="1" y="2050510"/>
                </a:moveTo>
                <a:lnTo>
                  <a:pt x="2050512" y="0"/>
                </a:lnTo>
                <a:lnTo>
                  <a:pt x="3177271" y="1126759"/>
                </a:lnTo>
                <a:lnTo>
                  <a:pt x="3177271" y="2104393"/>
                </a:lnTo>
                <a:lnTo>
                  <a:pt x="0" y="2104393"/>
                </a:lnTo>
                <a:close/>
              </a:path>
            </a:pathLst>
          </a:custGeom>
          <a:blipFill dpi="0" rotWithShape="0">
            <a:blip r:embed="rId2">
              <a:grayscl/>
            </a:blip>
            <a:srcRect/>
            <a:stretch>
              <a:fillRect l="-23000" t="1000" r="-63000" b="-8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 rot="2700000">
            <a:off x="9941571" y="3085654"/>
            <a:ext cx="3177271" cy="3177271"/>
          </a:xfrm>
          <a:custGeom>
            <a:avLst/>
            <a:gdLst>
              <a:gd name="connsiteX0" fmla="*/ 0 w 3177271"/>
              <a:gd name="connsiteY0" fmla="*/ 0 h 3177271"/>
              <a:gd name="connsiteX1" fmla="*/ 935918 w 3177271"/>
              <a:gd name="connsiteY1" fmla="*/ 0 h 3177271"/>
              <a:gd name="connsiteX2" fmla="*/ 3177271 w 3177271"/>
              <a:gd name="connsiteY2" fmla="*/ 2241353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0"/>
                </a:moveTo>
                <a:lnTo>
                  <a:pt x="935918" y="0"/>
                </a:lnTo>
                <a:lnTo>
                  <a:pt x="3177271" y="2241353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blipFill dpi="0" rotWithShape="0">
            <a:blip r:embed="rId3">
              <a:grayscl/>
            </a:blip>
            <a:srcRect/>
            <a:stretch>
              <a:fillRect l="-23000" t="1000" r="-63000" b="-8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rot="2700000">
            <a:off x="5245728" y="-1604723"/>
            <a:ext cx="3177271" cy="3177271"/>
          </a:xfrm>
          <a:custGeom>
            <a:avLst/>
            <a:gdLst>
              <a:gd name="connsiteX0" fmla="*/ 0 w 3177271"/>
              <a:gd name="connsiteY0" fmla="*/ 3166723 h 3177271"/>
              <a:gd name="connsiteX1" fmla="*/ 3166723 w 3177271"/>
              <a:gd name="connsiteY1" fmla="*/ 0 h 3177271"/>
              <a:gd name="connsiteX2" fmla="*/ 3177271 w 3177271"/>
              <a:gd name="connsiteY2" fmla="*/ 0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3166723"/>
                </a:moveTo>
                <a:lnTo>
                  <a:pt x="3166723" y="0"/>
                </a:lnTo>
                <a:lnTo>
                  <a:pt x="3177271" y="0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2700000">
            <a:off x="11783801" y="1930927"/>
            <a:ext cx="816398" cy="816398"/>
          </a:xfrm>
          <a:custGeom>
            <a:avLst/>
            <a:gdLst>
              <a:gd name="connsiteX0" fmla="*/ 0 w 816398"/>
              <a:gd name="connsiteY0" fmla="*/ 0 h 816398"/>
              <a:gd name="connsiteX1" fmla="*/ 816398 w 816398"/>
              <a:gd name="connsiteY1" fmla="*/ 816398 h 816398"/>
              <a:gd name="connsiteX2" fmla="*/ 0 w 816398"/>
              <a:gd name="connsiteY2" fmla="*/ 816398 h 816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398" h="816398">
                <a:moveTo>
                  <a:pt x="0" y="0"/>
                </a:moveTo>
                <a:lnTo>
                  <a:pt x="816398" y="816398"/>
                </a:lnTo>
                <a:lnTo>
                  <a:pt x="0" y="816398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 rot="2700000">
            <a:off x="-436148" y="6200721"/>
            <a:ext cx="1716663" cy="414787"/>
          </a:xfrm>
          <a:custGeom>
            <a:avLst/>
            <a:gdLst>
              <a:gd name="connsiteX0" fmla="*/ 0 w 1716663"/>
              <a:gd name="connsiteY0" fmla="*/ 0 h 414787"/>
              <a:gd name="connsiteX1" fmla="*/ 1716663 w 1716663"/>
              <a:gd name="connsiteY1" fmla="*/ 0 h 414787"/>
              <a:gd name="connsiteX2" fmla="*/ 1301876 w 1716663"/>
              <a:gd name="connsiteY2" fmla="*/ 414787 h 414787"/>
              <a:gd name="connsiteX3" fmla="*/ 414787 w 1716663"/>
              <a:gd name="connsiteY3" fmla="*/ 414787 h 41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6663" h="414787">
                <a:moveTo>
                  <a:pt x="0" y="0"/>
                </a:moveTo>
                <a:lnTo>
                  <a:pt x="1716663" y="0"/>
                </a:lnTo>
                <a:lnTo>
                  <a:pt x="1301876" y="414787"/>
                </a:lnTo>
                <a:lnTo>
                  <a:pt x="414787" y="414787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87273" y="3536759"/>
            <a:ext cx="672592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4800" dirty="0">
                <a:solidFill>
                  <a:srgbClr val="3A3A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宋体" panose="02010600030101010101" pitchFamily="2" charset="-122"/>
              </a:rPr>
              <a:t>实验</a:t>
            </a:r>
            <a:r>
              <a:rPr lang="en-US" altLang="zh-CN" sz="4800" dirty="0">
                <a:solidFill>
                  <a:srgbClr val="3A3A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宋体" panose="02010600030101010101" pitchFamily="2" charset="-122"/>
              </a:rPr>
              <a:t>3 </a:t>
            </a:r>
            <a:r>
              <a:rPr lang="zh-CN" altLang="en-US" sz="4800" dirty="0">
                <a:solidFill>
                  <a:srgbClr val="3A3A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宋体" panose="02010600030101010101" pitchFamily="2" charset="-122"/>
              </a:rPr>
              <a:t>股票新闻标题处理</a:t>
            </a:r>
            <a:endParaRPr lang="zh-CN" altLang="en-US" sz="4800" dirty="0">
              <a:solidFill>
                <a:srgbClr val="3A3A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733520" y="4489939"/>
            <a:ext cx="267948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3A3A3A"/>
                </a:solidFill>
                <a:latin typeface="Calibri Light" panose="020F0302020204030204" pitchFamily="34" charset="0"/>
              </a:rPr>
              <a:t>161220095 </a:t>
            </a:r>
            <a:r>
              <a:rPr lang="zh-CN" altLang="en-US" b="1" dirty="0" smtClean="0">
                <a:solidFill>
                  <a:srgbClr val="3A3A3A"/>
                </a:solidFill>
                <a:latin typeface="Calibri Light" panose="020F0302020204030204" pitchFamily="34" charset="0"/>
              </a:rPr>
              <a:t>牛皓玥</a:t>
            </a:r>
            <a:endParaRPr lang="zh-CN" altLang="en-US" b="1" dirty="0" smtClean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  <p:sp>
        <p:nvSpPr>
          <p:cNvPr id="49" name="任意多边形 48"/>
          <p:cNvSpPr/>
          <p:nvPr/>
        </p:nvSpPr>
        <p:spPr>
          <a:xfrm rot="2700000">
            <a:off x="-337104" y="6508630"/>
            <a:ext cx="925070" cy="462535"/>
          </a:xfrm>
          <a:custGeom>
            <a:avLst/>
            <a:gdLst>
              <a:gd name="connsiteX0" fmla="*/ 0 w 925070"/>
              <a:gd name="connsiteY0" fmla="*/ 0 h 462535"/>
              <a:gd name="connsiteX1" fmla="*/ 925070 w 925070"/>
              <a:gd name="connsiteY1" fmla="*/ 0 h 462535"/>
              <a:gd name="connsiteX2" fmla="*/ 462535 w 925070"/>
              <a:gd name="connsiteY2" fmla="*/ 462535 h 46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070" h="462535">
                <a:moveTo>
                  <a:pt x="0" y="0"/>
                </a:moveTo>
                <a:lnTo>
                  <a:pt x="925070" y="0"/>
                </a:lnTo>
                <a:lnTo>
                  <a:pt x="462535" y="462535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574890" y="1386348"/>
            <a:ext cx="1259473" cy="1259473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635502" y="2282916"/>
            <a:ext cx="1259473" cy="1259473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任意多边形 29"/>
          <p:cNvSpPr/>
          <p:nvPr/>
        </p:nvSpPr>
        <p:spPr>
          <a:xfrm rot="2700000">
            <a:off x="11958528" y="6511803"/>
            <a:ext cx="307527" cy="532977"/>
          </a:xfrm>
          <a:custGeom>
            <a:avLst/>
            <a:gdLst>
              <a:gd name="connsiteX0" fmla="*/ 0 w 307527"/>
              <a:gd name="connsiteY0" fmla="*/ 0 h 532977"/>
              <a:gd name="connsiteX1" fmla="*/ 307527 w 307527"/>
              <a:gd name="connsiteY1" fmla="*/ 307527 h 532977"/>
              <a:gd name="connsiteX2" fmla="*/ 82077 w 307527"/>
              <a:gd name="connsiteY2" fmla="*/ 532977 h 532977"/>
              <a:gd name="connsiteX3" fmla="*/ 0 w 307527"/>
              <a:gd name="connsiteY3" fmla="*/ 532977 h 532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527" h="532977">
                <a:moveTo>
                  <a:pt x="0" y="0"/>
                </a:moveTo>
                <a:lnTo>
                  <a:pt x="307527" y="307527"/>
                </a:lnTo>
                <a:lnTo>
                  <a:pt x="82077" y="532977"/>
                </a:lnTo>
                <a:lnTo>
                  <a:pt x="0" y="532977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8490519" y="4133042"/>
            <a:ext cx="3014169" cy="2959980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489564" y="2408598"/>
            <a:ext cx="6260239" cy="1443042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557704" y="2938221"/>
            <a:ext cx="6396518" cy="1443041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29500" y="638885"/>
            <a:ext cx="2419074" cy="1103204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 rot="0">
            <a:off x="1677035" y="1052195"/>
            <a:ext cx="982345" cy="5575935"/>
            <a:chOff x="5870" y="1338"/>
            <a:chExt cx="1547" cy="8781"/>
          </a:xfrm>
        </p:grpSpPr>
        <p:sp>
          <p:nvSpPr>
            <p:cNvPr id="11" name="文本框 10"/>
            <p:cNvSpPr txBox="1"/>
            <p:nvPr/>
          </p:nvSpPr>
          <p:spPr>
            <a:xfrm>
              <a:off x="5870" y="8521"/>
              <a:ext cx="1524" cy="1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02</a:t>
              </a:r>
              <a:endParaRPr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7417" y="1338"/>
              <a:ext cx="0" cy="8781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6378506" y="-279"/>
            <a:ext cx="5806632" cy="6001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8477086" y="552142"/>
            <a:ext cx="3708052" cy="383259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10707226" y="994395"/>
            <a:ext cx="1415845" cy="0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803333" y="2134235"/>
            <a:ext cx="792480" cy="460375"/>
          </a:xfrm>
          <a:prstGeom prst="rect">
            <a:avLst/>
          </a:prstGeom>
        </p:spPr>
        <p:txBody>
          <a:bodyPr wrap="none">
            <a:spAutoFit/>
          </a:bodyPr>
          <a:p>
            <a:pPr lvl="0" algn="ctr"/>
            <a:r>
              <a:rPr 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zh-CN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0685" y="2887980"/>
            <a:ext cx="8724900" cy="327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489564" y="2408598"/>
            <a:ext cx="6260239" cy="1443042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557704" y="2938221"/>
            <a:ext cx="6396518" cy="1443041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29500" y="638885"/>
            <a:ext cx="2419074" cy="1103204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 rot="0">
            <a:off x="890270" y="1052195"/>
            <a:ext cx="982345" cy="5575935"/>
            <a:chOff x="5870" y="1338"/>
            <a:chExt cx="1547" cy="8781"/>
          </a:xfrm>
        </p:grpSpPr>
        <p:sp>
          <p:nvSpPr>
            <p:cNvPr id="11" name="文本框 10"/>
            <p:cNvSpPr txBox="1"/>
            <p:nvPr/>
          </p:nvSpPr>
          <p:spPr>
            <a:xfrm>
              <a:off x="5870" y="8521"/>
              <a:ext cx="1524" cy="1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02</a:t>
              </a:r>
              <a:endParaRPr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7417" y="1338"/>
              <a:ext cx="0" cy="8781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6378506" y="-279"/>
            <a:ext cx="5806632" cy="6001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8477086" y="552142"/>
            <a:ext cx="3708052" cy="383259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10093816" y="994395"/>
            <a:ext cx="1415845" cy="0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4"/>
          <p:cNvGraphicFramePr/>
          <p:nvPr/>
        </p:nvGraphicFramePr>
        <p:xfrm>
          <a:off x="2282190" y="1052195"/>
          <a:ext cx="8993505" cy="5394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4735"/>
                <a:gridCol w="3369945"/>
                <a:gridCol w="3298825"/>
              </a:tblGrid>
              <a:tr h="3263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类名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Map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Reduce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4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InvertedIndex 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&lt;word,id&gt; </a:t>
                      </a:r>
                      <a:endParaRPr lang="en-US" sz="20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&lt;url&gt;)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&lt;word sum&gt; </a:t>
                      </a:r>
                      <a:endParaRPr lang="en-US" sz="20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&lt;id url1,url2……&gt;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480">
                <a:tc gridSpan="3">
                  <a:txBody>
                    <a:bodyPr/>
                    <a:p>
                      <a:pPr indent="0" algn="ctr">
                        <a:buNone/>
                      </a:pPr>
                      <a:endParaRPr lang="en-US" altLang="en-US" sz="20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9626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WordCount  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&lt;word&gt; </a:t>
                      </a:r>
                      <a:endParaRPr lang="en-US" sz="20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&lt;id sum url1,url2 …… &gt;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&lt;word totalsum&gt; &lt;sum,id,url1,urs2……    sum,id,url1,urs2……&gt;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165">
                <a:tc gridSpan="3">
                  <a:txBody>
                    <a:bodyPr/>
                    <a:p>
                      <a:pPr indent="0" algn="ctr">
                        <a:buNone/>
                      </a:pPr>
                      <a:endParaRPr lang="en-US" altLang="en-US" sz="20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6527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Sort 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&lt;IntPair&gt; </a:t>
                      </a:r>
                      <a:endParaRPr lang="en-US" sz="20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&lt;word,id,urls&gt;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&lt;totalnum word&gt; </a:t>
                      </a:r>
                      <a:endParaRPr lang="en-US" sz="20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&lt;"\n"id sum urls&gt;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5435">
                <a:tc gridSpan="3">
                  <a:txBody>
                    <a:bodyPr/>
                    <a:p>
                      <a:pPr indent="0" algn="ctr">
                        <a:buNone/>
                      </a:pPr>
                      <a:endParaRPr lang="en-US" altLang="en-US" sz="20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endParaRPr lang="en-US" altLang="en-US" sz="20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3805" y="2055495"/>
            <a:ext cx="8382635" cy="4864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805" y="3547745"/>
            <a:ext cx="7698105" cy="5848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480" y="4879975"/>
            <a:ext cx="8503285" cy="1561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 27"/>
          <p:cNvSpPr/>
          <p:nvPr/>
        </p:nvSpPr>
        <p:spPr>
          <a:xfrm>
            <a:off x="7165606" y="4282894"/>
            <a:ext cx="4294974" cy="600165"/>
          </a:xfrm>
          <a:custGeom>
            <a:avLst/>
            <a:gdLst>
              <a:gd name="connsiteX0" fmla="*/ 0 w 4414918"/>
              <a:gd name="connsiteY0" fmla="*/ 0 h 600165"/>
              <a:gd name="connsiteX1" fmla="*/ 4414918 w 4414918"/>
              <a:gd name="connsiteY1" fmla="*/ 0 h 600165"/>
              <a:gd name="connsiteX2" fmla="*/ 4414918 w 4414918"/>
              <a:gd name="connsiteY2" fmla="*/ 600165 h 600165"/>
              <a:gd name="connsiteX3" fmla="*/ 1190120 w 4414918"/>
              <a:gd name="connsiteY3" fmla="*/ 600165 h 600165"/>
              <a:gd name="connsiteX4" fmla="*/ 0 w 4414918"/>
              <a:gd name="connsiteY4" fmla="*/ 0 h 600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4918" h="600165">
                <a:moveTo>
                  <a:pt x="0" y="0"/>
                </a:moveTo>
                <a:lnTo>
                  <a:pt x="4414918" y="0"/>
                </a:lnTo>
                <a:lnTo>
                  <a:pt x="4414918" y="600165"/>
                </a:lnTo>
                <a:lnTo>
                  <a:pt x="1190120" y="600165"/>
                </a:lnTo>
                <a:lnTo>
                  <a:pt x="0" y="0"/>
                </a:lnTo>
                <a:close/>
              </a:path>
            </a:pathLst>
          </a:custGeom>
          <a:solidFill>
            <a:srgbClr val="F0B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990600" y="2950487"/>
            <a:ext cx="3752850" cy="4523190"/>
          </a:xfrm>
          <a:custGeom>
            <a:avLst/>
            <a:gdLst>
              <a:gd name="connsiteX0" fmla="*/ 0 w 3752850"/>
              <a:gd name="connsiteY0" fmla="*/ 0 h 4523190"/>
              <a:gd name="connsiteX1" fmla="*/ 3752850 w 3752850"/>
              <a:gd name="connsiteY1" fmla="*/ 1892521 h 4523190"/>
              <a:gd name="connsiteX2" fmla="*/ 3752850 w 3752850"/>
              <a:gd name="connsiteY2" fmla="*/ 4523190 h 4523190"/>
              <a:gd name="connsiteX3" fmla="*/ 0 w 3752850"/>
              <a:gd name="connsiteY3" fmla="*/ 4523190 h 4523190"/>
              <a:gd name="connsiteX4" fmla="*/ 0 w 3752850"/>
              <a:gd name="connsiteY4" fmla="*/ 0 h 4523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52850" h="4523190">
                <a:moveTo>
                  <a:pt x="0" y="0"/>
                </a:moveTo>
                <a:lnTo>
                  <a:pt x="3752850" y="1892521"/>
                </a:lnTo>
                <a:lnTo>
                  <a:pt x="3752850" y="4523190"/>
                </a:lnTo>
                <a:lnTo>
                  <a:pt x="0" y="4523190"/>
                </a:lnTo>
                <a:lnTo>
                  <a:pt x="0" y="0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63" t="4531" r="36390"/>
          <a:stretch>
            <a:fillRect/>
          </a:stretch>
        </p:blipFill>
        <p:spPr>
          <a:xfrm>
            <a:off x="1095375" y="518160"/>
            <a:ext cx="3752850" cy="4227331"/>
          </a:xfrm>
          <a:custGeom>
            <a:avLst/>
            <a:gdLst>
              <a:gd name="connsiteX0" fmla="*/ 0 w 3752850"/>
              <a:gd name="connsiteY0" fmla="*/ 0 h 4227331"/>
              <a:gd name="connsiteX1" fmla="*/ 3752850 w 3752850"/>
              <a:gd name="connsiteY1" fmla="*/ 0 h 4227331"/>
              <a:gd name="connsiteX2" fmla="*/ 3752850 w 3752850"/>
              <a:gd name="connsiteY2" fmla="*/ 4227331 h 4227331"/>
              <a:gd name="connsiteX3" fmla="*/ 0 w 3752850"/>
              <a:gd name="connsiteY3" fmla="*/ 2334810 h 422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227331">
                <a:moveTo>
                  <a:pt x="0" y="0"/>
                </a:moveTo>
                <a:lnTo>
                  <a:pt x="3752850" y="0"/>
                </a:lnTo>
                <a:lnTo>
                  <a:pt x="3752850" y="4227331"/>
                </a:lnTo>
                <a:lnTo>
                  <a:pt x="0" y="2334810"/>
                </a:lnTo>
                <a:close/>
              </a:path>
            </a:pathLst>
          </a:custGeom>
        </p:spPr>
      </p:pic>
      <p:cxnSp>
        <p:nvCxnSpPr>
          <p:cNvPr id="15" name="直接连接符 14"/>
          <p:cNvCxnSpPr/>
          <p:nvPr/>
        </p:nvCxnSpPr>
        <p:spPr>
          <a:xfrm>
            <a:off x="420914" y="2584960"/>
            <a:ext cx="3674836" cy="186294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711825" y="3219286"/>
            <a:ext cx="530518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4000" i="0" u="none" strike="noStrike" kern="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Calibri Light" panose="020F0302020204030204" pitchFamily="34" charset="0"/>
              </a:rPr>
              <a:t>二次排序</a:t>
            </a:r>
            <a:endParaRPr kumimoji="0" lang="en-US" altLang="zh-CN" sz="4000" i="0" u="none" strike="noStrike" kern="0" cap="none" spc="0" normalizeH="0" baseline="0" noProof="0" dirty="0">
              <a:ln>
                <a:noFill/>
              </a:ln>
              <a:solidFill>
                <a:srgbClr val="3A3A3A"/>
              </a:solidFill>
              <a:effectLst/>
              <a:uLnTx/>
              <a:uFillTx/>
              <a:latin typeface="Calibri Light" panose="020F0302020204030204" pitchFamily="34" charset="0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5813913" y="4164853"/>
            <a:ext cx="2581834" cy="600165"/>
          </a:xfrm>
          <a:custGeom>
            <a:avLst/>
            <a:gdLst>
              <a:gd name="connsiteX0" fmla="*/ 0 w 2581834"/>
              <a:gd name="connsiteY0" fmla="*/ 0 h 600165"/>
              <a:gd name="connsiteX1" fmla="*/ 1391714 w 2581834"/>
              <a:gd name="connsiteY1" fmla="*/ 0 h 600165"/>
              <a:gd name="connsiteX2" fmla="*/ 2581834 w 2581834"/>
              <a:gd name="connsiteY2" fmla="*/ 600165 h 600165"/>
              <a:gd name="connsiteX3" fmla="*/ 0 w 2581834"/>
              <a:gd name="connsiteY3" fmla="*/ 600165 h 600165"/>
              <a:gd name="connsiteX4" fmla="*/ 0 w 2581834"/>
              <a:gd name="connsiteY4" fmla="*/ 0 h 600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1834" h="600165">
                <a:moveTo>
                  <a:pt x="0" y="0"/>
                </a:moveTo>
                <a:lnTo>
                  <a:pt x="1391714" y="0"/>
                </a:lnTo>
                <a:lnTo>
                  <a:pt x="2581834" y="600165"/>
                </a:lnTo>
                <a:lnTo>
                  <a:pt x="0" y="600165"/>
                </a:lnTo>
                <a:lnTo>
                  <a:pt x="0" y="0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137990" y="3396840"/>
            <a:ext cx="170891" cy="383259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783433" y="4992977"/>
            <a:ext cx="1313757" cy="0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等腰三角形 30"/>
          <p:cNvSpPr/>
          <p:nvPr/>
        </p:nvSpPr>
        <p:spPr>
          <a:xfrm>
            <a:off x="8121543" y="4765813"/>
            <a:ext cx="264307" cy="117474"/>
          </a:xfrm>
          <a:custGeom>
            <a:avLst/>
            <a:gdLst>
              <a:gd name="connsiteX0" fmla="*/ 0 w 309537"/>
              <a:gd name="connsiteY0" fmla="*/ 146050 h 146050"/>
              <a:gd name="connsiteX1" fmla="*/ 154769 w 309537"/>
              <a:gd name="connsiteY1" fmla="*/ 0 h 146050"/>
              <a:gd name="connsiteX2" fmla="*/ 309537 w 309537"/>
              <a:gd name="connsiteY2" fmla="*/ 146050 h 146050"/>
              <a:gd name="connsiteX3" fmla="*/ 0 w 309537"/>
              <a:gd name="connsiteY3" fmla="*/ 146050 h 146050"/>
              <a:gd name="connsiteX0-1" fmla="*/ 0 w 397643"/>
              <a:gd name="connsiteY0-2" fmla="*/ 74612 h 146050"/>
              <a:gd name="connsiteX1-3" fmla="*/ 242875 w 397643"/>
              <a:gd name="connsiteY1-4" fmla="*/ 0 h 146050"/>
              <a:gd name="connsiteX2-5" fmla="*/ 397643 w 397643"/>
              <a:gd name="connsiteY2-6" fmla="*/ 146050 h 146050"/>
              <a:gd name="connsiteX3-7" fmla="*/ 0 w 397643"/>
              <a:gd name="connsiteY3-8" fmla="*/ 74612 h 146050"/>
              <a:gd name="connsiteX0-9" fmla="*/ 0 w 242875"/>
              <a:gd name="connsiteY0-10" fmla="*/ 74612 h 191293"/>
              <a:gd name="connsiteX1-11" fmla="*/ 242875 w 242875"/>
              <a:gd name="connsiteY1-12" fmla="*/ 0 h 191293"/>
              <a:gd name="connsiteX2-13" fmla="*/ 233337 w 242875"/>
              <a:gd name="connsiteY2-14" fmla="*/ 191293 h 191293"/>
              <a:gd name="connsiteX3-15" fmla="*/ 0 w 242875"/>
              <a:gd name="connsiteY3-16" fmla="*/ 74612 h 191293"/>
              <a:gd name="connsiteX0-17" fmla="*/ 0 w 264307"/>
              <a:gd name="connsiteY0-18" fmla="*/ 793 h 117474"/>
              <a:gd name="connsiteX1-19" fmla="*/ 264307 w 264307"/>
              <a:gd name="connsiteY1-20" fmla="*/ 0 h 117474"/>
              <a:gd name="connsiteX2-21" fmla="*/ 233337 w 264307"/>
              <a:gd name="connsiteY2-22" fmla="*/ 117474 h 117474"/>
              <a:gd name="connsiteX3-23" fmla="*/ 0 w 264307"/>
              <a:gd name="connsiteY3-24" fmla="*/ 793 h 1174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64307" h="117474">
                <a:moveTo>
                  <a:pt x="0" y="793"/>
                </a:moveTo>
                <a:lnTo>
                  <a:pt x="264307" y="0"/>
                </a:lnTo>
                <a:lnTo>
                  <a:pt x="233337" y="117474"/>
                </a:lnTo>
                <a:lnTo>
                  <a:pt x="0" y="793"/>
                </a:lnTo>
                <a:close/>
              </a:path>
            </a:pathLst>
          </a:custGeom>
          <a:solidFill>
            <a:srgbClr val="B08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489564" y="2408598"/>
            <a:ext cx="6260239" cy="1443042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557704" y="2938221"/>
            <a:ext cx="6396518" cy="1443041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29500" y="638885"/>
            <a:ext cx="2419074" cy="1103204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685290" y="4792345"/>
            <a:ext cx="96774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03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822893" y="1106170"/>
            <a:ext cx="26924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sz="2800" dirty="0">
                <a:solidFill>
                  <a:schemeClr val="tx1"/>
                </a:solidFill>
                <a:latin typeface="Calibri Light" panose="020F0302020204030204" pitchFamily="34" charset="0"/>
              </a:rPr>
              <a:t>二次排序 </a:t>
            </a:r>
            <a:r>
              <a:rPr lang="en-US" altLang="zh-CN" sz="2800" dirty="0">
                <a:solidFill>
                  <a:schemeClr val="tx1"/>
                </a:solidFill>
                <a:latin typeface="Calibri Light" panose="020F0302020204030204" pitchFamily="34" charset="0"/>
              </a:rPr>
              <a:t>IntPair</a:t>
            </a:r>
            <a:r>
              <a:rPr lang="zh-CN" sz="2800" dirty="0">
                <a:solidFill>
                  <a:schemeClr val="tx1"/>
                </a:solidFill>
                <a:latin typeface="Calibri Light" panose="020F0302020204030204" pitchFamily="34" charset="0"/>
              </a:rPr>
              <a:t> </a:t>
            </a:r>
            <a:endParaRPr lang="zh-CN" sz="28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2653030" y="1403985"/>
            <a:ext cx="22225" cy="5001895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378506" y="-279"/>
            <a:ext cx="5806632" cy="6001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8477086" y="552142"/>
            <a:ext cx="3708052" cy="383259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10707226" y="994395"/>
            <a:ext cx="1415845" cy="0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0850" y="1628140"/>
            <a:ext cx="8172450" cy="866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2589530"/>
            <a:ext cx="5325745" cy="4184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489564" y="2408598"/>
            <a:ext cx="6260239" cy="1443042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557704" y="2938221"/>
            <a:ext cx="6396518" cy="1443041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29500" y="638885"/>
            <a:ext cx="2419074" cy="1103204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 rot="0">
            <a:off x="1685290" y="994410"/>
            <a:ext cx="3665855" cy="4812665"/>
            <a:chOff x="5883" y="1961"/>
            <a:chExt cx="5773" cy="7579"/>
          </a:xfrm>
        </p:grpSpPr>
        <p:sp>
          <p:nvSpPr>
            <p:cNvPr id="11" name="文本框 10"/>
            <p:cNvSpPr txBox="1"/>
            <p:nvPr/>
          </p:nvSpPr>
          <p:spPr>
            <a:xfrm>
              <a:off x="5883" y="7942"/>
              <a:ext cx="1524" cy="1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03</a:t>
              </a:r>
              <a:endParaRPr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647" y="1961"/>
              <a:ext cx="4009" cy="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zh-CN" sz="2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二次排序 分区 </a:t>
              </a:r>
              <a:endParaRPr lang="zh-CN" sz="2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7413" y="2009"/>
              <a:ext cx="0" cy="7412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6378506" y="-279"/>
            <a:ext cx="5806632" cy="6001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8477086" y="552142"/>
            <a:ext cx="3708052" cy="383259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10707226" y="994395"/>
            <a:ext cx="1415845" cy="0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9105" y="1635125"/>
            <a:ext cx="7526020" cy="4050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489564" y="2408598"/>
            <a:ext cx="6260239" cy="1443042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557704" y="2938221"/>
            <a:ext cx="6396518" cy="1443041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29500" y="638885"/>
            <a:ext cx="2419074" cy="1103204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 rot="0">
            <a:off x="1698625" y="551815"/>
            <a:ext cx="4679950" cy="6116320"/>
            <a:chOff x="5904" y="1264"/>
            <a:chExt cx="7370" cy="9632"/>
          </a:xfrm>
        </p:grpSpPr>
        <p:sp>
          <p:nvSpPr>
            <p:cNvPr id="11" name="文本框 10"/>
            <p:cNvSpPr txBox="1"/>
            <p:nvPr/>
          </p:nvSpPr>
          <p:spPr>
            <a:xfrm>
              <a:off x="5904" y="9152"/>
              <a:ext cx="1524" cy="1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03</a:t>
              </a:r>
              <a:endParaRPr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647" y="1340"/>
              <a:ext cx="5627" cy="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zh-CN" sz="2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二次排序 词频统计 </a:t>
              </a:r>
              <a:endParaRPr lang="zh-CN" sz="2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7428" y="1264"/>
              <a:ext cx="0" cy="9632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6378506" y="-279"/>
            <a:ext cx="5806632" cy="6001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8477086" y="552142"/>
            <a:ext cx="3708052" cy="383259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10707226" y="994395"/>
            <a:ext cx="1415845" cy="0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4495" y="1283970"/>
            <a:ext cx="8070850" cy="54927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93440" y="2266315"/>
            <a:ext cx="4704080" cy="233045"/>
          </a:xfrm>
          <a:prstGeom prst="rect">
            <a:avLst/>
          </a:prstGeom>
          <a:noFill/>
          <a:ln w="38100">
            <a:solidFill>
              <a:srgbClr val="FFC00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A3A3A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 27"/>
          <p:cNvSpPr/>
          <p:nvPr/>
        </p:nvSpPr>
        <p:spPr>
          <a:xfrm>
            <a:off x="7165606" y="4282894"/>
            <a:ext cx="4294974" cy="600165"/>
          </a:xfrm>
          <a:custGeom>
            <a:avLst/>
            <a:gdLst>
              <a:gd name="connsiteX0" fmla="*/ 0 w 4414918"/>
              <a:gd name="connsiteY0" fmla="*/ 0 h 600165"/>
              <a:gd name="connsiteX1" fmla="*/ 4414918 w 4414918"/>
              <a:gd name="connsiteY1" fmla="*/ 0 h 600165"/>
              <a:gd name="connsiteX2" fmla="*/ 4414918 w 4414918"/>
              <a:gd name="connsiteY2" fmla="*/ 600165 h 600165"/>
              <a:gd name="connsiteX3" fmla="*/ 1190120 w 4414918"/>
              <a:gd name="connsiteY3" fmla="*/ 600165 h 600165"/>
              <a:gd name="connsiteX4" fmla="*/ 0 w 4414918"/>
              <a:gd name="connsiteY4" fmla="*/ 0 h 600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4918" h="600165">
                <a:moveTo>
                  <a:pt x="0" y="0"/>
                </a:moveTo>
                <a:lnTo>
                  <a:pt x="4414918" y="0"/>
                </a:lnTo>
                <a:lnTo>
                  <a:pt x="4414918" y="600165"/>
                </a:lnTo>
                <a:lnTo>
                  <a:pt x="1190120" y="600165"/>
                </a:lnTo>
                <a:lnTo>
                  <a:pt x="0" y="0"/>
                </a:lnTo>
                <a:close/>
              </a:path>
            </a:pathLst>
          </a:custGeom>
          <a:solidFill>
            <a:srgbClr val="F0B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990600" y="2950487"/>
            <a:ext cx="3752850" cy="4523190"/>
          </a:xfrm>
          <a:custGeom>
            <a:avLst/>
            <a:gdLst>
              <a:gd name="connsiteX0" fmla="*/ 0 w 3752850"/>
              <a:gd name="connsiteY0" fmla="*/ 0 h 4523190"/>
              <a:gd name="connsiteX1" fmla="*/ 3752850 w 3752850"/>
              <a:gd name="connsiteY1" fmla="*/ 1892521 h 4523190"/>
              <a:gd name="connsiteX2" fmla="*/ 3752850 w 3752850"/>
              <a:gd name="connsiteY2" fmla="*/ 4523190 h 4523190"/>
              <a:gd name="connsiteX3" fmla="*/ 0 w 3752850"/>
              <a:gd name="connsiteY3" fmla="*/ 4523190 h 4523190"/>
              <a:gd name="connsiteX4" fmla="*/ 0 w 3752850"/>
              <a:gd name="connsiteY4" fmla="*/ 0 h 4523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52850" h="4523190">
                <a:moveTo>
                  <a:pt x="0" y="0"/>
                </a:moveTo>
                <a:lnTo>
                  <a:pt x="3752850" y="1892521"/>
                </a:lnTo>
                <a:lnTo>
                  <a:pt x="3752850" y="4523190"/>
                </a:lnTo>
                <a:lnTo>
                  <a:pt x="0" y="4523190"/>
                </a:lnTo>
                <a:lnTo>
                  <a:pt x="0" y="0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63" t="4531" r="36390"/>
          <a:stretch>
            <a:fillRect/>
          </a:stretch>
        </p:blipFill>
        <p:spPr>
          <a:xfrm>
            <a:off x="1095375" y="518160"/>
            <a:ext cx="3752850" cy="4227331"/>
          </a:xfrm>
          <a:custGeom>
            <a:avLst/>
            <a:gdLst>
              <a:gd name="connsiteX0" fmla="*/ 0 w 3752850"/>
              <a:gd name="connsiteY0" fmla="*/ 0 h 4227331"/>
              <a:gd name="connsiteX1" fmla="*/ 3752850 w 3752850"/>
              <a:gd name="connsiteY1" fmla="*/ 0 h 4227331"/>
              <a:gd name="connsiteX2" fmla="*/ 3752850 w 3752850"/>
              <a:gd name="connsiteY2" fmla="*/ 4227331 h 4227331"/>
              <a:gd name="connsiteX3" fmla="*/ 0 w 3752850"/>
              <a:gd name="connsiteY3" fmla="*/ 2334810 h 422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227331">
                <a:moveTo>
                  <a:pt x="0" y="0"/>
                </a:moveTo>
                <a:lnTo>
                  <a:pt x="3752850" y="0"/>
                </a:lnTo>
                <a:lnTo>
                  <a:pt x="3752850" y="4227331"/>
                </a:lnTo>
                <a:lnTo>
                  <a:pt x="0" y="2334810"/>
                </a:lnTo>
                <a:close/>
              </a:path>
            </a:pathLst>
          </a:custGeom>
        </p:spPr>
      </p:pic>
      <p:cxnSp>
        <p:nvCxnSpPr>
          <p:cNvPr id="15" name="直接连接符 14"/>
          <p:cNvCxnSpPr/>
          <p:nvPr/>
        </p:nvCxnSpPr>
        <p:spPr>
          <a:xfrm>
            <a:off x="420914" y="2584960"/>
            <a:ext cx="3674836" cy="186294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711825" y="3219286"/>
            <a:ext cx="530518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4000" i="0" u="none" strike="noStrike" kern="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Calibri Light" panose="020F0302020204030204" pitchFamily="34" charset="0"/>
              </a:rPr>
              <a:t>创新及不足</a:t>
            </a:r>
            <a:endParaRPr kumimoji="0" lang="zh-CN" sz="4000" i="0" u="none" strike="noStrike" kern="0" cap="none" spc="0" normalizeH="0" baseline="0" noProof="0" dirty="0">
              <a:ln>
                <a:noFill/>
              </a:ln>
              <a:solidFill>
                <a:srgbClr val="3A3A3A"/>
              </a:solidFill>
              <a:effectLst/>
              <a:uLnTx/>
              <a:uFillTx/>
              <a:latin typeface="Calibri Light" panose="020F0302020204030204" pitchFamily="34" charset="0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5813913" y="4164853"/>
            <a:ext cx="2581834" cy="600165"/>
          </a:xfrm>
          <a:custGeom>
            <a:avLst/>
            <a:gdLst>
              <a:gd name="connsiteX0" fmla="*/ 0 w 2581834"/>
              <a:gd name="connsiteY0" fmla="*/ 0 h 600165"/>
              <a:gd name="connsiteX1" fmla="*/ 1391714 w 2581834"/>
              <a:gd name="connsiteY1" fmla="*/ 0 h 600165"/>
              <a:gd name="connsiteX2" fmla="*/ 2581834 w 2581834"/>
              <a:gd name="connsiteY2" fmla="*/ 600165 h 600165"/>
              <a:gd name="connsiteX3" fmla="*/ 0 w 2581834"/>
              <a:gd name="connsiteY3" fmla="*/ 600165 h 600165"/>
              <a:gd name="connsiteX4" fmla="*/ 0 w 2581834"/>
              <a:gd name="connsiteY4" fmla="*/ 0 h 600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1834" h="600165">
                <a:moveTo>
                  <a:pt x="0" y="0"/>
                </a:moveTo>
                <a:lnTo>
                  <a:pt x="1391714" y="0"/>
                </a:lnTo>
                <a:lnTo>
                  <a:pt x="2581834" y="600165"/>
                </a:lnTo>
                <a:lnTo>
                  <a:pt x="0" y="600165"/>
                </a:lnTo>
                <a:lnTo>
                  <a:pt x="0" y="0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537405" y="3396840"/>
            <a:ext cx="170891" cy="383259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783433" y="4992977"/>
            <a:ext cx="1313757" cy="0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等腰三角形 30"/>
          <p:cNvSpPr/>
          <p:nvPr/>
        </p:nvSpPr>
        <p:spPr>
          <a:xfrm>
            <a:off x="8121543" y="4765813"/>
            <a:ext cx="264307" cy="117474"/>
          </a:xfrm>
          <a:custGeom>
            <a:avLst/>
            <a:gdLst>
              <a:gd name="connsiteX0" fmla="*/ 0 w 309537"/>
              <a:gd name="connsiteY0" fmla="*/ 146050 h 146050"/>
              <a:gd name="connsiteX1" fmla="*/ 154769 w 309537"/>
              <a:gd name="connsiteY1" fmla="*/ 0 h 146050"/>
              <a:gd name="connsiteX2" fmla="*/ 309537 w 309537"/>
              <a:gd name="connsiteY2" fmla="*/ 146050 h 146050"/>
              <a:gd name="connsiteX3" fmla="*/ 0 w 309537"/>
              <a:gd name="connsiteY3" fmla="*/ 146050 h 146050"/>
              <a:gd name="connsiteX0-1" fmla="*/ 0 w 397643"/>
              <a:gd name="connsiteY0-2" fmla="*/ 74612 h 146050"/>
              <a:gd name="connsiteX1-3" fmla="*/ 242875 w 397643"/>
              <a:gd name="connsiteY1-4" fmla="*/ 0 h 146050"/>
              <a:gd name="connsiteX2-5" fmla="*/ 397643 w 397643"/>
              <a:gd name="connsiteY2-6" fmla="*/ 146050 h 146050"/>
              <a:gd name="connsiteX3-7" fmla="*/ 0 w 397643"/>
              <a:gd name="connsiteY3-8" fmla="*/ 74612 h 146050"/>
              <a:gd name="connsiteX0-9" fmla="*/ 0 w 242875"/>
              <a:gd name="connsiteY0-10" fmla="*/ 74612 h 191293"/>
              <a:gd name="connsiteX1-11" fmla="*/ 242875 w 242875"/>
              <a:gd name="connsiteY1-12" fmla="*/ 0 h 191293"/>
              <a:gd name="connsiteX2-13" fmla="*/ 233337 w 242875"/>
              <a:gd name="connsiteY2-14" fmla="*/ 191293 h 191293"/>
              <a:gd name="connsiteX3-15" fmla="*/ 0 w 242875"/>
              <a:gd name="connsiteY3-16" fmla="*/ 74612 h 191293"/>
              <a:gd name="connsiteX0-17" fmla="*/ 0 w 264307"/>
              <a:gd name="connsiteY0-18" fmla="*/ 793 h 117474"/>
              <a:gd name="connsiteX1-19" fmla="*/ 264307 w 264307"/>
              <a:gd name="connsiteY1-20" fmla="*/ 0 h 117474"/>
              <a:gd name="connsiteX2-21" fmla="*/ 233337 w 264307"/>
              <a:gd name="connsiteY2-22" fmla="*/ 117474 h 117474"/>
              <a:gd name="connsiteX3-23" fmla="*/ 0 w 264307"/>
              <a:gd name="connsiteY3-24" fmla="*/ 793 h 1174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64307" h="117474">
                <a:moveTo>
                  <a:pt x="0" y="793"/>
                </a:moveTo>
                <a:lnTo>
                  <a:pt x="264307" y="0"/>
                </a:lnTo>
                <a:lnTo>
                  <a:pt x="233337" y="117474"/>
                </a:lnTo>
                <a:lnTo>
                  <a:pt x="0" y="793"/>
                </a:lnTo>
                <a:close/>
              </a:path>
            </a:pathLst>
          </a:custGeom>
          <a:solidFill>
            <a:srgbClr val="B08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489564" y="2408598"/>
            <a:ext cx="6260239" cy="1443042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557704" y="2938221"/>
            <a:ext cx="6396518" cy="1443041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29500" y="638885"/>
            <a:ext cx="2419074" cy="1103204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71880" y="784860"/>
            <a:ext cx="3251200" cy="5022215"/>
            <a:chOff x="2654" y="1236"/>
            <a:chExt cx="5120" cy="7909"/>
          </a:xfrm>
        </p:grpSpPr>
        <p:sp>
          <p:nvSpPr>
            <p:cNvPr id="11" name="文本框 10"/>
            <p:cNvSpPr txBox="1"/>
            <p:nvPr/>
          </p:nvSpPr>
          <p:spPr>
            <a:xfrm>
              <a:off x="2654" y="7547"/>
              <a:ext cx="1543" cy="1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04</a:t>
              </a:r>
              <a:endParaRPr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559" y="1383"/>
              <a:ext cx="3215" cy="8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zh-CN" sz="2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创新及不足 </a:t>
              </a:r>
              <a:endParaRPr lang="zh-CN" sz="2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4172" y="1236"/>
              <a:ext cx="12" cy="7790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6378506" y="-279"/>
            <a:ext cx="5806632" cy="6001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8477086" y="552142"/>
            <a:ext cx="3708052" cy="383259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10707226" y="994395"/>
            <a:ext cx="1415845" cy="0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3140" y="1939925"/>
            <a:ext cx="9447530" cy="3670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489564" y="2408598"/>
            <a:ext cx="6260239" cy="1443042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557704" y="2938221"/>
            <a:ext cx="6396518" cy="1443041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29500" y="638885"/>
            <a:ext cx="2419074" cy="1103204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71880" y="784860"/>
            <a:ext cx="3251200" cy="5022215"/>
            <a:chOff x="2654" y="1236"/>
            <a:chExt cx="5120" cy="7909"/>
          </a:xfrm>
        </p:grpSpPr>
        <p:sp>
          <p:nvSpPr>
            <p:cNvPr id="11" name="文本框 10"/>
            <p:cNvSpPr txBox="1"/>
            <p:nvPr/>
          </p:nvSpPr>
          <p:spPr>
            <a:xfrm>
              <a:off x="2654" y="7547"/>
              <a:ext cx="1543" cy="1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04</a:t>
              </a:r>
              <a:endParaRPr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559" y="1383"/>
              <a:ext cx="3215" cy="8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zh-CN" sz="2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创新及不足 </a:t>
              </a:r>
              <a:endParaRPr lang="zh-CN" sz="2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4172" y="1236"/>
              <a:ext cx="12" cy="7790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6378506" y="-279"/>
            <a:ext cx="5806632" cy="6001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8477086" y="552142"/>
            <a:ext cx="3708052" cy="383259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10707226" y="994395"/>
            <a:ext cx="1415845" cy="0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2815" y="1597660"/>
            <a:ext cx="9639300" cy="4057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04774" y="1882817"/>
            <a:ext cx="4382453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3A3A3A"/>
                </a:solidFill>
                <a:latin typeface="Calibri Light" panose="020F0302020204030204" pitchFamily="34" charset="0"/>
              </a:rPr>
              <a:t>THANK YOU !</a:t>
            </a:r>
            <a:endParaRPr lang="en-US" altLang="zh-CN" sz="6600" b="1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090827" y="2927174"/>
            <a:ext cx="1671484" cy="0"/>
          </a:xfrm>
          <a:prstGeom prst="line">
            <a:avLst/>
          </a:prstGeom>
          <a:ln w="22225"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任意多边形 9"/>
          <p:cNvSpPr/>
          <p:nvPr/>
        </p:nvSpPr>
        <p:spPr>
          <a:xfrm>
            <a:off x="2" y="4195205"/>
            <a:ext cx="12192000" cy="2662795"/>
          </a:xfrm>
          <a:custGeom>
            <a:avLst/>
            <a:gdLst>
              <a:gd name="connsiteX0" fmla="*/ 0 w 12192000"/>
              <a:gd name="connsiteY0" fmla="*/ 0 h 2662795"/>
              <a:gd name="connsiteX1" fmla="*/ 500336 w 12192000"/>
              <a:gd name="connsiteY1" fmla="*/ 219312 h 2662795"/>
              <a:gd name="connsiteX2" fmla="*/ 1899137 w 12192000"/>
              <a:gd name="connsiteY2" fmla="*/ 689315 h 2662795"/>
              <a:gd name="connsiteX3" fmla="*/ 3362177 w 12192000"/>
              <a:gd name="connsiteY3" fmla="*/ 576774 h 2662795"/>
              <a:gd name="connsiteX4" fmla="*/ 4501660 w 12192000"/>
              <a:gd name="connsiteY4" fmla="*/ 450165 h 2662795"/>
              <a:gd name="connsiteX5" fmla="*/ 6091309 w 12192000"/>
              <a:gd name="connsiteY5" fmla="*/ 520503 h 2662795"/>
              <a:gd name="connsiteX6" fmla="*/ 7849771 w 12192000"/>
              <a:gd name="connsiteY6" fmla="*/ 787789 h 2662795"/>
              <a:gd name="connsiteX7" fmla="*/ 9411285 w 12192000"/>
              <a:gd name="connsiteY7" fmla="*/ 801857 h 2662795"/>
              <a:gd name="connsiteX8" fmla="*/ 10944663 w 12192000"/>
              <a:gd name="connsiteY8" fmla="*/ 844060 h 2662795"/>
              <a:gd name="connsiteX9" fmla="*/ 12175491 w 12192000"/>
              <a:gd name="connsiteY9" fmla="*/ 424008 h 2662795"/>
              <a:gd name="connsiteX10" fmla="*/ 12183035 w 12192000"/>
              <a:gd name="connsiteY10" fmla="*/ 420587 h 2662795"/>
              <a:gd name="connsiteX11" fmla="*/ 12192000 w 12192000"/>
              <a:gd name="connsiteY11" fmla="*/ 420896 h 2662795"/>
              <a:gd name="connsiteX12" fmla="*/ 12192000 w 12192000"/>
              <a:gd name="connsiteY12" fmla="*/ 2662795 h 2662795"/>
              <a:gd name="connsiteX13" fmla="*/ 0 w 12192000"/>
              <a:gd name="connsiteY13" fmla="*/ 2662795 h 2662795"/>
              <a:gd name="connsiteX14" fmla="*/ 0 w 12192000"/>
              <a:gd name="connsiteY14" fmla="*/ 0 h 2662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662795">
                <a:moveTo>
                  <a:pt x="0" y="0"/>
                </a:moveTo>
                <a:lnTo>
                  <a:pt x="500336" y="219312"/>
                </a:lnTo>
                <a:cubicBezTo>
                  <a:pt x="997266" y="432360"/>
                  <a:pt x="1478865" y="617218"/>
                  <a:pt x="1899137" y="689315"/>
                </a:cubicBezTo>
                <a:cubicBezTo>
                  <a:pt x="2459500" y="785444"/>
                  <a:pt x="2928423" y="616632"/>
                  <a:pt x="3362177" y="576774"/>
                </a:cubicBezTo>
                <a:cubicBezTo>
                  <a:pt x="3795931" y="536916"/>
                  <a:pt x="4046805" y="459544"/>
                  <a:pt x="4501660" y="450165"/>
                </a:cubicBezTo>
                <a:cubicBezTo>
                  <a:pt x="4956515" y="440787"/>
                  <a:pt x="5533291" y="464232"/>
                  <a:pt x="6091309" y="520503"/>
                </a:cubicBezTo>
                <a:cubicBezTo>
                  <a:pt x="6649327" y="576774"/>
                  <a:pt x="7296442" y="740897"/>
                  <a:pt x="7849771" y="787789"/>
                </a:cubicBezTo>
                <a:cubicBezTo>
                  <a:pt x="8403100" y="834681"/>
                  <a:pt x="9411285" y="801857"/>
                  <a:pt x="9411285" y="801857"/>
                </a:cubicBezTo>
                <a:cubicBezTo>
                  <a:pt x="9927100" y="811235"/>
                  <a:pt x="10478085" y="909709"/>
                  <a:pt x="10944663" y="844060"/>
                </a:cubicBezTo>
                <a:cubicBezTo>
                  <a:pt x="11352919" y="786617"/>
                  <a:pt x="12016079" y="495812"/>
                  <a:pt x="12175491" y="424008"/>
                </a:cubicBezTo>
                <a:lnTo>
                  <a:pt x="12183035" y="420587"/>
                </a:lnTo>
                <a:lnTo>
                  <a:pt x="12192000" y="420896"/>
                </a:lnTo>
                <a:lnTo>
                  <a:pt x="12192000" y="2662795"/>
                </a:lnTo>
                <a:lnTo>
                  <a:pt x="0" y="2662795"/>
                </a:lnTo>
                <a:lnTo>
                  <a:pt x="0" y="0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489564" y="2408598"/>
            <a:ext cx="6260239" cy="1443042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557704" y="2938221"/>
            <a:ext cx="6396518" cy="1443041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29500" y="638885"/>
            <a:ext cx="2419074" cy="1103204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378506" y="-279"/>
            <a:ext cx="5806632" cy="6001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8477086" y="552142"/>
            <a:ext cx="3708052" cy="383259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10707226" y="994395"/>
            <a:ext cx="1415845" cy="0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803525" y="2576830"/>
            <a:ext cx="260159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目录</a:t>
            </a:r>
            <a:endParaRPr lang="zh-CN" altLang="en-US" sz="6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04865" y="2400300"/>
            <a:ext cx="5358765" cy="2848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3200"/>
              <a:t>需求分析</a:t>
            </a:r>
            <a:endParaRPr lang="zh-CN" altLang="en-US" sz="3200"/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3200"/>
              <a:t>设计思路</a:t>
            </a:r>
            <a:endParaRPr lang="zh-CN" altLang="en-US" sz="3200"/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3200"/>
              <a:t>二次排序</a:t>
            </a:r>
            <a:endParaRPr lang="zh-CN" altLang="en-US" sz="3200"/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3200"/>
              <a:t>创新及不足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 27"/>
          <p:cNvSpPr/>
          <p:nvPr/>
        </p:nvSpPr>
        <p:spPr>
          <a:xfrm>
            <a:off x="7165606" y="4282894"/>
            <a:ext cx="4294974" cy="600165"/>
          </a:xfrm>
          <a:custGeom>
            <a:avLst/>
            <a:gdLst>
              <a:gd name="connsiteX0" fmla="*/ 0 w 4414918"/>
              <a:gd name="connsiteY0" fmla="*/ 0 h 600165"/>
              <a:gd name="connsiteX1" fmla="*/ 4414918 w 4414918"/>
              <a:gd name="connsiteY1" fmla="*/ 0 h 600165"/>
              <a:gd name="connsiteX2" fmla="*/ 4414918 w 4414918"/>
              <a:gd name="connsiteY2" fmla="*/ 600165 h 600165"/>
              <a:gd name="connsiteX3" fmla="*/ 1190120 w 4414918"/>
              <a:gd name="connsiteY3" fmla="*/ 600165 h 600165"/>
              <a:gd name="connsiteX4" fmla="*/ 0 w 4414918"/>
              <a:gd name="connsiteY4" fmla="*/ 0 h 600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4918" h="600165">
                <a:moveTo>
                  <a:pt x="0" y="0"/>
                </a:moveTo>
                <a:lnTo>
                  <a:pt x="4414918" y="0"/>
                </a:lnTo>
                <a:lnTo>
                  <a:pt x="4414918" y="600165"/>
                </a:lnTo>
                <a:lnTo>
                  <a:pt x="1190120" y="600165"/>
                </a:lnTo>
                <a:lnTo>
                  <a:pt x="0" y="0"/>
                </a:lnTo>
                <a:close/>
              </a:path>
            </a:pathLst>
          </a:custGeom>
          <a:solidFill>
            <a:srgbClr val="F0B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990600" y="2950487"/>
            <a:ext cx="3752850" cy="4523190"/>
          </a:xfrm>
          <a:custGeom>
            <a:avLst/>
            <a:gdLst>
              <a:gd name="connsiteX0" fmla="*/ 0 w 3752850"/>
              <a:gd name="connsiteY0" fmla="*/ 0 h 4523190"/>
              <a:gd name="connsiteX1" fmla="*/ 3752850 w 3752850"/>
              <a:gd name="connsiteY1" fmla="*/ 1892521 h 4523190"/>
              <a:gd name="connsiteX2" fmla="*/ 3752850 w 3752850"/>
              <a:gd name="connsiteY2" fmla="*/ 4523190 h 4523190"/>
              <a:gd name="connsiteX3" fmla="*/ 0 w 3752850"/>
              <a:gd name="connsiteY3" fmla="*/ 4523190 h 4523190"/>
              <a:gd name="connsiteX4" fmla="*/ 0 w 3752850"/>
              <a:gd name="connsiteY4" fmla="*/ 0 h 4523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52850" h="4523190">
                <a:moveTo>
                  <a:pt x="0" y="0"/>
                </a:moveTo>
                <a:lnTo>
                  <a:pt x="3752850" y="1892521"/>
                </a:lnTo>
                <a:lnTo>
                  <a:pt x="3752850" y="4523190"/>
                </a:lnTo>
                <a:lnTo>
                  <a:pt x="0" y="4523190"/>
                </a:lnTo>
                <a:lnTo>
                  <a:pt x="0" y="0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63" t="4531" r="36390"/>
          <a:stretch>
            <a:fillRect/>
          </a:stretch>
        </p:blipFill>
        <p:spPr>
          <a:xfrm>
            <a:off x="1095375" y="518160"/>
            <a:ext cx="3752850" cy="4227331"/>
          </a:xfrm>
          <a:custGeom>
            <a:avLst/>
            <a:gdLst>
              <a:gd name="connsiteX0" fmla="*/ 0 w 3752850"/>
              <a:gd name="connsiteY0" fmla="*/ 0 h 4227331"/>
              <a:gd name="connsiteX1" fmla="*/ 3752850 w 3752850"/>
              <a:gd name="connsiteY1" fmla="*/ 0 h 4227331"/>
              <a:gd name="connsiteX2" fmla="*/ 3752850 w 3752850"/>
              <a:gd name="connsiteY2" fmla="*/ 4227331 h 4227331"/>
              <a:gd name="connsiteX3" fmla="*/ 0 w 3752850"/>
              <a:gd name="connsiteY3" fmla="*/ 2334810 h 422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227331">
                <a:moveTo>
                  <a:pt x="0" y="0"/>
                </a:moveTo>
                <a:lnTo>
                  <a:pt x="3752850" y="0"/>
                </a:lnTo>
                <a:lnTo>
                  <a:pt x="3752850" y="4227331"/>
                </a:lnTo>
                <a:lnTo>
                  <a:pt x="0" y="2334810"/>
                </a:lnTo>
                <a:close/>
              </a:path>
            </a:pathLst>
          </a:custGeom>
        </p:spPr>
      </p:pic>
      <p:cxnSp>
        <p:nvCxnSpPr>
          <p:cNvPr id="15" name="直接连接符 14"/>
          <p:cNvCxnSpPr/>
          <p:nvPr/>
        </p:nvCxnSpPr>
        <p:spPr>
          <a:xfrm>
            <a:off x="420914" y="2584960"/>
            <a:ext cx="3674836" cy="186294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711825" y="3219286"/>
            <a:ext cx="530518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4000" i="0" u="none" strike="noStrike" kern="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Calibri Light" panose="020F0302020204030204" pitchFamily="34" charset="0"/>
              </a:rPr>
              <a:t>需求分析</a:t>
            </a:r>
            <a:endParaRPr kumimoji="0" lang="zh-CN" sz="4000" i="0" u="none" strike="noStrike" kern="0" cap="none" spc="0" normalizeH="0" baseline="0" noProof="0" dirty="0">
              <a:ln>
                <a:noFill/>
              </a:ln>
              <a:solidFill>
                <a:srgbClr val="3A3A3A"/>
              </a:solidFill>
              <a:effectLst/>
              <a:uLnTx/>
              <a:uFillTx/>
              <a:latin typeface="Calibri Light" panose="020F0302020204030204" pitchFamily="34" charset="0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5813913" y="4164853"/>
            <a:ext cx="2581834" cy="600165"/>
          </a:xfrm>
          <a:custGeom>
            <a:avLst/>
            <a:gdLst>
              <a:gd name="connsiteX0" fmla="*/ 0 w 2581834"/>
              <a:gd name="connsiteY0" fmla="*/ 0 h 600165"/>
              <a:gd name="connsiteX1" fmla="*/ 1391714 w 2581834"/>
              <a:gd name="connsiteY1" fmla="*/ 0 h 600165"/>
              <a:gd name="connsiteX2" fmla="*/ 2581834 w 2581834"/>
              <a:gd name="connsiteY2" fmla="*/ 600165 h 600165"/>
              <a:gd name="connsiteX3" fmla="*/ 0 w 2581834"/>
              <a:gd name="connsiteY3" fmla="*/ 600165 h 600165"/>
              <a:gd name="connsiteX4" fmla="*/ 0 w 2581834"/>
              <a:gd name="connsiteY4" fmla="*/ 0 h 600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1834" h="600165">
                <a:moveTo>
                  <a:pt x="0" y="0"/>
                </a:moveTo>
                <a:lnTo>
                  <a:pt x="1391714" y="0"/>
                </a:lnTo>
                <a:lnTo>
                  <a:pt x="2581834" y="600165"/>
                </a:lnTo>
                <a:lnTo>
                  <a:pt x="0" y="600165"/>
                </a:lnTo>
                <a:lnTo>
                  <a:pt x="0" y="0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137990" y="3396840"/>
            <a:ext cx="170891" cy="383259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783433" y="4992977"/>
            <a:ext cx="1313757" cy="0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等腰三角形 30"/>
          <p:cNvSpPr/>
          <p:nvPr/>
        </p:nvSpPr>
        <p:spPr>
          <a:xfrm>
            <a:off x="8121543" y="4765813"/>
            <a:ext cx="264307" cy="117474"/>
          </a:xfrm>
          <a:custGeom>
            <a:avLst/>
            <a:gdLst>
              <a:gd name="connsiteX0" fmla="*/ 0 w 309537"/>
              <a:gd name="connsiteY0" fmla="*/ 146050 h 146050"/>
              <a:gd name="connsiteX1" fmla="*/ 154769 w 309537"/>
              <a:gd name="connsiteY1" fmla="*/ 0 h 146050"/>
              <a:gd name="connsiteX2" fmla="*/ 309537 w 309537"/>
              <a:gd name="connsiteY2" fmla="*/ 146050 h 146050"/>
              <a:gd name="connsiteX3" fmla="*/ 0 w 309537"/>
              <a:gd name="connsiteY3" fmla="*/ 146050 h 146050"/>
              <a:gd name="connsiteX0-1" fmla="*/ 0 w 397643"/>
              <a:gd name="connsiteY0-2" fmla="*/ 74612 h 146050"/>
              <a:gd name="connsiteX1-3" fmla="*/ 242875 w 397643"/>
              <a:gd name="connsiteY1-4" fmla="*/ 0 h 146050"/>
              <a:gd name="connsiteX2-5" fmla="*/ 397643 w 397643"/>
              <a:gd name="connsiteY2-6" fmla="*/ 146050 h 146050"/>
              <a:gd name="connsiteX3-7" fmla="*/ 0 w 397643"/>
              <a:gd name="connsiteY3-8" fmla="*/ 74612 h 146050"/>
              <a:gd name="connsiteX0-9" fmla="*/ 0 w 242875"/>
              <a:gd name="connsiteY0-10" fmla="*/ 74612 h 191293"/>
              <a:gd name="connsiteX1-11" fmla="*/ 242875 w 242875"/>
              <a:gd name="connsiteY1-12" fmla="*/ 0 h 191293"/>
              <a:gd name="connsiteX2-13" fmla="*/ 233337 w 242875"/>
              <a:gd name="connsiteY2-14" fmla="*/ 191293 h 191293"/>
              <a:gd name="connsiteX3-15" fmla="*/ 0 w 242875"/>
              <a:gd name="connsiteY3-16" fmla="*/ 74612 h 191293"/>
              <a:gd name="connsiteX0-17" fmla="*/ 0 w 264307"/>
              <a:gd name="connsiteY0-18" fmla="*/ 793 h 117474"/>
              <a:gd name="connsiteX1-19" fmla="*/ 264307 w 264307"/>
              <a:gd name="connsiteY1-20" fmla="*/ 0 h 117474"/>
              <a:gd name="connsiteX2-21" fmla="*/ 233337 w 264307"/>
              <a:gd name="connsiteY2-22" fmla="*/ 117474 h 117474"/>
              <a:gd name="connsiteX3-23" fmla="*/ 0 w 264307"/>
              <a:gd name="connsiteY3-24" fmla="*/ 793 h 1174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64307" h="117474">
                <a:moveTo>
                  <a:pt x="0" y="793"/>
                </a:moveTo>
                <a:lnTo>
                  <a:pt x="264307" y="0"/>
                </a:lnTo>
                <a:lnTo>
                  <a:pt x="233337" y="117474"/>
                </a:lnTo>
                <a:lnTo>
                  <a:pt x="0" y="793"/>
                </a:lnTo>
                <a:close/>
              </a:path>
            </a:pathLst>
          </a:custGeom>
          <a:solidFill>
            <a:srgbClr val="B08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489564" y="2408598"/>
            <a:ext cx="6260239" cy="1443042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557704" y="2938221"/>
            <a:ext cx="6396518" cy="1443041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29500" y="638885"/>
            <a:ext cx="2419074" cy="1103204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1677035" y="1857375"/>
            <a:ext cx="10137775" cy="3053378"/>
            <a:chOff x="3370" y="2415"/>
            <a:chExt cx="15965" cy="4808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102" y="3814"/>
              <a:ext cx="14233" cy="3087"/>
            </a:xfrm>
            <a:prstGeom prst="rect">
              <a:avLst/>
            </a:prstGeom>
          </p:spPr>
        </p:pic>
        <p:grpSp>
          <p:nvGrpSpPr>
            <p:cNvPr id="3" name="组合 2"/>
            <p:cNvGrpSpPr/>
            <p:nvPr/>
          </p:nvGrpSpPr>
          <p:grpSpPr>
            <a:xfrm>
              <a:off x="3370" y="2415"/>
              <a:ext cx="4386" cy="4808"/>
              <a:chOff x="5870" y="2606"/>
              <a:chExt cx="4386" cy="4808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5870" y="5815"/>
                <a:ext cx="1346" cy="15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 UI Light" panose="020B0300000000000000" pitchFamily="34" charset="-128"/>
                    <a:ea typeface="Yu Gothic UI Light" panose="020B0300000000000000" pitchFamily="34" charset="-128"/>
                  </a:rPr>
                  <a:t>01</a:t>
                </a:r>
                <a:endParaRPr lang="zh-CN" altLang="en-US" sz="6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7728" y="2953"/>
                <a:ext cx="2528" cy="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zh-CN" sz="2800" dirty="0">
                    <a:solidFill>
                      <a:schemeClr val="tx1"/>
                    </a:solidFill>
                    <a:latin typeface="Calibri Light" panose="020F0302020204030204" pitchFamily="34" charset="0"/>
                  </a:rPr>
                  <a:t>需求分析</a:t>
                </a:r>
                <a:endParaRPr lang="zh-CN" sz="2800" dirty="0">
                  <a:solidFill>
                    <a:schemeClr val="tx1"/>
                  </a:solidFill>
                  <a:latin typeface="Calibri Light" panose="020F0302020204030204" pitchFamily="34" charset="0"/>
                </a:endParaRPr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>
                <a:off x="7407" y="2606"/>
                <a:ext cx="6" cy="4738"/>
              </a:xfrm>
              <a:prstGeom prst="line">
                <a:avLst/>
              </a:prstGeom>
              <a:ln>
                <a:solidFill>
                  <a:srgbClr val="3A3A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矩形 21"/>
          <p:cNvSpPr/>
          <p:nvPr/>
        </p:nvSpPr>
        <p:spPr>
          <a:xfrm>
            <a:off x="6378506" y="-279"/>
            <a:ext cx="5806632" cy="6001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8477086" y="552142"/>
            <a:ext cx="3708052" cy="383259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10707226" y="994395"/>
            <a:ext cx="1415845" cy="0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489564" y="2408598"/>
            <a:ext cx="6260239" cy="1443042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557704" y="2938221"/>
            <a:ext cx="6396518" cy="1443041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29500" y="638885"/>
            <a:ext cx="2419074" cy="1103204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 rot="0">
            <a:off x="1677035" y="1857375"/>
            <a:ext cx="979805" cy="3052445"/>
            <a:chOff x="5870" y="2606"/>
            <a:chExt cx="1543" cy="4807"/>
          </a:xfrm>
        </p:grpSpPr>
        <p:sp>
          <p:nvSpPr>
            <p:cNvPr id="11" name="文本框 10"/>
            <p:cNvSpPr txBox="1"/>
            <p:nvPr/>
          </p:nvSpPr>
          <p:spPr>
            <a:xfrm>
              <a:off x="5870" y="5815"/>
              <a:ext cx="1334" cy="1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01</a:t>
              </a:r>
              <a:endParaRPr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7407" y="2606"/>
              <a:ext cx="6" cy="4738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6378506" y="-279"/>
            <a:ext cx="5806632" cy="6001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8477086" y="552142"/>
            <a:ext cx="3708052" cy="383259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10707226" y="994395"/>
            <a:ext cx="1415845" cy="0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856865" y="2077720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p>
            <a:pPr lvl="0" algn="ctr"/>
            <a:r>
              <a:rPr lang="zh-CN" sz="2800" dirty="0">
                <a:solidFill>
                  <a:schemeClr val="tx1"/>
                </a:solidFill>
                <a:latin typeface="Calibri Light" panose="020F0302020204030204" pitchFamily="34" charset="0"/>
              </a:rPr>
              <a:t>需求分析</a:t>
            </a:r>
            <a:endParaRPr lang="zh-CN" sz="28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2856865" y="2800985"/>
          <a:ext cx="8882380" cy="21253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0915"/>
                <a:gridCol w="5371465"/>
              </a:tblGrid>
              <a:tr h="3575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词频统计</a:t>
                      </a:r>
                      <a:endParaRPr lang="en-US" altLang="en-US" sz="2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词频倒排</a:t>
                      </a:r>
                      <a:endParaRPr lang="en-US" altLang="en-US" sz="2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84300">
                <a:tc>
                  <a:txBody>
                    <a:bodyPr/>
                    <a:p>
                      <a:pPr lvl="1"/>
                      <a:endParaRPr lang="en-US" altLang="zh-CN" sz="2200">
                        <a:sym typeface="+mn-ea"/>
                      </a:endParaRPr>
                    </a:p>
                    <a:p>
                      <a:pPr lvl="1"/>
                      <a:r>
                        <a:rPr lang="en-US" altLang="zh-CN" sz="2200">
                          <a:sym typeface="+mn-ea"/>
                        </a:rPr>
                        <a:t>Map</a:t>
                      </a:r>
                      <a:r>
                        <a:rPr lang="zh-CN" altLang="en-US" sz="2200">
                          <a:sym typeface="+mn-ea"/>
                        </a:rPr>
                        <a:t>：分词</a:t>
                      </a:r>
                      <a:endParaRPr lang="zh-CN" altLang="en-US" sz="2200">
                        <a:sym typeface="+mn-ea"/>
                      </a:endParaRPr>
                    </a:p>
                    <a:p>
                      <a:pPr lvl="1"/>
                      <a:r>
                        <a:rPr lang="en-US" altLang="zh-CN" sz="2200">
                          <a:sym typeface="+mn-ea"/>
                        </a:rPr>
                        <a:t>Reduce</a:t>
                      </a:r>
                      <a:r>
                        <a:rPr lang="zh-CN" altLang="en-US" sz="2200">
                          <a:sym typeface="+mn-ea"/>
                        </a:rPr>
                        <a:t>：整体词频求和</a:t>
                      </a:r>
                      <a:endParaRPr lang="zh-CN" altLang="en-US" sz="2200">
                        <a:sym typeface="+mn-ea"/>
                      </a:endParaRPr>
                    </a:p>
                    <a:p>
                      <a:pPr lvl="1"/>
                      <a:endParaRPr lang="en-US" altLang="en-US" sz="2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1"/>
                      <a:endParaRPr lang="en-US" altLang="zh-CN" sz="2200">
                        <a:sym typeface="+mn-ea"/>
                      </a:endParaRPr>
                    </a:p>
                    <a:p>
                      <a:pPr lvl="1"/>
                      <a:r>
                        <a:rPr lang="en-US" altLang="zh-CN" sz="2200">
                          <a:sym typeface="+mn-ea"/>
                        </a:rPr>
                        <a:t>Map</a:t>
                      </a:r>
                      <a:r>
                        <a:rPr lang="zh-CN" altLang="en-US" sz="2200">
                          <a:sym typeface="+mn-ea"/>
                        </a:rPr>
                        <a:t>：分词，记录词语、代码、</a:t>
                      </a:r>
                      <a:r>
                        <a:rPr lang="en-US" altLang="zh-CN" sz="2200">
                          <a:sym typeface="+mn-ea"/>
                        </a:rPr>
                        <a:t>url</a:t>
                      </a:r>
                      <a:r>
                        <a:rPr lang="zh-CN" altLang="en-US" sz="2200">
                          <a:sym typeface="+mn-ea"/>
                        </a:rPr>
                        <a:t>信息</a:t>
                      </a:r>
                      <a:endParaRPr lang="zh-CN" altLang="en-US" sz="2200">
                        <a:sym typeface="+mn-ea"/>
                      </a:endParaRPr>
                    </a:p>
                    <a:p>
                      <a:pPr lvl="1"/>
                      <a:r>
                        <a:rPr lang="en-US" altLang="zh-CN" sz="2200">
                          <a:sym typeface="+mn-ea"/>
                        </a:rPr>
                        <a:t>Reduce</a:t>
                      </a:r>
                      <a:r>
                        <a:rPr lang="zh-CN" altLang="en-US" sz="2200">
                          <a:sym typeface="+mn-ea"/>
                        </a:rPr>
                        <a:t>：文档内词频求和</a:t>
                      </a:r>
                      <a:r>
                        <a:rPr lang="en-US" sz="2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5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2200">
                          <a:sym typeface="+mn-ea"/>
                        </a:rPr>
                        <a:t>交换键值，重新排序</a:t>
                      </a:r>
                      <a:endParaRPr lang="en-US" altLang="en-US" sz="2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200">
                          <a:sym typeface="+mn-ea"/>
                        </a:rPr>
                        <a:t>排序</a:t>
                      </a:r>
                      <a:endParaRPr lang="en-US" altLang="en-US" sz="2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 27"/>
          <p:cNvSpPr/>
          <p:nvPr/>
        </p:nvSpPr>
        <p:spPr>
          <a:xfrm>
            <a:off x="7165606" y="4282894"/>
            <a:ext cx="4294974" cy="600165"/>
          </a:xfrm>
          <a:custGeom>
            <a:avLst/>
            <a:gdLst>
              <a:gd name="connsiteX0" fmla="*/ 0 w 4414918"/>
              <a:gd name="connsiteY0" fmla="*/ 0 h 600165"/>
              <a:gd name="connsiteX1" fmla="*/ 4414918 w 4414918"/>
              <a:gd name="connsiteY1" fmla="*/ 0 h 600165"/>
              <a:gd name="connsiteX2" fmla="*/ 4414918 w 4414918"/>
              <a:gd name="connsiteY2" fmla="*/ 600165 h 600165"/>
              <a:gd name="connsiteX3" fmla="*/ 1190120 w 4414918"/>
              <a:gd name="connsiteY3" fmla="*/ 600165 h 600165"/>
              <a:gd name="connsiteX4" fmla="*/ 0 w 4414918"/>
              <a:gd name="connsiteY4" fmla="*/ 0 h 600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4918" h="600165">
                <a:moveTo>
                  <a:pt x="0" y="0"/>
                </a:moveTo>
                <a:lnTo>
                  <a:pt x="4414918" y="0"/>
                </a:lnTo>
                <a:lnTo>
                  <a:pt x="4414918" y="600165"/>
                </a:lnTo>
                <a:lnTo>
                  <a:pt x="1190120" y="600165"/>
                </a:lnTo>
                <a:lnTo>
                  <a:pt x="0" y="0"/>
                </a:lnTo>
                <a:close/>
              </a:path>
            </a:pathLst>
          </a:custGeom>
          <a:solidFill>
            <a:srgbClr val="F0B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990600" y="2950487"/>
            <a:ext cx="3752850" cy="4523190"/>
          </a:xfrm>
          <a:custGeom>
            <a:avLst/>
            <a:gdLst>
              <a:gd name="connsiteX0" fmla="*/ 0 w 3752850"/>
              <a:gd name="connsiteY0" fmla="*/ 0 h 4523190"/>
              <a:gd name="connsiteX1" fmla="*/ 3752850 w 3752850"/>
              <a:gd name="connsiteY1" fmla="*/ 1892521 h 4523190"/>
              <a:gd name="connsiteX2" fmla="*/ 3752850 w 3752850"/>
              <a:gd name="connsiteY2" fmla="*/ 4523190 h 4523190"/>
              <a:gd name="connsiteX3" fmla="*/ 0 w 3752850"/>
              <a:gd name="connsiteY3" fmla="*/ 4523190 h 4523190"/>
              <a:gd name="connsiteX4" fmla="*/ 0 w 3752850"/>
              <a:gd name="connsiteY4" fmla="*/ 0 h 4523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52850" h="4523190">
                <a:moveTo>
                  <a:pt x="0" y="0"/>
                </a:moveTo>
                <a:lnTo>
                  <a:pt x="3752850" y="1892521"/>
                </a:lnTo>
                <a:lnTo>
                  <a:pt x="3752850" y="4523190"/>
                </a:lnTo>
                <a:lnTo>
                  <a:pt x="0" y="4523190"/>
                </a:lnTo>
                <a:lnTo>
                  <a:pt x="0" y="0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63" t="4531" r="36390"/>
          <a:stretch>
            <a:fillRect/>
          </a:stretch>
        </p:blipFill>
        <p:spPr>
          <a:xfrm>
            <a:off x="1095375" y="518160"/>
            <a:ext cx="3752850" cy="4227331"/>
          </a:xfrm>
          <a:custGeom>
            <a:avLst/>
            <a:gdLst>
              <a:gd name="connsiteX0" fmla="*/ 0 w 3752850"/>
              <a:gd name="connsiteY0" fmla="*/ 0 h 4227331"/>
              <a:gd name="connsiteX1" fmla="*/ 3752850 w 3752850"/>
              <a:gd name="connsiteY1" fmla="*/ 0 h 4227331"/>
              <a:gd name="connsiteX2" fmla="*/ 3752850 w 3752850"/>
              <a:gd name="connsiteY2" fmla="*/ 4227331 h 4227331"/>
              <a:gd name="connsiteX3" fmla="*/ 0 w 3752850"/>
              <a:gd name="connsiteY3" fmla="*/ 2334810 h 422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227331">
                <a:moveTo>
                  <a:pt x="0" y="0"/>
                </a:moveTo>
                <a:lnTo>
                  <a:pt x="3752850" y="0"/>
                </a:lnTo>
                <a:lnTo>
                  <a:pt x="3752850" y="4227331"/>
                </a:lnTo>
                <a:lnTo>
                  <a:pt x="0" y="2334810"/>
                </a:lnTo>
                <a:close/>
              </a:path>
            </a:pathLst>
          </a:custGeom>
        </p:spPr>
      </p:pic>
      <p:cxnSp>
        <p:nvCxnSpPr>
          <p:cNvPr id="15" name="直接连接符 14"/>
          <p:cNvCxnSpPr/>
          <p:nvPr/>
        </p:nvCxnSpPr>
        <p:spPr>
          <a:xfrm>
            <a:off x="420914" y="2584960"/>
            <a:ext cx="3674836" cy="186294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711825" y="3219286"/>
            <a:ext cx="530518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4000" i="0" u="none" strike="noStrike" kern="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Calibri Light" panose="020F0302020204030204" pitchFamily="34" charset="0"/>
              </a:rPr>
              <a:t>设计思路</a:t>
            </a:r>
            <a:endParaRPr kumimoji="0" lang="zh-CN" sz="4000" i="0" u="none" strike="noStrike" kern="0" cap="none" spc="0" normalizeH="0" baseline="0" noProof="0" dirty="0">
              <a:ln>
                <a:noFill/>
              </a:ln>
              <a:solidFill>
                <a:srgbClr val="3A3A3A"/>
              </a:solidFill>
              <a:effectLst/>
              <a:uLnTx/>
              <a:uFillTx/>
              <a:latin typeface="Calibri Light" panose="020F0302020204030204" pitchFamily="34" charset="0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5813913" y="4164853"/>
            <a:ext cx="2581834" cy="600165"/>
          </a:xfrm>
          <a:custGeom>
            <a:avLst/>
            <a:gdLst>
              <a:gd name="connsiteX0" fmla="*/ 0 w 2581834"/>
              <a:gd name="connsiteY0" fmla="*/ 0 h 600165"/>
              <a:gd name="connsiteX1" fmla="*/ 1391714 w 2581834"/>
              <a:gd name="connsiteY1" fmla="*/ 0 h 600165"/>
              <a:gd name="connsiteX2" fmla="*/ 2581834 w 2581834"/>
              <a:gd name="connsiteY2" fmla="*/ 600165 h 600165"/>
              <a:gd name="connsiteX3" fmla="*/ 0 w 2581834"/>
              <a:gd name="connsiteY3" fmla="*/ 600165 h 600165"/>
              <a:gd name="connsiteX4" fmla="*/ 0 w 2581834"/>
              <a:gd name="connsiteY4" fmla="*/ 0 h 600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1834" h="600165">
                <a:moveTo>
                  <a:pt x="0" y="0"/>
                </a:moveTo>
                <a:lnTo>
                  <a:pt x="1391714" y="0"/>
                </a:lnTo>
                <a:lnTo>
                  <a:pt x="2581834" y="600165"/>
                </a:lnTo>
                <a:lnTo>
                  <a:pt x="0" y="600165"/>
                </a:lnTo>
                <a:lnTo>
                  <a:pt x="0" y="0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137990" y="3396840"/>
            <a:ext cx="170891" cy="383259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783433" y="4992977"/>
            <a:ext cx="1313757" cy="0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等腰三角形 30"/>
          <p:cNvSpPr/>
          <p:nvPr/>
        </p:nvSpPr>
        <p:spPr>
          <a:xfrm>
            <a:off x="8121543" y="4765813"/>
            <a:ext cx="264307" cy="117474"/>
          </a:xfrm>
          <a:custGeom>
            <a:avLst/>
            <a:gdLst>
              <a:gd name="connsiteX0" fmla="*/ 0 w 309537"/>
              <a:gd name="connsiteY0" fmla="*/ 146050 h 146050"/>
              <a:gd name="connsiteX1" fmla="*/ 154769 w 309537"/>
              <a:gd name="connsiteY1" fmla="*/ 0 h 146050"/>
              <a:gd name="connsiteX2" fmla="*/ 309537 w 309537"/>
              <a:gd name="connsiteY2" fmla="*/ 146050 h 146050"/>
              <a:gd name="connsiteX3" fmla="*/ 0 w 309537"/>
              <a:gd name="connsiteY3" fmla="*/ 146050 h 146050"/>
              <a:gd name="connsiteX0-1" fmla="*/ 0 w 397643"/>
              <a:gd name="connsiteY0-2" fmla="*/ 74612 h 146050"/>
              <a:gd name="connsiteX1-3" fmla="*/ 242875 w 397643"/>
              <a:gd name="connsiteY1-4" fmla="*/ 0 h 146050"/>
              <a:gd name="connsiteX2-5" fmla="*/ 397643 w 397643"/>
              <a:gd name="connsiteY2-6" fmla="*/ 146050 h 146050"/>
              <a:gd name="connsiteX3-7" fmla="*/ 0 w 397643"/>
              <a:gd name="connsiteY3-8" fmla="*/ 74612 h 146050"/>
              <a:gd name="connsiteX0-9" fmla="*/ 0 w 242875"/>
              <a:gd name="connsiteY0-10" fmla="*/ 74612 h 191293"/>
              <a:gd name="connsiteX1-11" fmla="*/ 242875 w 242875"/>
              <a:gd name="connsiteY1-12" fmla="*/ 0 h 191293"/>
              <a:gd name="connsiteX2-13" fmla="*/ 233337 w 242875"/>
              <a:gd name="connsiteY2-14" fmla="*/ 191293 h 191293"/>
              <a:gd name="connsiteX3-15" fmla="*/ 0 w 242875"/>
              <a:gd name="connsiteY3-16" fmla="*/ 74612 h 191293"/>
              <a:gd name="connsiteX0-17" fmla="*/ 0 w 264307"/>
              <a:gd name="connsiteY0-18" fmla="*/ 793 h 117474"/>
              <a:gd name="connsiteX1-19" fmla="*/ 264307 w 264307"/>
              <a:gd name="connsiteY1-20" fmla="*/ 0 h 117474"/>
              <a:gd name="connsiteX2-21" fmla="*/ 233337 w 264307"/>
              <a:gd name="connsiteY2-22" fmla="*/ 117474 h 117474"/>
              <a:gd name="connsiteX3-23" fmla="*/ 0 w 264307"/>
              <a:gd name="connsiteY3-24" fmla="*/ 793 h 1174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64307" h="117474">
                <a:moveTo>
                  <a:pt x="0" y="793"/>
                </a:moveTo>
                <a:lnTo>
                  <a:pt x="264307" y="0"/>
                </a:lnTo>
                <a:lnTo>
                  <a:pt x="233337" y="117474"/>
                </a:lnTo>
                <a:lnTo>
                  <a:pt x="0" y="793"/>
                </a:lnTo>
                <a:close/>
              </a:path>
            </a:pathLst>
          </a:custGeom>
          <a:solidFill>
            <a:srgbClr val="B08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489564" y="2408598"/>
            <a:ext cx="6260239" cy="1443042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557704" y="2938221"/>
            <a:ext cx="6396518" cy="1443041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29500" y="638885"/>
            <a:ext cx="2419074" cy="1103204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 rot="0">
            <a:off x="1677035" y="935990"/>
            <a:ext cx="3056255" cy="5692140"/>
            <a:chOff x="5870" y="1155"/>
            <a:chExt cx="4813" cy="8964"/>
          </a:xfrm>
        </p:grpSpPr>
        <p:sp>
          <p:nvSpPr>
            <p:cNvPr id="11" name="文本框 10"/>
            <p:cNvSpPr txBox="1"/>
            <p:nvPr/>
          </p:nvSpPr>
          <p:spPr>
            <a:xfrm>
              <a:off x="5870" y="8521"/>
              <a:ext cx="1524" cy="1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02</a:t>
              </a:r>
              <a:endParaRPr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394" y="1155"/>
              <a:ext cx="3289" cy="8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zh-CN" sz="2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设计思路</a:t>
              </a:r>
              <a:endParaRPr lang="zh-CN" sz="2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7417" y="1338"/>
              <a:ext cx="0" cy="8781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6378506" y="-279"/>
            <a:ext cx="5806632" cy="6001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8477086" y="552142"/>
            <a:ext cx="3708052" cy="383259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10707226" y="994395"/>
            <a:ext cx="1415845" cy="0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FBDP Lab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7980" y="281305"/>
            <a:ext cx="7425055" cy="67570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94660" y="3517900"/>
            <a:ext cx="1407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StockNews</a:t>
            </a:r>
            <a:endParaRPr lang="en-US" altLang="zh-CN"/>
          </a:p>
          <a:p>
            <a:r>
              <a:rPr lang="en-US" altLang="zh-CN"/>
              <a:t>Driver</a:t>
            </a:r>
            <a:endParaRPr lang="en-US" altLang="zh-CN"/>
          </a:p>
        </p:txBody>
      </p:sp>
      <p:sp>
        <p:nvSpPr>
          <p:cNvPr id="5" name="左大括号 4"/>
          <p:cNvSpPr/>
          <p:nvPr/>
        </p:nvSpPr>
        <p:spPr>
          <a:xfrm>
            <a:off x="4402455" y="2048510"/>
            <a:ext cx="82550" cy="3415665"/>
          </a:xfrm>
          <a:prstGeom prst="leftBrace">
            <a:avLst/>
          </a:prstGeom>
          <a:solidFill>
            <a:srgbClr val="FFC00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489564" y="2408598"/>
            <a:ext cx="6260239" cy="1443042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557704" y="2938221"/>
            <a:ext cx="6396518" cy="1443041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29500" y="638885"/>
            <a:ext cx="2419074" cy="1103204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 rot="0">
            <a:off x="1677035" y="1052195"/>
            <a:ext cx="982345" cy="5575935"/>
            <a:chOff x="5870" y="1338"/>
            <a:chExt cx="1547" cy="8781"/>
          </a:xfrm>
        </p:grpSpPr>
        <p:sp>
          <p:nvSpPr>
            <p:cNvPr id="11" name="文本框 10"/>
            <p:cNvSpPr txBox="1"/>
            <p:nvPr/>
          </p:nvSpPr>
          <p:spPr>
            <a:xfrm>
              <a:off x="5870" y="8521"/>
              <a:ext cx="1524" cy="1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02</a:t>
              </a:r>
              <a:endParaRPr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7417" y="1338"/>
              <a:ext cx="0" cy="8781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6378506" y="-279"/>
            <a:ext cx="5806632" cy="6001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8477086" y="552142"/>
            <a:ext cx="3708052" cy="383259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10707226" y="994395"/>
            <a:ext cx="1415845" cy="0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3525" y="2867025"/>
            <a:ext cx="9230360" cy="29108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498533" y="2134235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p>
            <a:pPr lvl="0" algn="ctr"/>
            <a:r>
              <a:rPr 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语句分词</a:t>
            </a:r>
            <a:endParaRPr lang="zh-CN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489564" y="2408598"/>
            <a:ext cx="6260239" cy="1443042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557704" y="2938221"/>
            <a:ext cx="6396518" cy="1443041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29500" y="638885"/>
            <a:ext cx="2419074" cy="1103204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 rot="0">
            <a:off x="1677035" y="1052195"/>
            <a:ext cx="982345" cy="5575935"/>
            <a:chOff x="5870" y="1338"/>
            <a:chExt cx="1547" cy="8781"/>
          </a:xfrm>
        </p:grpSpPr>
        <p:sp>
          <p:nvSpPr>
            <p:cNvPr id="11" name="文本框 10"/>
            <p:cNvSpPr txBox="1"/>
            <p:nvPr/>
          </p:nvSpPr>
          <p:spPr>
            <a:xfrm>
              <a:off x="5870" y="8521"/>
              <a:ext cx="1524" cy="1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02</a:t>
              </a:r>
              <a:endParaRPr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7417" y="1338"/>
              <a:ext cx="0" cy="8781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6378506" y="-279"/>
            <a:ext cx="5806632" cy="6001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8477086" y="552142"/>
            <a:ext cx="3708052" cy="383259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10707226" y="994395"/>
            <a:ext cx="1415845" cy="0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498533" y="2134235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p>
            <a:pPr lvl="0" algn="ctr"/>
            <a:r>
              <a:rPr 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词频统计</a:t>
            </a:r>
            <a:endParaRPr lang="zh-CN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3850" y="3288665"/>
            <a:ext cx="9096375" cy="198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A3A3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</Words>
  <Application>WPS 演示</Application>
  <PresentationFormat>自定义</PresentationFormat>
  <Paragraphs>120</Paragraphs>
  <Slides>19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宋体</vt:lpstr>
      <vt:lpstr>Wingdings</vt:lpstr>
      <vt:lpstr>Calibri Light</vt:lpstr>
      <vt:lpstr>仿宋</vt:lpstr>
      <vt:lpstr>Yu Gothic UI Light</vt:lpstr>
      <vt:lpstr>微软雅黑</vt:lpstr>
      <vt:lpstr>等线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HyperlinkBase>https://dxpu.taobao.com/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大侠素材铺</dc:title>
  <dc:creator>大侠素材铺</dc:creator>
  <dc:description>大侠素材铺
淘宝店：https://dxpu.taobao.com/</dc:description>
  <cp:lastModifiedBy>晴晞</cp:lastModifiedBy>
  <cp:revision>298</cp:revision>
  <dcterms:created xsi:type="dcterms:W3CDTF">2016-06-07T15:36:00Z</dcterms:created>
  <dcterms:modified xsi:type="dcterms:W3CDTF">2018-11-26T01:28:51Z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