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34"/>
  </p:handoutMasterIdLst>
  <p:sldIdLst>
    <p:sldId id="256" r:id="rId3"/>
    <p:sldId id="383" r:id="rId4"/>
    <p:sldId id="264" r:id="rId5"/>
    <p:sldId id="409" r:id="rId6"/>
    <p:sldId id="448" r:id="rId7"/>
    <p:sldId id="265" r:id="rId8"/>
    <p:sldId id="295" r:id="rId9"/>
    <p:sldId id="328" r:id="rId10"/>
    <p:sldId id="449" r:id="rId11"/>
    <p:sldId id="450" r:id="rId12"/>
    <p:sldId id="451" r:id="rId13"/>
    <p:sldId id="351" r:id="rId14"/>
    <p:sldId id="267" r:id="rId15"/>
    <p:sldId id="452" r:id="rId16"/>
    <p:sldId id="453" r:id="rId17"/>
    <p:sldId id="454" r:id="rId18"/>
    <p:sldId id="270" r:id="rId19"/>
    <p:sldId id="379" r:id="rId20"/>
    <p:sldId id="272" r:id="rId21"/>
    <p:sldId id="276" r:id="rId23"/>
    <p:sldId id="434" r:id="rId24"/>
    <p:sldId id="455" r:id="rId25"/>
    <p:sldId id="380" r:id="rId26"/>
    <p:sldId id="381" r:id="rId27"/>
    <p:sldId id="382" r:id="rId28"/>
    <p:sldId id="372" r:id="rId29"/>
    <p:sldId id="374" r:id="rId30"/>
    <p:sldId id="375" r:id="rId31"/>
    <p:sldId id="377" r:id="rId32"/>
    <p:sldId id="2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458785-24eb-4212-a902-b2db95caea7f}">
          <p14:sldIdLst>
            <p14:sldId id="256"/>
            <p14:sldId id="383"/>
            <p14:sldId id="264"/>
            <p14:sldId id="448"/>
            <p14:sldId id="265"/>
            <p14:sldId id="295"/>
            <p14:sldId id="328"/>
            <p14:sldId id="449"/>
            <p14:sldId id="450"/>
            <p14:sldId id="451"/>
            <p14:sldId id="351"/>
            <p14:sldId id="267"/>
            <p14:sldId id="452"/>
            <p14:sldId id="453"/>
            <p14:sldId id="454"/>
            <p14:sldId id="270"/>
            <p14:sldId id="379"/>
            <p14:sldId id="272"/>
            <p14:sldId id="276"/>
            <p14:sldId id="434"/>
            <p14:sldId id="455"/>
            <p14:sldId id="380"/>
            <p14:sldId id="381"/>
            <p14:sldId id="382"/>
            <p14:sldId id="372"/>
            <p14:sldId id="374"/>
            <p14:sldId id="375"/>
            <p14:sldId id="377"/>
            <p14:sldId id="293"/>
            <p14:sldId id="4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200"/>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audio" Target="../media/audio1.wav"/><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cover dir="r"/>
        <p:sndAc>
          <p:stSnd>
            <p:snd r:embed="rId12" name="type.wav"/>
          </p:stSnd>
        </p:sndAc>
      </p:transition>
    </mc:Choice>
    <mc:Fallback>
      <p:transition spd="slow">
        <p:cover dir="r"/>
        <p:sndAc>
          <p:stSnd>
            <p:snd r:embed="rId12" name="type.wav"/>
          </p:stSnd>
        </p:sndAc>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hyperlink" Target="https://beijing.anjuke.com/sale/yanjiao/" TargetMode="External"/><Relationship Id="rId2" Type="http://schemas.openxmlformats.org/officeDocument/2006/relationships/hyperlink" Target="http://beijing.anjuke.com/prop/view/A858484657?from=filter&amp;spread=filtersearch&amp;ab=expclick-AJKERSHOUFANG_101_sortrand_desc&amp;position=4&amp;now_time=1496215284&#13;"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png"/><Relationship Id="rId2" Type="http://schemas.microsoft.com/office/2007/relationships/hdphoto"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9.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流程图: 可选过程 5"/>
          <p:cNvSpPr/>
          <p:nvPr/>
        </p:nvSpPr>
        <p:spPr>
          <a:xfrm>
            <a:off x="1524000" y="2901315"/>
            <a:ext cx="9347835" cy="5937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t>房源管理制度讲解</a:t>
            </a:r>
            <a:endParaRPr lang="zh-CN" altLang="en-US" sz="3200"/>
          </a:p>
        </p:txBody>
      </p:sp>
      <p:sp>
        <p:nvSpPr>
          <p:cNvPr id="5" name="页脚占位符 4"/>
          <p:cNvSpPr>
            <a:spLocks noGrp="1"/>
          </p:cNvSpPr>
          <p:nvPr>
            <p:ph type="ftr" sz="quarter" idx="11"/>
          </p:nvPr>
        </p:nvSpPr>
        <p:spPr/>
        <p:txBody>
          <a:bodyPr/>
          <a:p>
            <a:endParaRPr lang="zh-CN" altLang="en-US"/>
          </a:p>
        </p:txBody>
      </p:sp>
      <p:pic>
        <p:nvPicPr>
          <p:cNvPr id="8" name="图片 7" descr="F:\五月工作安排\福地置业\福地置业.png福地置业"/>
          <p:cNvPicPr>
            <a:picLocks noChangeAspect="1"/>
          </p:cNvPicPr>
          <p:nvPr/>
        </p:nvPicPr>
        <p:blipFill>
          <a:blip r:embed="rId1"/>
          <a:srcRect/>
          <a:stretch>
            <a:fillRect/>
          </a:stretch>
        </p:blipFill>
        <p:spPr>
          <a:xfrm>
            <a:off x="1007110" y="381000"/>
            <a:ext cx="2402840" cy="653415"/>
          </a:xfrm>
          <a:prstGeom prst="rect">
            <a:avLst/>
          </a:prstGeom>
        </p:spPr>
      </p:pic>
    </p:spTree>
  </p:cSld>
  <p:clrMapOvr>
    <a:masterClrMapping/>
  </p:clrMapOvr>
  <p:transition spd="slow">
    <p:cover dir="r"/>
    <p:sndAc>
      <p:stSnd>
        <p:snd r:embed="rId2" name="typ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3" name="图片 2"/>
          <p:cNvPicPr>
            <a:picLocks noChangeAspect="1"/>
          </p:cNvPicPr>
          <p:nvPr/>
        </p:nvPicPr>
        <p:blipFill>
          <a:blip r:embed="rId2"/>
          <a:stretch>
            <a:fillRect/>
          </a:stretch>
        </p:blipFill>
        <p:spPr>
          <a:xfrm>
            <a:off x="1176655" y="1143000"/>
            <a:ext cx="9575165" cy="5734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sz="2800">
                <a:solidFill>
                  <a:srgbClr val="FF0000"/>
                </a:solidFill>
              </a:rPr>
              <a:t>录入格式不完整</a:t>
            </a:r>
            <a:endParaRPr lang="zh-CN" altLang="zh-CN" sz="2800">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265555" y="1506855"/>
            <a:ext cx="9625330" cy="4371340"/>
          </a:xfrm>
          <a:prstGeom prst="rect">
            <a:avLst/>
          </a:prstGeom>
          <a:ln w="28575" cmpd="sng">
            <a:solidFill>
              <a:schemeClr val="accent1">
                <a:shade val="50000"/>
              </a:schemeClr>
            </a:solidFill>
            <a:prstDash val="sysDot"/>
          </a:ln>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4545"/>
          </a:xfrm>
        </p:spPr>
        <p:txBody>
          <a:bodyPr/>
          <a:p>
            <a:r>
              <a:rPr lang="zh-CN" altLang="zh-CN"/>
              <a:t>房源录入实操</a:t>
            </a:r>
            <a:endParaRPr lang="zh-CN" altLang="zh-CN"/>
          </a:p>
        </p:txBody>
      </p:sp>
      <p:sp>
        <p:nvSpPr>
          <p:cNvPr id="4" name="页脚占位符 3"/>
          <p:cNvSpPr>
            <a:spLocks noGrp="1"/>
          </p:cNvSpPr>
          <p:nvPr>
            <p:ph type="ftr" sz="quarter" idx="11"/>
          </p:nvPr>
        </p:nvSpPr>
        <p:spPr/>
        <p:txBody>
          <a:bodyPr/>
          <a:p>
            <a:endParaRPr lang="zh-CN" altLang="en-US"/>
          </a:p>
        </p:txBody>
      </p:sp>
      <p:pic>
        <p:nvPicPr>
          <p:cNvPr id="5" name="内容占位符 4" descr="shicao"/>
          <p:cNvPicPr>
            <a:picLocks noChangeAspect="1"/>
          </p:cNvPicPr>
          <p:nvPr>
            <p:ph idx="1"/>
          </p:nvPr>
        </p:nvPicPr>
        <p:blipFill>
          <a:blip r:embed="rId1"/>
          <a:stretch>
            <a:fillRect/>
          </a:stretch>
        </p:blipFill>
        <p:spPr>
          <a:xfrm>
            <a:off x="476250" y="1391285"/>
            <a:ext cx="11240135" cy="4076065"/>
          </a:xfrm>
          <a:prstGeom prst="rect">
            <a:avLst/>
          </a:prstGeom>
        </p:spPr>
      </p:pic>
      <p:sp>
        <p:nvSpPr>
          <p:cNvPr id="6" name="椭圆 5"/>
          <p:cNvSpPr/>
          <p:nvPr/>
        </p:nvSpPr>
        <p:spPr>
          <a:xfrm>
            <a:off x="11069955" y="2146935"/>
            <a:ext cx="589915" cy="454660"/>
          </a:xfrm>
          <a:prstGeom prst="ellipse">
            <a:avLst/>
          </a:prstGeom>
          <a:noFill/>
          <a:ln w="381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197610" y="3362325"/>
            <a:ext cx="7375525" cy="2228850"/>
          </a:xfrm>
          <a:prstGeom prst="rect">
            <a:avLst/>
          </a:prstGeom>
          <a:solidFill>
            <a:schemeClr val="accent2">
              <a:lumMod val="60000"/>
              <a:lumOff val="40000"/>
            </a:schemeClr>
          </a:solidFill>
        </p:spPr>
        <p:txBody>
          <a:bodyPr wrap="none" rtlCol="0">
            <a:spAutoFit/>
          </a:bodyPr>
          <a:p>
            <a:r>
              <a:rPr lang="en-US" altLang="zh-CN" sz="2800"/>
              <a:t>1.</a:t>
            </a:r>
            <a:r>
              <a:rPr lang="zh-CN" altLang="en-US" sz="2800"/>
              <a:t>录入纯数字的住宅演示</a:t>
            </a:r>
            <a:endParaRPr lang="zh-CN" altLang="en-US" sz="2800"/>
          </a:p>
          <a:p>
            <a:r>
              <a:rPr lang="en-US" altLang="zh-CN" sz="2800"/>
              <a:t>2.</a:t>
            </a:r>
            <a:r>
              <a:rPr lang="zh-CN" altLang="en-US" sz="2800"/>
              <a:t>录入字母加数字的住宅演示</a:t>
            </a:r>
            <a:endParaRPr lang="zh-CN" altLang="en-US" sz="2800"/>
          </a:p>
          <a:p>
            <a:r>
              <a:rPr lang="en-US" altLang="zh-CN" sz="2800"/>
              <a:t>3.</a:t>
            </a:r>
            <a:r>
              <a:rPr lang="zh-CN" altLang="en-US" sz="2800"/>
              <a:t>录入别墅演示</a:t>
            </a:r>
            <a:endParaRPr lang="zh-CN" altLang="en-US" sz="2800"/>
          </a:p>
          <a:p>
            <a:endParaRPr lang="zh-CN" altLang="en-US" sz="2800"/>
          </a:p>
          <a:p>
            <a:r>
              <a:rPr lang="zh-CN" altLang="en-US" sz="2800"/>
              <a:t>强调： 住宅和别墅录入、商铺的类型不能错误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房源录入基本要求</a:t>
            </a:r>
            <a:endParaRPr lang="zh-CN" altLang="en-US" sz="2800" b="1"/>
          </a:p>
        </p:txBody>
      </p:sp>
      <p:sp>
        <p:nvSpPr>
          <p:cNvPr id="12" name="标题 1"/>
          <p:cNvSpPr>
            <a:spLocks noGrp="1"/>
          </p:cNvSpPr>
          <p:nvPr/>
        </p:nvSpPr>
        <p:spPr>
          <a:xfrm>
            <a:off x="1440180" y="5043170"/>
            <a:ext cx="9144000" cy="803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578610" y="1381760"/>
            <a:ext cx="9439275" cy="4767580"/>
          </a:xfrm>
          <a:prstGeom prst="rect">
            <a:avLst/>
          </a:prstGeom>
        </p:spPr>
      </p:pic>
    </p:spTree>
  </p:cSld>
  <p:clrMapOvr>
    <a:masterClrMapping/>
  </p:clrMapOvr>
  <p:transition spd="slow">
    <p:cover dir="r"/>
    <p:sndAc>
      <p:stSnd>
        <p:snd r:embed="rId4" name="type.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电话录入要求</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43230" y="1567815"/>
            <a:ext cx="11306175" cy="31089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业主电话应录为业主本人或其配偶、</a:t>
            </a:r>
            <a:r>
              <a:rPr lang="zh-CN" sz="2800" b="0" u="none">
                <a:solidFill>
                  <a:srgbClr val="FF0000"/>
                </a:solidFill>
                <a:latin typeface="微软雅黑" charset="-122"/>
                <a:ea typeface="微软雅黑" charset="-122"/>
                <a:cs typeface="微软雅黑" charset="-122"/>
              </a:rPr>
              <a:t>关联人（配偶、亲属、兄弟姐妹，朋友电话）</a:t>
            </a:r>
            <a:r>
              <a:rPr lang="zh-CN" sz="2800" b="0" u="none">
                <a:latin typeface="微软雅黑" charset="-122"/>
                <a:ea typeface="微软雅黑" charset="-122"/>
                <a:cs typeface="微软雅黑" charset="-122"/>
              </a:rPr>
              <a:t>，</a:t>
            </a:r>
            <a:r>
              <a:rPr sz="2800" b="0" u="none">
                <a:latin typeface="微软雅黑" charset="-122"/>
                <a:ea typeface="微软雅黑" charset="-122"/>
                <a:cs typeface="微软雅黑" charset="-122"/>
              </a:rPr>
              <a:t>不得以</a:t>
            </a:r>
            <a:r>
              <a:rPr sz="2800" b="0" u="none">
                <a:solidFill>
                  <a:srgbClr val="FF0000"/>
                </a:solidFill>
                <a:latin typeface="微软雅黑" charset="-122"/>
                <a:ea typeface="微软雅黑" charset="-122"/>
                <a:cs typeface="微软雅黑" charset="-122"/>
              </a:rPr>
              <a:t>录入任何中介公司经纪人电话</a:t>
            </a:r>
            <a:r>
              <a:rPr lang="zh-CN" sz="2800" b="0" u="none">
                <a:solidFill>
                  <a:srgbClr val="FF0000"/>
                </a:solidFill>
                <a:latin typeface="微软雅黑" charset="-122"/>
                <a:ea typeface="微软雅黑" charset="-122"/>
                <a:cs typeface="微软雅黑" charset="-122"/>
              </a:rPr>
              <a:t>。</a:t>
            </a:r>
            <a:endParaRPr lang="zh-CN" sz="2800" b="0" u="none">
              <a:solidFill>
                <a:srgbClr val="FF0000"/>
              </a:solidFill>
              <a:latin typeface="微软雅黑" charset="-122"/>
              <a:ea typeface="微软雅黑" charset="-122"/>
              <a:cs typeface="微软雅黑" charset="-122"/>
            </a:endParaRPr>
          </a:p>
          <a:p>
            <a:pPr marL="457200" indent="-457200" algn="l">
              <a:buFont typeface="Wingdings" charset="0"/>
              <a:buChar char="u"/>
            </a:pPr>
            <a:endParaRPr lang="zh-CN" sz="2800" b="0" u="none">
              <a:solidFill>
                <a:srgbClr val="FF0000"/>
              </a:solidFill>
              <a:latin typeface="微软雅黑" charset="-122"/>
              <a:ea typeface="微软雅黑" charset="-122"/>
              <a:cs typeface="微软雅黑" charset="-122"/>
            </a:endParaRPr>
          </a:p>
          <a:p>
            <a:pPr marL="0" indent="0" algn="l"/>
            <a:r>
              <a:rPr lang="zh-CN" sz="2800" b="0" u="none">
                <a:solidFill>
                  <a:srgbClr val="FF0000"/>
                </a:solidFill>
                <a:latin typeface="微软雅黑" charset="-122"/>
                <a:ea typeface="微软雅黑" charset="-122"/>
                <a:cs typeface="微软雅黑" charset="-122"/>
              </a:rPr>
              <a:t>    登记房源的时候要问清楚</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是公司房源还是个人房源</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录入前</a:t>
            </a:r>
            <a:r>
              <a:rPr lang="en-US" altLang="zh-CN" sz="2800" b="0" u="none">
                <a:solidFill>
                  <a:srgbClr val="FF0000"/>
                </a:solidFill>
                <a:latin typeface="微软雅黑" charset="-122"/>
                <a:ea typeface="微软雅黑" charset="-122"/>
                <a:cs typeface="微软雅黑" charset="-122"/>
              </a:rPr>
              <a:t>www.baidu.com </a:t>
            </a:r>
            <a:r>
              <a:rPr lang="zh-CN" altLang="en-US" sz="2800" b="0" u="none">
                <a:solidFill>
                  <a:srgbClr val="FF0000"/>
                </a:solidFill>
                <a:latin typeface="微软雅黑" charset="-122"/>
                <a:ea typeface="微软雅黑" charset="-122"/>
                <a:cs typeface="微软雅黑" charset="-122"/>
              </a:rPr>
              <a:t>查询是否为经纪人电话</a:t>
            </a:r>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p:txBody>
      </p:sp>
      <p:sp>
        <p:nvSpPr>
          <p:cNvPr id="6" name="文本框 5"/>
          <p:cNvSpPr txBox="1"/>
          <p:nvPr/>
        </p:nvSpPr>
        <p:spPr>
          <a:xfrm>
            <a:off x="443865" y="3813175"/>
            <a:ext cx="11305540" cy="9753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如果经纪人是业主</a:t>
            </a:r>
            <a:r>
              <a:rPr lang="zh-CN" sz="2800" b="0" u="none">
                <a:latin typeface="微软雅黑" charset="-122"/>
                <a:ea typeface="微软雅黑" charset="-122"/>
                <a:cs typeface="微软雅黑" charset="-122"/>
              </a:rPr>
              <a:t>（或业主配偶、子女）</a:t>
            </a:r>
            <a:r>
              <a:rPr sz="2800" b="0" u="none">
                <a:latin typeface="微软雅黑" charset="-122"/>
                <a:ea typeface="微软雅黑" charset="-122"/>
                <a:cs typeface="微软雅黑" charset="-122"/>
              </a:rPr>
              <a:t>，</a:t>
            </a:r>
            <a:r>
              <a:rPr lang="zh-CN" sz="2800" b="0" u="none">
                <a:latin typeface="微软雅黑" charset="-122"/>
                <a:ea typeface="微软雅黑" charset="-122"/>
                <a:cs typeface="微软雅黑" charset="-122"/>
              </a:rPr>
              <a:t>经</a:t>
            </a:r>
            <a:r>
              <a:rPr sz="2800" b="0" u="none">
                <a:latin typeface="微软雅黑" charset="-122"/>
                <a:ea typeface="微软雅黑" charset="-122"/>
                <a:cs typeface="微软雅黑" charset="-122"/>
              </a:rPr>
              <a:t>确认</a:t>
            </a:r>
            <a:r>
              <a:rPr lang="zh-CN" sz="2800" b="0" u="none">
                <a:latin typeface="微软雅黑" charset="-122"/>
                <a:ea typeface="微软雅黑" charset="-122"/>
                <a:cs typeface="微软雅黑" charset="-122"/>
              </a:rPr>
              <a:t>后</a:t>
            </a:r>
            <a:r>
              <a:rPr sz="2800" b="0" u="none">
                <a:latin typeface="微软雅黑" charset="-122"/>
                <a:ea typeface="微软雅黑" charset="-122"/>
                <a:cs typeface="微软雅黑" charset="-122"/>
              </a:rPr>
              <a:t>可判定为真实房源，否则房源</a:t>
            </a:r>
            <a:r>
              <a:rPr sz="2800" b="0" u="none">
                <a:solidFill>
                  <a:srgbClr val="FF0000"/>
                </a:solidFill>
                <a:latin typeface="微软雅黑" charset="-122"/>
                <a:ea typeface="微软雅黑" charset="-122"/>
                <a:cs typeface="微软雅黑" charset="-122"/>
              </a:rPr>
              <a:t>判定为虚假房源</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 name="文本框 9"/>
          <p:cNvSpPr txBox="1"/>
          <p:nvPr/>
        </p:nvSpPr>
        <p:spPr>
          <a:xfrm>
            <a:off x="433705" y="4788535"/>
            <a:ext cx="11305540" cy="54864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a:t>
            </a:r>
            <a:r>
              <a:rPr lang="zh-CN" sz="2800" b="0" u="none">
                <a:latin typeface="微软雅黑" charset="-122"/>
                <a:ea typeface="微软雅黑" charset="-122"/>
                <a:cs typeface="微软雅黑" charset="-122"/>
              </a:rPr>
              <a:t>房屋为公证委托的，则受托人电话有效（多指房倒收的）</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spTree>
  </p:cSld>
  <p:clrMapOvr>
    <a:masterClrMapping/>
  </p:clrMapOvr>
  <p:transition spd="slow">
    <p:cover dir="r"/>
    <p:sndAc>
      <p:stSnd>
        <p:snd r:embed="rId2" name="type.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独家和房行</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43230" y="1567815"/>
            <a:ext cx="11306175" cy="4389120"/>
          </a:xfrm>
          <a:prstGeom prst="rect">
            <a:avLst/>
          </a:prstGeom>
          <a:solidFill>
            <a:schemeClr val="bg1"/>
          </a:solidFill>
          <a:ln w="9525">
            <a:noFill/>
          </a:ln>
        </p:spPr>
        <p:txBody>
          <a:bodyPr wrap="square">
            <a:spAutoFit/>
          </a:bodyPr>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altLang="en-US" sz="2800" b="0" u="none">
                <a:solidFill>
                  <a:schemeClr val="tx1"/>
                </a:solidFill>
                <a:latin typeface="微软雅黑" charset="-122"/>
                <a:ea typeface="微软雅黑" charset="-122"/>
                <a:cs typeface="微软雅黑" charset="-122"/>
              </a:rPr>
              <a:t>我公司房行的电话：委托人10日不跟进掉无效的可以翻盘找回，不得重新发布。</a:t>
            </a:r>
            <a:endParaRPr lang="zh-CN" altLang="en-US" sz="2800" b="0" u="none">
              <a:solidFill>
                <a:schemeClr val="tx1"/>
              </a:solidFill>
              <a:latin typeface="微软雅黑" charset="-122"/>
              <a:ea typeface="微软雅黑" charset="-122"/>
              <a:cs typeface="微软雅黑" charset="-122"/>
            </a:endParaRPr>
          </a:p>
          <a:p>
            <a:pPr marL="457200" indent="-457200" algn="l">
              <a:buFont typeface="Wingdings" charset="0"/>
              <a:buChar char="u"/>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2.</a:t>
            </a:r>
            <a:r>
              <a:rPr lang="zh-CN" altLang="en-US" sz="2800" b="0" u="none">
                <a:solidFill>
                  <a:schemeClr val="tx1"/>
                </a:solidFill>
                <a:latin typeface="微软雅黑" charset="-122"/>
                <a:ea typeface="微软雅黑" charset="-122"/>
                <a:cs typeface="微软雅黑" charset="-122"/>
              </a:rPr>
              <a:t>独家房源全员10天不跟进掉无效房源的，如果委托人和独家人是同一个人，独家人可以重新发布房源，已经被其他人发布的可以通过翻盘找回来。</a:t>
            </a:r>
            <a:endParaRPr lang="zh-CN" altLang="en-US" sz="2800" b="0" u="none">
              <a:solidFill>
                <a:schemeClr val="tx1"/>
              </a:solidFill>
              <a:latin typeface="微软雅黑" charset="-122"/>
              <a:ea typeface="微软雅黑" charset="-122"/>
              <a:cs typeface="微软雅黑" charset="-122"/>
            </a:endParaRPr>
          </a:p>
          <a:p>
            <a:pPr marL="0" indent="0" algn="l"/>
            <a:r>
              <a:rPr lang="en-US" altLang="zh-CN" sz="2800">
                <a:solidFill>
                  <a:schemeClr val="tx1"/>
                </a:solidFill>
                <a:latin typeface="微软雅黑" charset="-122"/>
                <a:ea typeface="微软雅黑" charset="-122"/>
                <a:cs typeface="微软雅黑" charset="-122"/>
                <a:sym typeface="+mn-ea"/>
              </a:rPr>
              <a:t>3.</a:t>
            </a:r>
            <a:r>
              <a:rPr lang="zh-CN" altLang="en-US" sz="2800">
                <a:solidFill>
                  <a:schemeClr val="tx1"/>
                </a:solidFill>
                <a:latin typeface="微软雅黑" charset="-122"/>
                <a:ea typeface="微软雅黑" charset="-122"/>
                <a:cs typeface="微软雅黑" charset="-122"/>
                <a:sym typeface="+mn-ea"/>
              </a:rPr>
              <a:t>业主未与公司签订独家，业主电话不能登记为（独家方）门店经理电话和业务员电话。</a:t>
            </a:r>
            <a:endParaRPr lang="zh-CN" altLang="en-US" sz="2800">
              <a:solidFill>
                <a:schemeClr val="tx1"/>
              </a:solidFill>
              <a:latin typeface="微软雅黑" charset="-122"/>
              <a:ea typeface="微软雅黑" charset="-122"/>
              <a:cs typeface="微软雅黑" charset="-122"/>
              <a:sym typeface="+mn-ea"/>
            </a:endParaRPr>
          </a:p>
          <a:p>
            <a:pPr marL="0" indent="0" algn="l"/>
            <a:r>
              <a:rPr lang="en-US" altLang="zh-CN" sz="2800">
                <a:solidFill>
                  <a:schemeClr val="tx1"/>
                </a:solidFill>
                <a:latin typeface="微软雅黑" charset="-122"/>
                <a:ea typeface="微软雅黑" charset="-122"/>
                <a:cs typeface="微软雅黑" charset="-122"/>
                <a:sym typeface="+mn-ea"/>
              </a:rPr>
              <a:t>4.</a:t>
            </a:r>
            <a:r>
              <a:rPr lang="zh-CN" altLang="en-US" sz="2800">
                <a:solidFill>
                  <a:schemeClr val="tx1"/>
                </a:solidFill>
                <a:latin typeface="微软雅黑" charset="-122"/>
                <a:ea typeface="微软雅黑" charset="-122"/>
                <a:cs typeface="微软雅黑" charset="-122"/>
                <a:sym typeface="+mn-ea"/>
              </a:rPr>
              <a:t>客源录入后</a:t>
            </a:r>
            <a:r>
              <a:rPr lang="en-US" altLang="zh-CN" sz="2800">
                <a:solidFill>
                  <a:schemeClr val="tx1"/>
                </a:solidFill>
                <a:latin typeface="微软雅黑" charset="-122"/>
                <a:ea typeface="微软雅黑" charset="-122"/>
                <a:cs typeface="微软雅黑" charset="-122"/>
                <a:sym typeface="+mn-ea"/>
              </a:rPr>
              <a:t>10</a:t>
            </a:r>
            <a:r>
              <a:rPr lang="zh-CN" altLang="en-US" sz="2800">
                <a:solidFill>
                  <a:schemeClr val="tx1"/>
                </a:solidFill>
                <a:latin typeface="微软雅黑" charset="-122"/>
                <a:ea typeface="微软雅黑" charset="-122"/>
                <a:cs typeface="微软雅黑" charset="-122"/>
                <a:sym typeface="+mn-ea"/>
              </a:rPr>
              <a:t>天不跟进掉无效，其他人可以重录。</a:t>
            </a:r>
            <a:endParaRPr lang="zh-CN" altLang="en-US" sz="2800" b="0" u="none">
              <a:solidFill>
                <a:schemeClr val="tx1"/>
              </a:solidFill>
              <a:latin typeface="微软雅黑" charset="-122"/>
              <a:ea typeface="微软雅黑" charset="-122"/>
              <a:cs typeface="微软雅黑" charset="-122"/>
              <a:sym typeface="+mn-ea"/>
            </a:endParaRPr>
          </a:p>
          <a:p>
            <a:pPr marL="0" indent="0" algn="l"/>
            <a:endParaRPr lang="zh-CN" altLang="en-US" sz="2800" b="0" u="none">
              <a:solidFill>
                <a:schemeClr val="tx1"/>
              </a:solidFill>
              <a:latin typeface="微软雅黑" charset="-122"/>
              <a:ea typeface="微软雅黑" charset="-122"/>
              <a:cs typeface="微软雅黑" charset="-122"/>
              <a:sym typeface="+mn-ea"/>
            </a:endParaRPr>
          </a:p>
        </p:txBody>
      </p:sp>
      <p:sp>
        <p:nvSpPr>
          <p:cNvPr id="3" name="页脚占位符 2"/>
          <p:cNvSpPr>
            <a:spLocks noGrp="1"/>
          </p:cNvSpPr>
          <p:nvPr>
            <p:ph type="ftr" sz="quarter" idx="11"/>
          </p:nvPr>
        </p:nvSpPr>
        <p:spPr>
          <a:xfrm>
            <a:off x="4030345" y="6356350"/>
            <a:ext cx="4114800" cy="365125"/>
          </a:xfrm>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051050" y="486410"/>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户型图</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p:cNvSpPr txBox="1"/>
          <p:nvPr/>
        </p:nvSpPr>
        <p:spPr>
          <a:xfrm>
            <a:off x="325120" y="999490"/>
            <a:ext cx="11355705" cy="5969635"/>
          </a:xfrm>
          <a:prstGeom prst="rect">
            <a:avLst/>
          </a:prstGeom>
          <a:noFill/>
          <a:ln w="9525">
            <a:noFill/>
          </a:ln>
        </p:spPr>
        <p:txBody>
          <a:bodyPr wrap="square">
            <a:spAutoFit/>
          </a:bodyPr>
          <a:p>
            <a:pPr marL="0" indent="0" algn="l"/>
            <a:r>
              <a:rPr lang="zh-CN" altLang="en-US" sz="2400" b="0" u="none">
                <a:solidFill>
                  <a:srgbClr val="D48D54"/>
                </a:solidFill>
                <a:latin typeface="微软雅黑" charset="-122"/>
                <a:ea typeface="微软雅黑" charset="-122"/>
                <a:cs typeface="微软雅黑" charset="-122"/>
              </a:rPr>
              <a:t>实勘图片满足</a:t>
            </a:r>
            <a:r>
              <a:rPr lang="en-US" altLang="zh-CN" sz="2400" b="0" u="none">
                <a:solidFill>
                  <a:srgbClr val="D48D54"/>
                </a:solidFill>
                <a:latin typeface="微软雅黑" charset="-122"/>
                <a:ea typeface="微软雅黑" charset="-122"/>
                <a:cs typeface="微软雅黑" charset="-122"/>
              </a:rPr>
              <a:t>4+1</a:t>
            </a:r>
            <a:r>
              <a:rPr lang="zh-CN" altLang="en-US" sz="2400" b="0" u="none">
                <a:solidFill>
                  <a:srgbClr val="D48D54"/>
                </a:solidFill>
                <a:latin typeface="微软雅黑" charset="-122"/>
                <a:ea typeface="微软雅黑" charset="-122"/>
                <a:cs typeface="微软雅黑" charset="-122"/>
              </a:rPr>
              <a:t>模式</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代表房间图片最少数量要求，（卧室、客厅、卫生间，厨房各</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张），户型图</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a:t>
            </a:r>
            <a:r>
              <a:rPr lang="zh-CN" altLang="en-US" sz="2400" b="0" u="none">
                <a:solidFill>
                  <a:srgbClr val="D48D54"/>
                </a:solidFill>
                <a:latin typeface="微软雅黑" charset="-122"/>
                <a:ea typeface="微软雅黑" charset="-122"/>
                <a:cs typeface="微软雅黑" charset="-122"/>
              </a:rPr>
              <a:t>业主改变户型结构的户型图需提供</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张</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张改之前，</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张改之后的），无客厅的小面积公寓房图片可采用（</a:t>
            </a:r>
            <a:r>
              <a:rPr lang="en-US" altLang="zh-CN" sz="2400" b="0" u="none">
                <a:latin typeface="微软雅黑" charset="-122"/>
                <a:ea typeface="微软雅黑" charset="-122"/>
                <a:cs typeface="微软雅黑" charset="-122"/>
              </a:rPr>
              <a:t>3+1</a:t>
            </a:r>
            <a:r>
              <a:rPr lang="zh-CN" altLang="en-US" sz="2400" b="0" u="none">
                <a:latin typeface="微软雅黑" charset="-122"/>
                <a:ea typeface="微软雅黑" charset="-122"/>
                <a:cs typeface="微软雅黑" charset="-122"/>
              </a:rPr>
              <a:t>模式）。如果同一套房源有多人上传实勘那么以最早上传、最完整图片为准。</a:t>
            </a:r>
            <a:r>
              <a:rPr lang="zh-CN" altLang="en-US" sz="2400" b="0" u="none">
                <a:solidFill>
                  <a:srgbClr val="FF0000"/>
                </a:solidFill>
                <a:latin typeface="微软雅黑" charset="-122"/>
                <a:ea typeface="微软雅黑" charset="-122"/>
                <a:cs typeface="微软雅黑" charset="-122"/>
              </a:rPr>
              <a:t>室内照片和户型图任一项无效，则不分实勘业绩。</a:t>
            </a:r>
            <a:endParaRPr lang="zh-CN" altLang="en-US" sz="2400" b="0" u="none">
              <a:solidFill>
                <a:srgbClr val="FF0000"/>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6.1</a:t>
            </a:r>
            <a:r>
              <a:rPr lang="zh-CN" altLang="en-US" sz="2400" b="0" u="none">
                <a:latin typeface="微软雅黑" charset="-122"/>
                <a:ea typeface="微软雅黑" charset="-122"/>
                <a:cs typeface="微软雅黑" charset="-122"/>
              </a:rPr>
              <a:t>） </a:t>
            </a:r>
            <a:r>
              <a:rPr lang="zh-CN" altLang="en-US" sz="2400" b="0" u="none">
                <a:solidFill>
                  <a:srgbClr val="D48D54"/>
                </a:solidFill>
                <a:latin typeface="微软雅黑" charset="-122"/>
                <a:ea typeface="微软雅黑" charset="-122"/>
                <a:cs typeface="微软雅黑" charset="-122"/>
              </a:rPr>
              <a:t>房屋原始户型图（允许有水印）</a:t>
            </a:r>
            <a:r>
              <a:rPr lang="zh-CN" altLang="en-US" sz="2400" b="0" u="none">
                <a:latin typeface="微软雅黑" charset="-122"/>
                <a:ea typeface="微软雅黑" charset="-122"/>
                <a:cs typeface="微软雅黑" charset="-122"/>
              </a:rPr>
              <a:t>、手绘户型图或者手机拍摄、电脑截图都可以做为户型图的上传材料，但要求必须是清晰、真实、有效，不能倒置、倾斜，不能使用反向户型图。手绘户型图要求横平竖直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注明</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朝向</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客厅</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卧室</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卫生间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厨房位置</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手机拍摄和电脑截图的户型图不得包含除户型图以外的任何文字、图像。如下</a:t>
            </a:r>
            <a:r>
              <a:rPr lang="en-US" altLang="zh-CN" sz="2400" b="0" u="none">
                <a:latin typeface="微软雅黑" charset="-122"/>
                <a:ea typeface="微软雅黑" charset="-122"/>
                <a:cs typeface="微软雅黑" charset="-122"/>
              </a:rPr>
              <a:t>3</a:t>
            </a:r>
            <a:r>
              <a:rPr lang="zh-CN" altLang="en-US" sz="2400" b="0" u="none">
                <a:latin typeface="微软雅黑" charset="-122"/>
                <a:ea typeface="微软雅黑" charset="-122"/>
                <a:cs typeface="微软雅黑" charset="-122"/>
              </a:rPr>
              <a:t>种户型图均有效：（</a:t>
            </a:r>
            <a:r>
              <a:rPr lang="en-US" altLang="zh-CN" sz="2400" b="0" u="none">
                <a:latin typeface="微软雅黑" charset="-122"/>
                <a:ea typeface="微软雅黑" charset="-122"/>
                <a:cs typeface="微软雅黑" charset="-122"/>
              </a:rPr>
              <a:t>6.1.1</a:t>
            </a:r>
            <a:r>
              <a:rPr lang="zh-CN" altLang="en-US" sz="2400" b="0" u="none">
                <a:latin typeface="微软雅黑" charset="-122"/>
                <a:ea typeface="微软雅黑" charset="-122"/>
                <a:cs typeface="微软雅黑" charset="-122"/>
              </a:rPr>
              <a:t>）房本上户型图明确标注房屋客厅、卧室、阳台、餐厅、厨房、卫生间。（</a:t>
            </a:r>
            <a:r>
              <a:rPr lang="en-US" altLang="zh-CN" sz="2400" b="0" u="none">
                <a:latin typeface="微软雅黑" charset="-122"/>
                <a:ea typeface="微软雅黑" charset="-122"/>
                <a:cs typeface="微软雅黑" charset="-122"/>
              </a:rPr>
              <a:t>6.1.2</a:t>
            </a:r>
            <a:r>
              <a:rPr lang="zh-CN" altLang="en-US" sz="2400" b="0" u="none">
                <a:latin typeface="微软雅黑" charset="-122"/>
                <a:ea typeface="微软雅黑" charset="-122"/>
                <a:cs typeface="微软雅黑" charset="-122"/>
              </a:rPr>
              <a:t>）房本上的户型图为框架结构，基本指标有长、宽，总面积等。（</a:t>
            </a:r>
            <a:r>
              <a:rPr lang="en-US" altLang="zh-CN" sz="2400" b="0" u="none">
                <a:latin typeface="微软雅黑" charset="-122"/>
                <a:ea typeface="微软雅黑" charset="-122"/>
                <a:cs typeface="微软雅黑" charset="-122"/>
              </a:rPr>
              <a:t>6.1.3</a:t>
            </a:r>
            <a:r>
              <a:rPr lang="zh-CN" altLang="en-US" sz="2400" b="0" u="none">
                <a:latin typeface="微软雅黑" charset="-122"/>
                <a:ea typeface="微软雅黑" charset="-122"/>
                <a:cs typeface="微软雅黑" charset="-122"/>
              </a:rPr>
              <a:t>）业主改变户型结构（</a:t>
            </a:r>
            <a:r>
              <a:rPr lang="zh-CN" altLang="en-US" sz="2400" b="0" u="none">
                <a:solidFill>
                  <a:srgbClr val="D48D54"/>
                </a:solidFill>
                <a:latin typeface="微软雅黑" charset="-122"/>
                <a:ea typeface="微软雅黑" charset="-122"/>
                <a:cs typeface="微软雅黑" charset="-122"/>
              </a:rPr>
              <a:t>特指</a:t>
            </a:r>
            <a:r>
              <a:rPr lang="en-US" altLang="zh-CN" sz="2400" b="0" u="none">
                <a:solidFill>
                  <a:srgbClr val="D48D54"/>
                </a:solidFill>
                <a:latin typeface="微软雅黑" charset="-122"/>
                <a:ea typeface="微软雅黑" charset="-122"/>
                <a:cs typeface="微软雅黑" charset="-122"/>
              </a:rPr>
              <a:t>1</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a:t>
            </a:r>
            <a:r>
              <a:rPr lang="en-US" altLang="zh-CN" sz="2400" b="0" u="none">
                <a:solidFill>
                  <a:srgbClr val="D48D54"/>
                </a:solidFill>
                <a:latin typeface="微软雅黑" charset="-122"/>
                <a:ea typeface="微软雅黑" charset="-122"/>
                <a:cs typeface="微软雅黑" charset="-122"/>
              </a:rPr>
              <a:t>3</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居等情况</a:t>
            </a:r>
            <a:r>
              <a:rPr lang="zh-CN" altLang="en-US" sz="2400" b="0" u="none">
                <a:latin typeface="微软雅黑" charset="-122"/>
                <a:ea typeface="微软雅黑" charset="-122"/>
                <a:cs typeface="微软雅黑" charset="-122"/>
              </a:rPr>
              <a:t>）的需要提供</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张户型图（</a:t>
            </a:r>
            <a:r>
              <a:rPr lang="zh-CN" altLang="en-US" sz="2400" b="0" u="none">
                <a:solidFill>
                  <a:srgbClr val="FF0000"/>
                </a:solidFill>
                <a:latin typeface="微软雅黑" charset="-122"/>
                <a:ea typeface="微软雅黑" charset="-122"/>
                <a:cs typeface="微软雅黑" charset="-122"/>
              </a:rPr>
              <a:t>原始户型图</a:t>
            </a:r>
            <a:r>
              <a:rPr lang="en-US" altLang="zh-CN" sz="2400" b="0" u="none">
                <a:solidFill>
                  <a:srgbClr val="FF0000"/>
                </a:solidFill>
                <a:latin typeface="微软雅黑" charset="-122"/>
                <a:ea typeface="微软雅黑" charset="-122"/>
                <a:cs typeface="微软雅黑" charset="-122"/>
              </a:rPr>
              <a:t>+</a:t>
            </a:r>
            <a:r>
              <a:rPr lang="zh-CN" altLang="en-US" sz="2400" b="0" u="none">
                <a:solidFill>
                  <a:srgbClr val="FF0000"/>
                </a:solidFill>
                <a:latin typeface="微软雅黑" charset="-122"/>
                <a:ea typeface="微软雅黑" charset="-122"/>
                <a:cs typeface="微软雅黑" charset="-122"/>
              </a:rPr>
              <a:t>改后户型图</a:t>
            </a:r>
            <a:r>
              <a:rPr lang="zh-CN" altLang="en-US" sz="2400" b="0" u="none">
                <a:latin typeface="微软雅黑" charset="-122"/>
                <a:ea typeface="微软雅黑" charset="-122"/>
                <a:cs typeface="微软雅黑" charset="-122"/>
              </a:rPr>
              <a:t>）。</a:t>
            </a:r>
            <a:endParaRPr lang="zh-CN" altLang="en-US" sz="2400" b="0" u="none">
              <a:latin typeface="微软雅黑" charset="-122"/>
              <a:ea typeface="微软雅黑" charset="-122"/>
              <a:cs typeface="微软雅黑" charset="-122"/>
            </a:endParaRPr>
          </a:p>
          <a:p>
            <a:endParaRPr lang="zh-CN" altLang="en-US" sz="2400"/>
          </a:p>
        </p:txBody>
      </p:sp>
    </p:spTree>
  </p:cSld>
  <p:clrMapOvr>
    <a:masterClrMapping/>
  </p:clrMapOvr>
  <p:transition spd="slow">
    <p:cover dir="r"/>
    <p:sndAc>
      <p:stSnd>
        <p:snd r:embed="rId2" name="type.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室内照片</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a:hlinkClick r:id="rId2"/>
          </p:cNvPr>
          <p:cNvSpPr txBox="1"/>
          <p:nvPr/>
        </p:nvSpPr>
        <p:spPr>
          <a:xfrm>
            <a:off x="929005" y="1505585"/>
            <a:ext cx="10114915" cy="4389120"/>
          </a:xfrm>
          <a:prstGeom prst="rect">
            <a:avLst/>
          </a:prstGeom>
          <a:noFill/>
        </p:spPr>
        <p:txBody>
          <a:bodyPr wrap="square" rtlCol="0" anchor="t">
            <a:spAutoFit/>
          </a:bodyPr>
          <a:p>
            <a:pPr marL="0" indent="0" algn="l"/>
            <a:r>
              <a:rPr lang="zh-CN" altLang="en-US" sz="2800">
                <a:latin typeface="微软雅黑" charset="-122"/>
                <a:ea typeface="微软雅黑" charset="-122"/>
                <a:cs typeface="微软雅黑" charset="-122"/>
                <a:sym typeface="+mn-ea"/>
              </a:rPr>
              <a:t>（</a:t>
            </a:r>
            <a:r>
              <a:rPr lang="en-US" altLang="zh-CN" sz="2800">
                <a:latin typeface="微软雅黑" charset="-122"/>
                <a:ea typeface="微软雅黑" charset="-122"/>
                <a:cs typeface="微软雅黑" charset="-122"/>
                <a:sym typeface="+mn-ea"/>
              </a:rPr>
              <a:t>6.2</a:t>
            </a:r>
            <a:r>
              <a:rPr lang="zh-CN" altLang="en-US" sz="2800">
                <a:latin typeface="微软雅黑" charset="-122"/>
                <a:ea typeface="微软雅黑" charset="-122"/>
                <a:cs typeface="微软雅黑" charset="-122"/>
                <a:sym typeface="+mn-ea"/>
              </a:rPr>
              <a:t>）室内照片要求：（</a:t>
            </a:r>
            <a:r>
              <a:rPr lang="en-US" altLang="zh-CN" sz="2800">
                <a:latin typeface="微软雅黑" charset="-122"/>
                <a:ea typeface="微软雅黑" charset="-122"/>
                <a:cs typeface="微软雅黑" charset="-122"/>
                <a:sym typeface="+mn-ea"/>
              </a:rPr>
              <a:t>6.2.1</a:t>
            </a:r>
            <a:r>
              <a:rPr lang="zh-CN" altLang="en-US" sz="2800">
                <a:solidFill>
                  <a:srgbClr val="FF0000"/>
                </a:solidFill>
                <a:latin typeface="微软雅黑" charset="-122"/>
                <a:ea typeface="微软雅黑" charset="-122"/>
                <a:cs typeface="微软雅黑" charset="-122"/>
                <a:sym typeface="+mn-ea"/>
              </a:rPr>
              <a:t>）室内实勘照片不允许有水印</a:t>
            </a:r>
            <a:r>
              <a:rPr lang="zh-CN" altLang="en-US" sz="2800">
                <a:solidFill>
                  <a:srgbClr val="D48D54"/>
                </a:solidFill>
                <a:latin typeface="微软雅黑" charset="-122"/>
                <a:ea typeface="微软雅黑" charset="-122"/>
                <a:cs typeface="微软雅黑" charset="-122"/>
                <a:sym typeface="+mn-ea"/>
              </a:rPr>
              <a:t>，</a:t>
            </a:r>
            <a:r>
              <a:rPr lang="zh-CN" altLang="en-US" sz="2800">
                <a:latin typeface="微软雅黑" charset="-122"/>
                <a:ea typeface="微软雅黑" charset="-122"/>
                <a:cs typeface="微软雅黑" charset="-122"/>
                <a:sym typeface="+mn-ea"/>
              </a:rPr>
              <a:t>房屋不得包含基本信息无关的文字（</a:t>
            </a:r>
            <a:r>
              <a:rPr lang="en-US" altLang="zh-CN" sz="2800">
                <a:latin typeface="微软雅黑" charset="-122"/>
                <a:ea typeface="微软雅黑" charset="-122"/>
                <a:cs typeface="微软雅黑" charset="-122"/>
                <a:sym typeface="+mn-ea"/>
              </a:rPr>
              <a:t>6.2.2</a:t>
            </a:r>
            <a:r>
              <a:rPr lang="zh-CN" altLang="en-US" sz="2800">
                <a:latin typeface="微软雅黑" charset="-122"/>
                <a:ea typeface="微软雅黑" charset="-122"/>
                <a:cs typeface="微软雅黑" charset="-122"/>
                <a:sym typeface="+mn-ea"/>
              </a:rPr>
              <a:t>）拍摄图片要干净、整洁、有空间感，不失真变形，不得</a:t>
            </a:r>
            <a:r>
              <a:rPr lang="zh-CN" altLang="en-US" sz="2800">
                <a:solidFill>
                  <a:srgbClr val="FF0000"/>
                </a:solidFill>
                <a:latin typeface="微软雅黑" charset="-122"/>
                <a:ea typeface="微软雅黑" charset="-122"/>
                <a:cs typeface="微软雅黑" charset="-122"/>
                <a:sym typeface="+mn-ea"/>
              </a:rPr>
              <a:t>倾斜或倒立</a:t>
            </a:r>
            <a:r>
              <a:rPr lang="zh-CN" altLang="en-US" sz="2800">
                <a:latin typeface="微软雅黑" charset="-122"/>
                <a:ea typeface="微软雅黑" charset="-122"/>
                <a:cs typeface="微软雅黑" charset="-122"/>
                <a:sym typeface="+mn-ea"/>
              </a:rPr>
              <a:t>，不得涂改照片。（</a:t>
            </a:r>
            <a:r>
              <a:rPr lang="en-US" altLang="zh-CN" sz="2800">
                <a:latin typeface="微软雅黑" charset="-122"/>
                <a:ea typeface="微软雅黑" charset="-122"/>
                <a:cs typeface="微软雅黑" charset="-122"/>
                <a:sym typeface="+mn-ea"/>
              </a:rPr>
              <a:t>6.2.3</a:t>
            </a:r>
            <a:r>
              <a:rPr lang="zh-CN" altLang="en-US" sz="2800">
                <a:latin typeface="微软雅黑" charset="-122"/>
                <a:ea typeface="微软雅黑" charset="-122"/>
                <a:cs typeface="微软雅黑" charset="-122"/>
                <a:sym typeface="+mn-ea"/>
              </a:rPr>
              <a:t>）实勘图片不能仅体现单一物件（如：卫生间只拍热水器等）。（</a:t>
            </a:r>
            <a:r>
              <a:rPr lang="en-US" altLang="zh-CN" sz="2800">
                <a:latin typeface="微软雅黑" charset="-122"/>
                <a:ea typeface="微软雅黑" charset="-122"/>
                <a:cs typeface="微软雅黑" charset="-122"/>
                <a:sym typeface="+mn-ea"/>
              </a:rPr>
              <a:t>6.2.4</a:t>
            </a:r>
            <a:r>
              <a:rPr lang="zh-CN" altLang="en-US" sz="2800">
                <a:latin typeface="微软雅黑" charset="-122"/>
                <a:ea typeface="微软雅黑" charset="-122"/>
                <a:cs typeface="微软雅黑" charset="-122"/>
                <a:sym typeface="+mn-ea"/>
              </a:rPr>
              <a:t>）毛坯房及半毛坯房不参与实勘图片上传和业绩分配，正在装修的除外。</a:t>
            </a:r>
            <a:endParaRPr lang="zh-CN" altLang="en-US" sz="2800">
              <a:latin typeface="微软雅黑" charset="-122"/>
              <a:ea typeface="微软雅黑" charset="-122"/>
              <a:cs typeface="微软雅黑" charset="-122"/>
              <a:sym typeface="+mn-ea"/>
            </a:endParaRPr>
          </a:p>
          <a:p>
            <a:endParaRPr lang="zh-CN" altLang="en-US" sz="2800"/>
          </a:p>
        </p:txBody>
      </p:sp>
      <p:sp>
        <p:nvSpPr>
          <p:cNvPr id="7" name="十字箭头 6">
            <a:hlinkClick r:id="rId3" action="ppaction://hlinkfile"/>
          </p:cNvPr>
          <p:cNvSpPr/>
          <p:nvPr/>
        </p:nvSpPr>
        <p:spPr>
          <a:xfrm>
            <a:off x="2732405" y="6013450"/>
            <a:ext cx="731520" cy="490855"/>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29970" y="6075680"/>
            <a:ext cx="1247140" cy="365760"/>
          </a:xfrm>
          <a:prstGeom prst="rect">
            <a:avLst/>
          </a:prstGeom>
          <a:gradFill>
            <a:gsLst>
              <a:gs pos="0">
                <a:srgbClr val="FE4444"/>
              </a:gs>
              <a:gs pos="100000">
                <a:srgbClr val="832B2B"/>
              </a:gs>
            </a:gsLst>
            <a:lin ang="5400000" scaled="0"/>
          </a:gradFill>
          <a:ln>
            <a:solidFill>
              <a:schemeClr val="bg1">
                <a:lumMod val="95000"/>
              </a:schemeClr>
            </a:solidFill>
          </a:ln>
        </p:spPr>
        <p:txBody>
          <a:bodyPr wrap="square" rtlCol="0">
            <a:spAutoFit/>
          </a:bodyPr>
          <a:p>
            <a:r>
              <a:rPr lang="zh-CN" altLang="en-US"/>
              <a:t>水印展示</a:t>
            </a:r>
            <a:endParaRPr lang="zh-CN" altLang="en-US"/>
          </a:p>
        </p:txBody>
      </p:sp>
    </p:spTree>
  </p:cSld>
  <p:clrMapOvr>
    <a:masterClrMapping/>
  </p:clrMapOvr>
  <p:transition spd="slow">
    <p:cover dir="r"/>
    <p:sndAc>
      <p:stSnd>
        <p:snd r:embed="rId4" name="type.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实勘录入操作</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914525" y="1289050"/>
            <a:ext cx="8161655" cy="4803775"/>
          </a:xfrm>
          <a:prstGeom prst="rect">
            <a:avLst/>
          </a:prstGeom>
        </p:spPr>
      </p:pic>
    </p:spTree>
  </p:cSld>
  <p:clrMapOvr>
    <a:masterClrMapping/>
  </p:clrMapOvr>
  <p:transition spd="slow">
    <p:cover dir="r"/>
    <p:sndAc>
      <p:stSnd>
        <p:snd r:embed="rId3" name="type.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924685" y="257175"/>
            <a:ext cx="8976995" cy="594360"/>
          </a:xfrm>
        </p:spPr>
        <p:txBody>
          <a:bodyPr>
            <a:normAutofit/>
          </a:bodyPr>
          <a:p>
            <a:r>
              <a:rPr lang="en-US" altLang="zh-CN" sz="2800"/>
              <a:t>      </a:t>
            </a:r>
            <a:r>
              <a:rPr lang="en-US" altLang="zh-CN" sz="2800" b="1"/>
              <a:t> </a:t>
            </a:r>
            <a:r>
              <a:rPr lang="zh-CN" altLang="en-US" sz="2800" b="1"/>
              <a:t>房源管理制度</a:t>
            </a:r>
            <a:r>
              <a:rPr lang="en-US" altLang="zh-CN" sz="2800" b="1"/>
              <a:t>---</a:t>
            </a:r>
            <a:r>
              <a:rPr lang="zh-CN" altLang="en-US" sz="2800" b="1"/>
              <a:t>跟进</a:t>
            </a:r>
            <a:endParaRPr lang="zh-CN" altLang="en-US" sz="2800" b="1"/>
          </a:p>
        </p:txBody>
      </p:sp>
      <p:sp>
        <p:nvSpPr>
          <p:cNvPr id="12" name="标题 1"/>
          <p:cNvSpPr>
            <a:spLocks noGrp="1"/>
          </p:cNvSpPr>
          <p:nvPr/>
        </p:nvSpPr>
        <p:spPr>
          <a:xfrm>
            <a:off x="1440180" y="236728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277495" y="851535"/>
            <a:ext cx="11781790" cy="5392420"/>
          </a:xfrm>
          <a:prstGeom prst="rect">
            <a:avLst/>
          </a:prstGeom>
          <a:solidFill>
            <a:schemeClr val="bg1">
              <a:lumMod val="95000"/>
            </a:schemeClr>
          </a:solidFill>
          <a:ln w="9525">
            <a:noFill/>
          </a:ln>
          <a:effectLst>
            <a:glow rad="228600">
              <a:schemeClr val="accent2">
                <a:satMod val="175000"/>
                <a:alpha val="40000"/>
              </a:schemeClr>
            </a:glow>
          </a:effectLst>
        </p:spPr>
        <p:txBody>
          <a:bodyPr wrap="square">
            <a:spAutoFit/>
          </a:bodyPr>
          <a:p>
            <a:pPr indent="0" algn="l">
              <a:buFont typeface="Wingdings" charset="0"/>
              <a:buNone/>
            </a:pPr>
            <a:endParaRPr lang="zh-CN" altLang="en-US" sz="2600" b="0" u="none">
              <a:solidFill>
                <a:srgbClr val="FF0000"/>
              </a:solidFill>
              <a:latin typeface="微软雅黑" charset="-122"/>
              <a:ea typeface="微软雅黑" charset="-122"/>
              <a:cs typeface="微软雅黑" charset="-122"/>
            </a:endParaRPr>
          </a:p>
          <a:p>
            <a:pPr marL="457200" indent="-457200" algn="l">
              <a:buFont typeface="Wingdings" charset="0"/>
              <a:buChar char="u"/>
            </a:pPr>
            <a:r>
              <a:rPr lang="zh-CN" altLang="en-US" sz="2600" b="0" u="none">
                <a:solidFill>
                  <a:schemeClr val="tx1"/>
                </a:solidFill>
                <a:latin typeface="微软雅黑" charset="-122"/>
                <a:ea typeface="微软雅黑" charset="-122"/>
                <a:cs typeface="微软雅黑" charset="-122"/>
              </a:rPr>
              <a:t>不得在跟进中录入如下类似的无效跟进内容，违者处罚100业绩/每条。</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查看/记录房源或业主电话。</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2.</a:t>
            </a:r>
            <a:r>
              <a:rPr lang="zh-CN" altLang="en-US" sz="2600" b="0" u="none">
                <a:solidFill>
                  <a:schemeClr val="tx1"/>
                </a:solidFill>
                <a:latin typeface="微软雅黑" charset="-122"/>
                <a:ea typeface="微软雅黑" charset="-122"/>
                <a:cs typeface="微软雅黑" charset="-122"/>
              </a:rPr>
              <a:t>查看/记录（独家）房源、物业地址（楼号，房号）信息。</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 3.</a:t>
            </a:r>
            <a:r>
              <a:rPr lang="zh-CN" altLang="en-US" sz="2600" b="0" u="none">
                <a:solidFill>
                  <a:schemeClr val="tx1"/>
                </a:solidFill>
                <a:latin typeface="微软雅黑" charset="-122"/>
                <a:ea typeface="微软雅黑" charset="-122"/>
                <a:cs typeface="微软雅黑" charset="-122"/>
              </a:rPr>
              <a:t>房源正常出售。</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rgbClr val="FF0000"/>
              </a:solidFill>
              <a:latin typeface="微软雅黑" charset="-122"/>
              <a:ea typeface="微软雅黑" charset="-122"/>
              <a:cs typeface="微软雅黑" charset="-122"/>
            </a:endParaRPr>
          </a:p>
          <a:p>
            <a:pPr indent="0" algn="l">
              <a:buFont typeface="Wingdings" charset="0"/>
              <a:buNone/>
            </a:pPr>
            <a:r>
              <a:rPr lang="zh-CN" altLang="en-US" sz="2400" b="0" u="none">
                <a:solidFill>
                  <a:srgbClr val="FF0000"/>
                </a:solidFill>
                <a:latin typeface="微软雅黑" charset="-122"/>
                <a:ea typeface="微软雅黑" charset="-122"/>
                <a:cs typeface="微软雅黑" charset="-122"/>
              </a:rPr>
              <a:t>正确跟进示列2：房子正常出售，靠谱客户价格可议，房本已满2年；</a:t>
            </a:r>
            <a:endParaRPr lang="zh-CN" altLang="en-US" sz="2400" b="0" u="none">
              <a:solidFill>
                <a:srgbClr val="FF0000"/>
              </a:solidFill>
              <a:latin typeface="微软雅黑" charset="-122"/>
              <a:ea typeface="微软雅黑" charset="-122"/>
              <a:cs typeface="微软雅黑" charset="-122"/>
            </a:endParaRPr>
          </a:p>
          <a:p>
            <a:pPr marL="342900" indent="-342900" algn="l">
              <a:buFont typeface="Wingdings" charset="0"/>
              <a:buChar char="u"/>
            </a:pPr>
            <a:r>
              <a:rPr lang="zh-CN" altLang="en-US" sz="2400" b="0" u="none">
                <a:solidFill>
                  <a:schemeClr val="tx1"/>
                </a:solidFill>
                <a:latin typeface="微软雅黑" charset="-122"/>
                <a:ea typeface="微软雅黑" charset="-122"/>
                <a:cs typeface="微软雅黑" charset="-122"/>
              </a:rPr>
              <a:t> 异常跟进定义：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不看电话直接跟进；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隔天打跟进；</a:t>
            </a:r>
            <a:endParaRPr lang="zh-CN" altLang="en-US" sz="24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altLang="en-US" sz="2400" b="0" u="none">
                <a:solidFill>
                  <a:schemeClr val="tx1"/>
                </a:solidFill>
                <a:latin typeface="微软雅黑" charset="-122"/>
                <a:ea typeface="微软雅黑" charset="-122"/>
                <a:cs typeface="微软雅黑" charset="-122"/>
              </a:rPr>
              <a:t>虚假跟进定义：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看了电话，不打电话直接跟进。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跟进内容与实际不符。</a:t>
            </a:r>
            <a:r>
              <a:rPr lang="en-US" altLang="zh-CN" sz="2400" b="0" u="none">
                <a:solidFill>
                  <a:schemeClr val="tx1"/>
                </a:solidFill>
                <a:latin typeface="微软雅黑" charset="-122"/>
                <a:ea typeface="微软雅黑" charset="-122"/>
                <a:cs typeface="微软雅黑" charset="-122"/>
              </a:rPr>
              <a:t>3.</a:t>
            </a:r>
            <a:r>
              <a:rPr lang="zh-CN" altLang="en-US" sz="2400">
                <a:latin typeface="微软雅黑" charset="-122"/>
                <a:ea typeface="微软雅黑" charset="-122"/>
                <a:cs typeface="微软雅黑" charset="-122"/>
                <a:sym typeface="+mn-ea"/>
              </a:rPr>
              <a:t>一分钟内两条以上跟进</a:t>
            </a:r>
            <a:endParaRPr lang="zh-CN" altLang="en-US" sz="2400">
              <a:latin typeface="微软雅黑" charset="-122"/>
              <a:ea typeface="微软雅黑" charset="-122"/>
              <a:cs typeface="微软雅黑" charset="-122"/>
              <a:sym typeface="+mn-ea"/>
            </a:endParaRPr>
          </a:p>
          <a:p>
            <a:pPr marL="457200" indent="-457200" algn="l">
              <a:buFont typeface="Wingdings" charset="0"/>
              <a:buChar char="u"/>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经网络部或客服通报录入虚假跟进信息的，给予经纪人2000的业绩处罚。</a:t>
            </a: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严禁在</a:t>
            </a:r>
            <a:r>
              <a:rPr lang="zh-CN" altLang="en-US" sz="2400" b="0" u="none">
                <a:solidFill>
                  <a:srgbClr val="FF0000"/>
                </a:solidFill>
                <a:latin typeface="微软雅黑" charset="-122"/>
                <a:ea typeface="微软雅黑" charset="-122"/>
                <a:cs typeface="微软雅黑" charset="-122"/>
              </a:rPr>
              <a:t>跟进和备注中录入业主电话号码</a:t>
            </a:r>
            <a:r>
              <a:rPr lang="zh-CN" altLang="en-US" sz="2400" b="0" u="none">
                <a:solidFill>
                  <a:schemeClr val="tx1"/>
                </a:solidFill>
                <a:latin typeface="微软雅黑" charset="-122"/>
                <a:ea typeface="微软雅黑" charset="-122"/>
                <a:cs typeface="微软雅黑" charset="-122"/>
              </a:rPr>
              <a:t>，违者处罚400业绩/次。</a:t>
            </a:r>
            <a:endParaRPr lang="zh-CN" altLang="en-US" sz="2400" b="0" u="none">
              <a:solidFill>
                <a:schemeClr val="tx1"/>
              </a:solidFill>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1099820" y="162560"/>
            <a:ext cx="2534920" cy="688975"/>
          </a:xfrm>
          <a:prstGeom prst="rect">
            <a:avLst/>
          </a:prstGeom>
        </p:spPr>
      </p:pic>
    </p:spTree>
  </p:cSld>
  <p:clrMapOvr>
    <a:masterClrMapping/>
  </p:clrMapOvr>
  <p:transition spd="slow">
    <p:cover dir="r"/>
    <p:sndAc>
      <p:stSnd>
        <p:snd r:embed="rId2" name="typ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728085" y="766445"/>
            <a:ext cx="6856095" cy="594360"/>
          </a:xfrm>
          <a:noFill/>
          <a:extLst>
            <a:ext uri="{909E8E84-426E-40DD-AFC4-6F175D3DCCD1}">
              <a14:hiddenFill xmlns:a14="http://schemas.microsoft.com/office/drawing/2010/main">
                <a:solidFill>
                  <a:schemeClr val="bg1">
                    <a:lumMod val="85000"/>
                  </a:schemeClr>
                </a:solidFill>
              </a14:hiddenFill>
            </a:ext>
          </a:extLst>
        </p:spPr>
        <p:txBody>
          <a:bodyPr>
            <a:normAutofit/>
          </a:bodyPr>
          <a:p>
            <a:r>
              <a:rPr lang="zh-CN" altLang="en-US" sz="2800" b="1"/>
              <a:t>易遨系统整体界面介绍</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页脚占位符 4"/>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514985" y="1360805"/>
            <a:ext cx="11162030" cy="5465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虚假实勘处罚</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220345" y="1322705"/>
            <a:ext cx="11474450" cy="5270500"/>
          </a:xfrm>
          <a:prstGeom prst="rect">
            <a:avLst/>
          </a:prstGeom>
          <a:solidFill>
            <a:schemeClr val="bg1">
              <a:lumMod val="9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实勘不正确定义：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实勘图片不满足规定</a:t>
            </a:r>
            <a:r>
              <a:rPr lang="en-US" sz="2600" b="0" u="none">
                <a:solidFill>
                  <a:schemeClr val="tx1"/>
                </a:solidFill>
                <a:latin typeface="微软雅黑" charset="-122"/>
                <a:ea typeface="微软雅黑" charset="-122"/>
                <a:cs typeface="微软雅黑" charset="-122"/>
              </a:rPr>
              <a:t>4</a:t>
            </a:r>
            <a:r>
              <a:rPr sz="2600" b="0" u="none">
                <a:solidFill>
                  <a:schemeClr val="tx1"/>
                </a:solidFill>
                <a:latin typeface="微软雅黑" charset="-122"/>
                <a:ea typeface="微软雅黑" charset="-122"/>
                <a:cs typeface="微软雅黑" charset="-122"/>
              </a:rPr>
              <a:t>+1的数量</a:t>
            </a:r>
            <a:r>
              <a:rPr lang="zh-CN" sz="2600" b="0" u="none">
                <a:solidFill>
                  <a:schemeClr val="tx1"/>
                </a:solidFill>
                <a:latin typeface="微软雅黑" charset="-122"/>
                <a:ea typeface="微软雅黑" charset="-122"/>
                <a:cs typeface="微软雅黑" charset="-122"/>
              </a:rPr>
              <a:t>，格局改变后少传</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张户型图</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lang="zh-CN" sz="2600">
                <a:latin typeface="微软雅黑" charset="-122"/>
                <a:ea typeface="微软雅黑" charset="-122"/>
                <a:cs typeface="微软雅黑" charset="-122"/>
                <a:sym typeface="+mn-ea"/>
              </a:rPr>
              <a:t>涂改</a:t>
            </a:r>
            <a:r>
              <a:rPr sz="2600">
                <a:latin typeface="微软雅黑" charset="-122"/>
                <a:ea typeface="微软雅黑" charset="-122"/>
                <a:cs typeface="微软雅黑" charset="-122"/>
                <a:sym typeface="+mn-ea"/>
              </a:rPr>
              <a:t>图片</a:t>
            </a:r>
            <a:r>
              <a:rPr lang="zh-CN" sz="2600">
                <a:latin typeface="微软雅黑" charset="-122"/>
                <a:ea typeface="微软雅黑" charset="-122"/>
                <a:cs typeface="微软雅黑" charset="-122"/>
                <a:sym typeface="+mn-ea"/>
              </a:rPr>
              <a:t>。</a:t>
            </a:r>
            <a:endParaRPr lang="zh-CN" sz="2600">
              <a:latin typeface="微软雅黑" charset="-122"/>
              <a:ea typeface="微软雅黑" charset="-122"/>
              <a:cs typeface="微软雅黑" charset="-122"/>
              <a:sym typeface="+mn-ea"/>
            </a:endParaRPr>
          </a:p>
          <a:p>
            <a:pPr marL="514350" indent="-514350" algn="l">
              <a:buFont typeface="+mj-lt"/>
              <a:buAutoNum type="arabicPeriod"/>
            </a:pPr>
            <a:r>
              <a:rPr sz="2600">
                <a:latin typeface="微软雅黑" charset="-122"/>
                <a:ea typeface="微软雅黑" charset="-122"/>
                <a:cs typeface="微软雅黑" charset="-122"/>
                <a:sym typeface="+mn-ea"/>
              </a:rPr>
              <a:t>实勘图片或户型图模糊不清楚</a:t>
            </a:r>
            <a:r>
              <a:rPr lang="zh-CN" sz="2600">
                <a:latin typeface="微软雅黑" charset="-122"/>
                <a:ea typeface="微软雅黑" charset="-122"/>
                <a:cs typeface="微软雅黑" charset="-122"/>
                <a:sym typeface="+mn-ea"/>
              </a:rPr>
              <a:t>。</a:t>
            </a:r>
            <a:r>
              <a:rPr sz="2600">
                <a:latin typeface="微软雅黑" charset="-122"/>
                <a:ea typeface="微软雅黑" charset="-122"/>
                <a:cs typeface="微软雅黑" charset="-122"/>
                <a:sym typeface="+mn-ea"/>
              </a:rPr>
              <a:t> </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endParaRPr lang="zh-CN" sz="2600" b="0" u="none">
              <a:solidFill>
                <a:schemeClr val="tx1"/>
              </a:solidFill>
              <a:latin typeface="微软雅黑" charset="-122"/>
              <a:ea typeface="微软雅黑" charset="-122"/>
              <a:cs typeface="微软雅黑" charset="-122"/>
            </a:endParaRPr>
          </a:p>
          <a:p>
            <a:pPr indent="0" algn="l">
              <a:buFont typeface="+mj-lt"/>
              <a:buNone/>
            </a:pPr>
            <a:r>
              <a:rPr lang="zh-CN" sz="2600" b="0" u="none">
                <a:solidFill>
                  <a:schemeClr val="tx1"/>
                </a:solidFill>
                <a:latin typeface="微软雅黑" charset="-122"/>
                <a:ea typeface="微软雅黑" charset="-122"/>
                <a:cs typeface="微软雅黑" charset="-122"/>
              </a:rPr>
              <a:t>虚假实勘定义：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手绘户型图非直线,未标注朝向,客厅,卧室,厨房,卫生间（弧形窗口、特殊墙体形状除外）</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使用</a:t>
            </a:r>
            <a:r>
              <a:rPr lang="zh-CN" sz="2600" b="0" u="none">
                <a:solidFill>
                  <a:schemeClr val="tx1"/>
                </a:solidFill>
                <a:latin typeface="微软雅黑" charset="-122"/>
                <a:ea typeface="微软雅黑" charset="-122"/>
                <a:cs typeface="微软雅黑" charset="-122"/>
              </a:rPr>
              <a:t>无效或有效房源中的</a:t>
            </a:r>
            <a:r>
              <a:rPr sz="2600" b="0" u="none">
                <a:solidFill>
                  <a:schemeClr val="tx1"/>
                </a:solidFill>
                <a:latin typeface="微软雅黑" charset="-122"/>
                <a:ea typeface="微软雅黑" charset="-122"/>
                <a:cs typeface="微软雅黑" charset="-122"/>
              </a:rPr>
              <a:t>实勘图片或非本房屋真实状态的图片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sz="2600" b="0" u="none">
                <a:solidFill>
                  <a:schemeClr val="tx1"/>
                </a:solidFill>
                <a:latin typeface="微软雅黑" charset="-122"/>
                <a:ea typeface="微软雅黑" charset="-122"/>
                <a:cs typeface="微软雅黑" charset="-122"/>
              </a:rPr>
              <a:t>3. </a:t>
            </a:r>
            <a:r>
              <a:rPr sz="2600" b="0" u="none">
                <a:solidFill>
                  <a:schemeClr val="tx1"/>
                </a:solidFill>
                <a:latin typeface="微软雅黑" charset="-122"/>
                <a:ea typeface="微软雅黑" charset="-122"/>
                <a:cs typeface="微软雅黑" charset="-122"/>
              </a:rPr>
              <a:t>上传重复图片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altLang="zh-CN" sz="2600" b="0" u="none">
                <a:solidFill>
                  <a:schemeClr val="tx1"/>
                </a:solidFill>
                <a:latin typeface="微软雅黑" charset="-122"/>
                <a:ea typeface="微软雅黑" charset="-122"/>
                <a:cs typeface="微软雅黑" charset="-122"/>
              </a:rPr>
              <a:t>4.  </a:t>
            </a:r>
            <a:r>
              <a:rPr lang="zh-CN" altLang="en-US" sz="2600" b="0" u="none">
                <a:solidFill>
                  <a:schemeClr val="tx1"/>
                </a:solidFill>
                <a:latin typeface="微软雅黑" charset="-122"/>
                <a:ea typeface="微软雅黑" charset="-122"/>
                <a:cs typeface="微软雅黑" charset="-122"/>
              </a:rPr>
              <a:t>室内实勘照片有水印。</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a:t>
            </a:r>
            <a:endParaRPr lang="en-US" altLang="zh-CN" sz="26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对于录入</a:t>
            </a:r>
            <a:r>
              <a:rPr lang="zh-CN" sz="2600" b="0" u="none">
                <a:solidFill>
                  <a:srgbClr val="FF0000"/>
                </a:solidFill>
                <a:latin typeface="微软雅黑" charset="-122"/>
                <a:ea typeface="微软雅黑" charset="-122"/>
                <a:cs typeface="微软雅黑" charset="-122"/>
              </a:rPr>
              <a:t>虚假实勘的给予处罚2000业绩/次</a:t>
            </a:r>
            <a:r>
              <a:rPr lang="en-US" altLang="zh-CN" sz="2600" b="0" u="none">
                <a:solidFill>
                  <a:srgbClr val="FF0000"/>
                </a:solidFill>
                <a:latin typeface="微软雅黑" charset="-122"/>
                <a:ea typeface="微软雅黑" charset="-122"/>
                <a:cs typeface="微软雅黑" charset="-122"/>
              </a:rPr>
              <a:t>/</a:t>
            </a:r>
            <a:r>
              <a:rPr lang="zh-CN" altLang="en-US" sz="2600" b="0" u="none">
                <a:solidFill>
                  <a:srgbClr val="FF0000"/>
                </a:solidFill>
                <a:latin typeface="微软雅黑" charset="-122"/>
                <a:ea typeface="微软雅黑" charset="-122"/>
                <a:cs typeface="微软雅黑" charset="-122"/>
              </a:rPr>
              <a:t>套。</a:t>
            </a:r>
            <a:endParaRPr lang="zh-CN" sz="2600" b="0" u="none">
              <a:solidFill>
                <a:schemeClr val="tx1"/>
              </a:solidFill>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资源管理</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1047115" y="1874520"/>
            <a:ext cx="10659745" cy="4389120"/>
          </a:xfrm>
          <a:prstGeom prst="rect">
            <a:avLst/>
          </a:prstGeom>
          <a:solidFill>
            <a:schemeClr val="bg1">
              <a:lumMod val="95000"/>
            </a:schemeClr>
          </a:solidFill>
          <a:ln w="41275" cmpd="sng">
            <a:solidFill>
              <a:schemeClr val="accent1">
                <a:shade val="50000"/>
                <a:alpha val="83000"/>
              </a:schemeClr>
            </a:solidFill>
            <a:prstDash val="sysDash"/>
          </a:ln>
        </p:spPr>
        <p:txBody>
          <a:bodyPr wrap="square">
            <a:spAutoFit/>
          </a:bodyPr>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（8.1）正常办理离职手续的经纪人房源统一由店长指定资源接收人，自动离职的资源转给店面经理、没有门门店经理随机指定给本店内其他人员。</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（8.2）门店经理名下可以有自己的资源，成交后正常分配业绩。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（8.3）社区经理和大区总监名下不可以有资源，如未及时转出成交的没有资源业绩。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翻盘及流程</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191770" y="1360805"/>
            <a:ext cx="11809730" cy="5242560"/>
          </a:xfrm>
          <a:prstGeom prst="rect">
            <a:avLst/>
          </a:prstGeom>
          <a:solidFill>
            <a:schemeClr val="bg1">
              <a:lumMod val="8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800" b="0" u="none">
                <a:solidFill>
                  <a:schemeClr val="tx1"/>
                </a:solidFill>
                <a:latin typeface="微软雅黑" charset="-122"/>
                <a:ea typeface="微软雅黑" charset="-122"/>
                <a:cs typeface="微软雅黑" charset="-122"/>
              </a:rPr>
              <a:t>（二）翻盘及报备流程：</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sz="2800" b="0" u="none">
                <a:solidFill>
                  <a:schemeClr val="tx1"/>
                </a:solidFill>
                <a:latin typeface="微软雅黑" charset="-122"/>
                <a:ea typeface="微软雅黑" charset="-122"/>
                <a:cs typeface="微软雅黑" charset="-122"/>
              </a:rPr>
              <a:t>翻盘经纪人一定要先在要翻盘的房源下写跟进：“翻盘或报备理由…”，</a:t>
            </a:r>
            <a:r>
              <a:rPr lang="zh-CN" sz="2800" b="0" u="none">
                <a:solidFill>
                  <a:srgbClr val="FF0000"/>
                </a:solidFill>
                <a:latin typeface="微软雅黑" charset="-122"/>
                <a:ea typeface="微软雅黑" charset="-122"/>
                <a:cs typeface="微软雅黑" charset="-122"/>
              </a:rPr>
              <a:t>未打跟进网络部不予受理。特别说明成交当天不受理翻盘，只能在系统房源上打报备跟进，跟进后收集证据提交管理员核查。</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 </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en-US" altLang="zh-CN" sz="2800" b="1" u="none">
                <a:solidFill>
                  <a:schemeClr val="tx1"/>
                </a:solidFill>
                <a:latin typeface="微软雅黑" charset="-122"/>
                <a:ea typeface="微软雅黑" charset="-122"/>
                <a:cs typeface="微软雅黑" charset="-122"/>
              </a:rPr>
              <a:t>2</a:t>
            </a:r>
            <a:r>
              <a:rPr lang="en-US" altLang="zh-CN" sz="2800" b="0" u="none">
                <a:solidFill>
                  <a:schemeClr val="tx1"/>
                </a:solidFill>
                <a:latin typeface="微软雅黑" charset="-122"/>
                <a:ea typeface="微软雅黑" charset="-122"/>
                <a:cs typeface="微软雅黑" charset="-122"/>
              </a:rPr>
              <a:t>.</a:t>
            </a:r>
            <a:r>
              <a:rPr lang="zh-CN" sz="2800" b="0" u="none">
                <a:solidFill>
                  <a:schemeClr val="tx1"/>
                </a:solidFill>
                <a:latin typeface="微软雅黑" charset="-122"/>
                <a:ea typeface="微软雅黑" charset="-122"/>
                <a:cs typeface="微软雅黑" charset="-122"/>
              </a:rPr>
              <a:t>经纪人可以把翻盘详情（房源编号，翻盘理由，联系方式，翻盘人.....）</a:t>
            </a:r>
            <a:r>
              <a:rPr lang="zh-CN" sz="2800" b="0" u="none">
                <a:solidFill>
                  <a:srgbClr val="FF0000"/>
                </a:solidFill>
                <a:latin typeface="微软雅黑" charset="-122"/>
                <a:ea typeface="微软雅黑" charset="-122"/>
                <a:cs typeface="微软雅黑" charset="-122"/>
              </a:rPr>
              <a:t>以短信的形式发到系统管理员座机</a:t>
            </a:r>
            <a:r>
              <a:rPr lang="zh-CN" sz="2800" b="0" u="none">
                <a:solidFill>
                  <a:schemeClr val="tx1"/>
                </a:solidFill>
                <a:latin typeface="微软雅黑" charset="-122"/>
                <a:ea typeface="微软雅黑" charset="-122"/>
                <a:cs typeface="微软雅黑" charset="-122"/>
              </a:rPr>
              <a:t>上（</a:t>
            </a:r>
            <a:r>
              <a:rPr lang="en-US" altLang="zh-CN" sz="2800" b="0" u="none">
                <a:solidFill>
                  <a:schemeClr val="tx1"/>
                </a:solidFill>
                <a:latin typeface="微软雅黑" charset="-122"/>
                <a:ea typeface="微软雅黑" charset="-122"/>
                <a:cs typeface="微软雅黑" charset="-122"/>
              </a:rPr>
              <a:t>153-0336-4812</a:t>
            </a:r>
            <a:r>
              <a:rPr lang="zh-CN" sz="2800" b="0" u="none">
                <a:solidFill>
                  <a:schemeClr val="tx1"/>
                </a:solidFill>
                <a:latin typeface="微软雅黑" charset="-122"/>
                <a:ea typeface="微软雅黑" charset="-122"/>
                <a:cs typeface="微软雅黑" charset="-122"/>
              </a:rPr>
              <a:t>），管理员在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小时内受理，节假日延长到</a:t>
            </a:r>
            <a:r>
              <a:rPr lang="en-US" altLang="zh-CN" sz="2800" b="0" u="none">
                <a:solidFill>
                  <a:schemeClr val="tx1"/>
                </a:solidFill>
                <a:latin typeface="微软雅黑" charset="-122"/>
                <a:ea typeface="微软雅黑" charset="-122"/>
                <a:cs typeface="微软雅黑" charset="-122"/>
              </a:rPr>
              <a:t>48</a:t>
            </a:r>
            <a:r>
              <a:rPr lang="zh-CN" altLang="en-US" sz="2800" b="0" u="none">
                <a:solidFill>
                  <a:schemeClr val="tx1"/>
                </a:solidFill>
                <a:latin typeface="微软雅黑" charset="-122"/>
                <a:ea typeface="微软雅黑" charset="-122"/>
                <a:cs typeface="微软雅黑" charset="-122"/>
              </a:rPr>
              <a:t>小时，申请翻盘人应在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小时内确认下，如未处理及时联系管理员。</a:t>
            </a: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特别说明：对房源的面积、户型图翻盘需要上传房本（购房合同）到易遨系统</a:t>
            </a:r>
            <a:endParaRPr lang="zh-CN" sz="2800" b="0" u="none">
              <a:solidFill>
                <a:srgbClr val="FF0000"/>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翻盘及报备操作</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3" name="图片 2"/>
          <p:cNvPicPr>
            <a:picLocks noChangeAspect="1"/>
          </p:cNvPicPr>
          <p:nvPr/>
        </p:nvPicPr>
        <p:blipFill>
          <a:blip r:embed="rId2"/>
          <a:stretch>
            <a:fillRect/>
          </a:stretch>
        </p:blipFill>
        <p:spPr>
          <a:xfrm>
            <a:off x="1651635" y="1360805"/>
            <a:ext cx="8451215" cy="5371465"/>
          </a:xfrm>
          <a:prstGeom prst="rect">
            <a:avLst/>
          </a:prstGeom>
        </p:spPr>
      </p:pic>
    </p:spTree>
  </p:cSld>
  <p:clrMapOvr>
    <a:masterClrMapping/>
  </p:clrMapOvr>
  <p:transition spd="slow">
    <p:cover dir="r"/>
    <p:sndAc>
      <p:stSnd>
        <p:snd r:embed="rId3" name="type.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客户及带看录入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7143750" y="1624330"/>
            <a:ext cx="1104900" cy="1104900"/>
          </a:xfrm>
          <a:prstGeom prst="rect">
            <a:avLst/>
          </a:prstGeom>
        </p:spPr>
      </p:pic>
      <p:pic>
        <p:nvPicPr>
          <p:cNvPr id="5" name="图片 4"/>
          <p:cNvPicPr>
            <a:picLocks noChangeAspect="1"/>
          </p:cNvPicPr>
          <p:nvPr/>
        </p:nvPicPr>
        <p:blipFill>
          <a:blip r:embed="rId3"/>
          <a:stretch>
            <a:fillRect/>
          </a:stretch>
        </p:blipFill>
        <p:spPr>
          <a:xfrm>
            <a:off x="5433695" y="1519555"/>
            <a:ext cx="1056005" cy="1209675"/>
          </a:xfrm>
          <a:prstGeom prst="rect">
            <a:avLst/>
          </a:prstGeom>
        </p:spPr>
      </p:pic>
      <p:sp>
        <p:nvSpPr>
          <p:cNvPr id="220" name=" 220"/>
          <p:cNvSpPr/>
          <p:nvPr/>
        </p:nvSpPr>
        <p:spPr>
          <a:xfrm>
            <a:off x="1137920" y="1624330"/>
            <a:ext cx="3876675" cy="11049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a:solidFill>
                  <a:srgbClr val="FFFFFF"/>
                </a:solidFill>
              </a:rPr>
              <a:t>客户主要分求购和求租两类</a:t>
            </a:r>
            <a:endParaRPr lang="zh-CN" altLang="en-US" sz="2800">
              <a:solidFill>
                <a:srgbClr val="FFFFFF"/>
              </a:solidFill>
            </a:endParaRPr>
          </a:p>
        </p:txBody>
      </p:sp>
      <p:pic>
        <p:nvPicPr>
          <p:cNvPr id="7" name="图片 6"/>
          <p:cNvPicPr>
            <a:picLocks noChangeAspect="1"/>
          </p:cNvPicPr>
          <p:nvPr/>
        </p:nvPicPr>
        <p:blipFill>
          <a:blip r:embed="rId4"/>
          <a:stretch>
            <a:fillRect/>
          </a:stretch>
        </p:blipFill>
        <p:spPr>
          <a:xfrm>
            <a:off x="267970" y="2824480"/>
            <a:ext cx="11657330" cy="4156075"/>
          </a:xfrm>
          <a:prstGeom prst="rect">
            <a:avLst/>
          </a:prstGeom>
        </p:spPr>
      </p:pic>
    </p:spTree>
  </p:cSld>
  <p:clrMapOvr>
    <a:masterClrMapping/>
  </p:clrMapOvr>
  <p:transition spd="slow">
    <p:cover dir="r"/>
    <p:sndAc>
      <p:stSnd>
        <p:snd r:embed="rId5" name="type.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506220" y="1350010"/>
            <a:ext cx="8813165" cy="5450840"/>
          </a:xfrm>
          <a:prstGeom prst="rect">
            <a:avLst/>
          </a:prstGeom>
        </p:spPr>
      </p:pic>
    </p:spTree>
  </p:cSld>
  <p:clrMapOvr>
    <a:masterClrMapping/>
  </p:clrMapOvr>
  <p:transition spd="slow">
    <p:cover dir="r"/>
    <p:sndAc>
      <p:stSnd>
        <p:snd r:embed="rId3" name="type.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4" name="图片 3"/>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132205" y="1912620"/>
            <a:ext cx="10042525" cy="3037205"/>
          </a:xfrm>
          <a:prstGeom prst="rect">
            <a:avLst/>
          </a:prstGeom>
        </p:spPr>
      </p:pic>
      <p:sp>
        <p:nvSpPr>
          <p:cNvPr id="5" name="文本框 4"/>
          <p:cNvSpPr txBox="1"/>
          <p:nvPr/>
        </p:nvSpPr>
        <p:spPr>
          <a:xfrm>
            <a:off x="1215390" y="5147310"/>
            <a:ext cx="9959340" cy="1375410"/>
          </a:xfrm>
          <a:prstGeom prst="rect">
            <a:avLst/>
          </a:prstGeom>
          <a:noFill/>
          <a:ln w="44450" cmpd="dbl">
            <a:solidFill>
              <a:schemeClr val="accent1"/>
            </a:solidFill>
          </a:ln>
        </p:spPr>
        <p:txBody>
          <a:bodyPr wrap="square" rtlCol="0">
            <a:spAutoFit/>
          </a:bodyPr>
          <a:p>
            <a:endParaRPr lang="zh-CN" altLang="en-US" sz="2800">
              <a:solidFill>
                <a:srgbClr val="FF0000"/>
              </a:solidFill>
            </a:endParaRPr>
          </a:p>
          <a:p>
            <a:r>
              <a:rPr lang="zh-CN" altLang="en-US" sz="2800">
                <a:solidFill>
                  <a:srgbClr val="FF0000"/>
                </a:solidFill>
              </a:rPr>
              <a:t>备注：不论是重新录入还是从无效重新发布都视为无效</a:t>
            </a:r>
            <a:endParaRPr lang="zh-CN" altLang="en-US" sz="2800">
              <a:solidFill>
                <a:srgbClr val="FF0000"/>
              </a:solidFill>
            </a:endParaRPr>
          </a:p>
          <a:p>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sp>
        <p:nvSpPr>
          <p:cNvPr id="101" name="文本框 100"/>
          <p:cNvSpPr txBox="1"/>
          <p:nvPr/>
        </p:nvSpPr>
        <p:spPr>
          <a:xfrm>
            <a:off x="838200" y="1661160"/>
            <a:ext cx="10398760" cy="4815840"/>
          </a:xfrm>
          <a:prstGeom prst="rect">
            <a:avLst/>
          </a:prstGeom>
          <a:noFill/>
          <a:ln w="9525">
            <a:noFill/>
          </a:ln>
        </p:spPr>
        <p:txBody>
          <a:bodyPr wrap="square">
            <a:spAutoFit/>
          </a:bodyPr>
          <a:p>
            <a:pPr marL="0" indent="0" algn="l"/>
            <a:r>
              <a:rPr lang="zh-CN" altLang="en-US" sz="2800" b="0" u="none">
                <a:latin typeface="微软雅黑" charset="-122"/>
                <a:ea typeface="微软雅黑" charset="-122"/>
                <a:cs typeface="微软雅黑" charset="-122"/>
              </a:rPr>
              <a:t>（</a:t>
            </a:r>
            <a:r>
              <a:rPr lang="en-US" altLang="zh-CN" sz="2800" b="0" u="none">
                <a:latin typeface="微软雅黑" charset="-122"/>
                <a:ea typeface="微软雅黑" charset="-122"/>
                <a:cs typeface="微软雅黑" charset="-122"/>
              </a:rPr>
              <a:t>9.7</a:t>
            </a:r>
            <a:r>
              <a:rPr lang="zh-CN" altLang="en-US" sz="2800" b="0" u="none">
                <a:latin typeface="微软雅黑" charset="-122"/>
                <a:ea typeface="微软雅黑" charset="-122"/>
                <a:cs typeface="微软雅黑" charset="-122"/>
              </a:rPr>
              <a:t>）虚假资源（房源、客源、实勘、钥匙、独家）和虚假业务动作处罚</a:t>
            </a:r>
            <a:endParaRPr lang="zh-CN" altLang="en-US" sz="2800" b="0" u="none">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虚假资源和虚假业务动作合并计数进行处罚，即达到虚假数量的限定就按照对应条款处理，具体如下：</a:t>
            </a:r>
            <a:endParaRPr lang="zh-CN" altLang="en-US" sz="2800" b="0" u="none">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9.7.1</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1</a:t>
            </a:r>
            <a:r>
              <a:rPr lang="zh-CN" altLang="en-US" sz="2800" b="0" u="none">
                <a:solidFill>
                  <a:srgbClr val="FF0000"/>
                </a:solidFill>
                <a:latin typeface="微软雅黑" charset="-122"/>
                <a:ea typeface="微软雅黑" charset="-122"/>
                <a:cs typeface="微软雅黑" charset="-122"/>
              </a:rPr>
              <a:t>次出现虚假资源或业务动作处罚</a:t>
            </a:r>
            <a:r>
              <a:rPr lang="en-US" altLang="zh-CN" sz="2800" b="0" u="none">
                <a:solidFill>
                  <a:srgbClr val="FF0000"/>
                </a:solidFill>
                <a:latin typeface="微软雅黑" charset="-122"/>
                <a:ea typeface="微软雅黑" charset="-122"/>
                <a:cs typeface="微软雅黑" charset="-122"/>
              </a:rPr>
              <a:t>2000</a:t>
            </a:r>
            <a:r>
              <a:rPr lang="zh-CN" altLang="en-US" sz="2800" b="0" u="none">
                <a:solidFill>
                  <a:srgbClr val="FF0000"/>
                </a:solidFill>
                <a:latin typeface="微软雅黑" charset="-122"/>
                <a:ea typeface="微软雅黑" charset="-122"/>
                <a:cs typeface="微软雅黑" charset="-122"/>
              </a:rPr>
              <a:t>业绩</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套；</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9.7.2</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2</a:t>
            </a:r>
            <a:r>
              <a:rPr lang="zh-CN" altLang="en-US" sz="2800" b="0" u="none">
                <a:solidFill>
                  <a:srgbClr val="FF0000"/>
                </a:solidFill>
                <a:latin typeface="微软雅黑" charset="-122"/>
                <a:ea typeface="微软雅黑" charset="-122"/>
                <a:cs typeface="微软雅黑" charset="-122"/>
              </a:rPr>
              <a:t>次出现虚假资源或业务动作的，当月底薪罚没；</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9.7.3</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3</a:t>
            </a:r>
            <a:r>
              <a:rPr lang="zh-CN" altLang="en-US" sz="2800" b="0" u="none">
                <a:solidFill>
                  <a:srgbClr val="FF0000"/>
                </a:solidFill>
                <a:latin typeface="微软雅黑" charset="-122"/>
                <a:ea typeface="微软雅黑" charset="-122"/>
                <a:cs typeface="微软雅黑" charset="-122"/>
              </a:rPr>
              <a:t>次出现虚假资源或业务动作的，做劝退处理；</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1" name="type.wav"/>
          </p:stSnd>
        </p:sndAc>
      </p:transition>
    </mc:Choice>
    <mc:Fallback>
      <p:transition spd="slow">
        <p:cover dir="r"/>
        <p:sndAc>
          <p:stSnd>
            <p:snd r:embed="rId1" name="typ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058545" y="1554480"/>
            <a:ext cx="9366885" cy="4341495"/>
          </a:xfrm>
          <a:prstGeom prst="rect">
            <a:avLst/>
          </a:prstGeom>
        </p:spPr>
      </p:pic>
      <p:sp>
        <p:nvSpPr>
          <p:cNvPr id="100" name="文本框 99"/>
          <p:cNvSpPr txBox="1"/>
          <p:nvPr/>
        </p:nvSpPr>
        <p:spPr>
          <a:xfrm>
            <a:off x="1058545" y="5895975"/>
            <a:ext cx="9105900" cy="483235"/>
          </a:xfrm>
          <a:prstGeom prst="rect">
            <a:avLst/>
          </a:prstGeom>
          <a:noFill/>
          <a:ln w="9525">
            <a:noFill/>
          </a:ln>
        </p:spPr>
        <p:txBody>
          <a:bodyPr wrap="square">
            <a:spAutoFit/>
          </a:bodyPr>
          <a:p>
            <a:pPr marL="0" indent="0" algn="l"/>
            <a:r>
              <a:rPr lang="zh-CN" altLang="en-US" sz="2400" b="1" u="none">
                <a:solidFill>
                  <a:srgbClr val="FF0000"/>
                </a:solidFill>
                <a:latin typeface="微软雅黑" charset="-122"/>
                <a:ea typeface="微软雅黑" charset="-122"/>
                <a:cs typeface="微软雅黑" charset="-122"/>
              </a:rPr>
              <a:t>成交当日的定义：以买卖双方进店洽谈合同的时间做为成交节点。</a:t>
            </a:r>
            <a:endParaRPr lang="zh-CN" altLang="en-US" sz="2400" b="1" u="none">
              <a:solidFill>
                <a:srgbClr val="FF0000"/>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stretch>
            <a:fillRect/>
          </a:stretch>
        </p:blipFill>
        <p:spPr>
          <a:xfrm>
            <a:off x="2997200" y="1203960"/>
            <a:ext cx="8357235" cy="5259705"/>
          </a:xfrm>
          <a:prstGeom prst="rect">
            <a:avLst/>
          </a:prstGeom>
        </p:spPr>
      </p:pic>
      <p:pic>
        <p:nvPicPr>
          <p:cNvPr id="4" name="图片 3"/>
          <p:cNvPicPr>
            <a:picLocks noChangeAspect="1"/>
          </p:cNvPicPr>
          <p:nvPr/>
        </p:nvPicPr>
        <p:blipFill>
          <a:blip r:embed="rId2"/>
          <a:stretch>
            <a:fillRect/>
          </a:stretch>
        </p:blipFill>
        <p:spPr>
          <a:xfrm>
            <a:off x="2996565" y="5349240"/>
            <a:ext cx="8442325"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711960" y="1271905"/>
            <a:ext cx="9041130" cy="5327015"/>
          </a:xfrm>
          <a:prstGeom prst="rect">
            <a:avLst/>
          </a:prstGeom>
        </p:spPr>
      </p:pic>
    </p:spTree>
  </p:cSld>
  <p:clrMapOvr>
    <a:masterClrMapping/>
  </p:clrMapOvr>
  <p:transition spd="slow">
    <p:cover dir="r"/>
    <p:sndAc>
      <p:stSnd>
        <p:snd r:embed="rId4" name="type.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矩形 2"/>
          <p:cNvSpPr/>
          <p:nvPr/>
        </p:nvSpPr>
        <p:spPr>
          <a:xfrm>
            <a:off x="2908935" y="3960495"/>
            <a:ext cx="8281670" cy="2286000"/>
          </a:xfrm>
          <a:prstGeom prst="rect">
            <a:avLst/>
          </a:prstGeom>
          <a:noFill/>
          <a:ln>
            <a:noFill/>
          </a:ln>
        </p:spPr>
        <p:txBody>
          <a:bodyPr wrap="square" rtlCol="0" anchor="t">
            <a:spAutoFit/>
          </a:bodyPr>
          <a:p>
            <a:pPr algn="l"/>
            <a:r>
              <a:rPr lang="zh-CN" altLang="en-US" sz="7200" b="1">
                <a:ln w="12700" cmpd="sng">
                  <a:solidFill>
                    <a:schemeClr val="accent4"/>
                  </a:solidFill>
                  <a:prstDash val="solid"/>
                </a:ln>
                <a:solidFill>
                  <a:srgbClr val="F08300"/>
                </a:solidFill>
                <a:effectLst/>
              </a:rPr>
              <a:t>祝大家多多开单</a:t>
            </a:r>
            <a:endParaRPr lang="zh-CN" altLang="en-US" sz="7200" b="1">
              <a:ln w="12700" cmpd="sng">
                <a:solidFill>
                  <a:schemeClr val="accent4"/>
                </a:solidFill>
                <a:prstDash val="solid"/>
              </a:ln>
              <a:solidFill>
                <a:srgbClr val="F08300"/>
              </a:solidFill>
              <a:effectLst/>
            </a:endParaRPr>
          </a:p>
          <a:p>
            <a:pPr algn="l"/>
            <a:r>
              <a:rPr lang="zh-CN" altLang="en-US" sz="7200" b="1">
                <a:ln w="12700" cmpd="sng">
                  <a:solidFill>
                    <a:schemeClr val="accent4"/>
                  </a:solidFill>
                  <a:prstDash val="solid"/>
                </a:ln>
                <a:solidFill>
                  <a:srgbClr val="F08300"/>
                </a:solidFill>
                <a:effectLst/>
              </a:rPr>
              <a:t>         你们是最棒的！</a:t>
            </a:r>
            <a:endParaRPr lang="zh-CN" altLang="en-US" sz="7200" b="1">
              <a:ln w="12700" cmpd="sng">
                <a:solidFill>
                  <a:schemeClr val="accent4"/>
                </a:solidFill>
                <a:prstDash val="solid"/>
              </a:ln>
              <a:solidFill>
                <a:srgbClr val="F08300"/>
              </a:solidFill>
              <a:effectLst/>
            </a:endParaRPr>
          </a:p>
        </p:txBody>
      </p:sp>
      <p:sp>
        <p:nvSpPr>
          <p:cNvPr id="6" name="文本框 5"/>
          <p:cNvSpPr txBox="1"/>
          <p:nvPr/>
        </p:nvSpPr>
        <p:spPr>
          <a:xfrm>
            <a:off x="1147445" y="1723390"/>
            <a:ext cx="10151745" cy="2076450"/>
          </a:xfrm>
          <a:prstGeom prst="rect">
            <a:avLst/>
          </a:prstGeom>
          <a:solidFill>
            <a:schemeClr val="bg1">
              <a:lumMod val="95000"/>
            </a:schemeClr>
          </a:solidFill>
          <a:ln w="9525">
            <a:noFill/>
          </a:ln>
        </p:spPr>
        <p:txBody>
          <a:bodyPr wrap="square">
            <a:spAutoFit/>
          </a:bodyPr>
          <a:p>
            <a:pPr marL="457200" indent="-457200" algn="l">
              <a:buFont typeface="Wingdings" charset="0"/>
              <a:buChar char="u"/>
            </a:pPr>
            <a:r>
              <a:rPr lang="zh-CN" sz="3200" b="0" u="none">
                <a:latin typeface="微软雅黑" charset="-122"/>
                <a:ea typeface="微软雅黑" charset="-122"/>
                <a:cs typeface="微软雅黑" charset="-122"/>
              </a:rPr>
              <a:t>制度讲解结束，有问题可联系网络部！</a:t>
            </a:r>
            <a:endParaRPr lang="zh-CN" sz="3200" b="0" u="none">
              <a:latin typeface="微软雅黑" charset="-122"/>
              <a:ea typeface="微软雅黑" charset="-122"/>
              <a:cs typeface="微软雅黑" charset="-122"/>
            </a:endParaRPr>
          </a:p>
          <a:p>
            <a:pPr marL="457200" indent="-457200" algn="l">
              <a:buFont typeface="Wingdings" charset="0"/>
              <a:buChar char="Ø"/>
            </a:pPr>
            <a:r>
              <a:rPr lang="zh-CN" altLang="en-US" sz="3200">
                <a:latin typeface="微软雅黑" charset="-122"/>
                <a:ea typeface="微软雅黑" charset="-122"/>
                <a:cs typeface="微软雅黑" charset="-122"/>
                <a:sym typeface="+mn-ea"/>
              </a:rPr>
              <a:t>易遨管理员 </a:t>
            </a:r>
            <a:r>
              <a:rPr lang="en-US" altLang="zh-CN" sz="3200">
                <a:latin typeface="微软雅黑" charset="-122"/>
                <a:ea typeface="微软雅黑" charset="-122"/>
                <a:cs typeface="微软雅黑" charset="-122"/>
                <a:sym typeface="+mn-ea"/>
              </a:rPr>
              <a:t>--18033655753</a:t>
            </a:r>
            <a:endParaRPr lang="en-US" altLang="zh-CN" sz="3200" b="0" u="none">
              <a:latin typeface="微软雅黑" charset="-122"/>
              <a:ea typeface="微软雅黑" charset="-122"/>
              <a:cs typeface="微软雅黑" charset="-122"/>
              <a:sym typeface="+mn-ea"/>
            </a:endParaRPr>
          </a:p>
          <a:p>
            <a:pPr marL="457200" indent="-457200" algn="l">
              <a:buFont typeface="Wingdings" charset="0"/>
              <a:buChar char="Ø"/>
            </a:pPr>
            <a:r>
              <a:rPr lang="zh-CN" sz="3200">
                <a:latin typeface="微软雅黑" charset="-122"/>
                <a:ea typeface="微软雅黑" charset="-122"/>
                <a:cs typeface="微软雅黑" charset="-122"/>
                <a:sym typeface="+mn-ea"/>
              </a:rPr>
              <a:t>网络部经理 杨文超</a:t>
            </a:r>
            <a:r>
              <a:rPr lang="en-US" altLang="zh-CN" sz="3200">
                <a:latin typeface="微软雅黑" charset="-122"/>
                <a:ea typeface="微软雅黑" charset="-122"/>
                <a:cs typeface="微软雅黑" charset="-122"/>
                <a:sym typeface="+mn-ea"/>
              </a:rPr>
              <a:t>-18032615016</a:t>
            </a:r>
            <a:endParaRPr lang="zh-CN" altLang="en-US" sz="3200" b="0" u="none">
              <a:latin typeface="微软雅黑" charset="-122"/>
              <a:ea typeface="微软雅黑" charset="-122"/>
              <a:cs typeface="微软雅黑" charset="-122"/>
            </a:endParaRPr>
          </a:p>
          <a:p>
            <a:pPr marL="457200" indent="-457200" algn="l">
              <a:buFont typeface="Wingdings" charset="0"/>
              <a:buChar char="u"/>
            </a:pPr>
            <a:endParaRPr lang="zh-CN" altLang="en-US" sz="3200" b="0" u="none">
              <a:latin typeface="微软雅黑" charset="-122"/>
              <a:ea typeface="微软雅黑" charset="-122"/>
              <a:cs typeface="微软雅黑" charset="-122"/>
            </a:endParaRPr>
          </a:p>
        </p:txBody>
      </p:sp>
      <p:sp>
        <p:nvSpPr>
          <p:cNvPr id="5" name="页脚占位符 4"/>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5" name="图片 4"/>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835660" y="1475740"/>
            <a:ext cx="10564495" cy="4404360"/>
          </a:xfrm>
          <a:prstGeom prst="rect">
            <a:avLst/>
          </a:prstGeom>
        </p:spPr>
      </p:pic>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3"/>
          <a:srcRect/>
          <a:stretch>
            <a:fillRect/>
          </a:stretch>
        </p:blipFill>
        <p:spPr>
          <a:xfrm>
            <a:off x="929005" y="486410"/>
            <a:ext cx="2534920" cy="688975"/>
          </a:xfrm>
          <a:prstGeom prst="rect">
            <a:avLst/>
          </a:prstGeom>
        </p:spPr>
      </p:pic>
    </p:spTree>
  </p:cSld>
  <p:clrMapOvr>
    <a:masterClrMapping/>
  </p:clrMapOvr>
  <p:transition spd="slow">
    <p:cover dir="r"/>
    <p:sndAc>
      <p:stSnd>
        <p:snd r:embed="rId4" name="type.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100" name="文本框 99"/>
          <p:cNvSpPr txBox="1"/>
          <p:nvPr/>
        </p:nvSpPr>
        <p:spPr>
          <a:xfrm>
            <a:off x="799465" y="1052195"/>
            <a:ext cx="10869295" cy="5120640"/>
          </a:xfrm>
          <a:prstGeom prst="rect">
            <a:avLst/>
          </a:prstGeom>
          <a:noFill/>
          <a:ln w="28575" cmpd="sng">
            <a:solidFill>
              <a:schemeClr val="accent1">
                <a:shade val="50000"/>
              </a:schemeClr>
            </a:solidFill>
            <a:prstDash val="sysDot"/>
          </a:ln>
          <a:effectLst>
            <a:glow rad="228600">
              <a:schemeClr val="bg2">
                <a:lumMod val="90000"/>
                <a:alpha val="40000"/>
              </a:schemeClr>
            </a:glow>
          </a:effectLst>
        </p:spPr>
        <p:txBody>
          <a:bodyPr wrap="square">
            <a:spAutoFit/>
          </a:bodyPr>
          <a:p>
            <a:pPr marL="0" indent="0" algn="l"/>
            <a:r>
              <a:rPr lang="en-US" altLang="zh-CN" sz="2800" b="0" u="sng">
                <a:solidFill>
                  <a:srgbClr val="0000FF"/>
                </a:solidFill>
                <a:latin typeface="微软雅黑" charset="-122"/>
                <a:ea typeface="微软雅黑" charset="-122"/>
                <a:cs typeface="微软雅黑" charset="-122"/>
              </a:rPr>
              <a:t>(3.2)</a:t>
            </a:r>
            <a:r>
              <a:rPr lang="zh-CN" altLang="en-US" sz="2800" b="0" u="sng">
                <a:solidFill>
                  <a:srgbClr val="0000FF"/>
                </a:solidFill>
                <a:latin typeface="微软雅黑" charset="-122"/>
                <a:ea typeface="微软雅黑" charset="-122"/>
                <a:cs typeface="微软雅黑" charset="-122"/>
              </a:rPr>
              <a:t>字母加数字或中文命名的物业地址录入规则</a:t>
            </a:r>
            <a:endParaRPr lang="zh-CN" altLang="en-US" sz="2800" b="0" u="sng">
              <a:solidFill>
                <a:srgbClr val="0000FF"/>
              </a:solidFill>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楼号</a:t>
            </a:r>
            <a:r>
              <a:rPr lang="en-US" altLang="zh-CN" sz="2800" b="0" u="none">
                <a:latin typeface="微软雅黑" charset="-122"/>
                <a:ea typeface="微软雅黑" charset="-122"/>
                <a:cs typeface="微软雅黑" charset="-122"/>
              </a:rPr>
              <a:t>,</a:t>
            </a:r>
            <a:r>
              <a:rPr lang="zh-CN" altLang="en-US" sz="2800" b="0" u="none">
                <a:latin typeface="微软雅黑" charset="-122"/>
                <a:ea typeface="微软雅黑" charset="-122"/>
                <a:cs typeface="微软雅黑" charset="-122"/>
              </a:rPr>
              <a:t>单元，房号中带有英文字母、文字的，英文字母必须大写</a:t>
            </a:r>
            <a:r>
              <a:rPr lang="en-US" altLang="zh-CN" sz="2800" b="0" u="none">
                <a:latin typeface="微软雅黑" charset="-122"/>
                <a:ea typeface="微软雅黑" charset="-122"/>
                <a:cs typeface="微软雅黑" charset="-122"/>
              </a:rPr>
              <a:t>,</a:t>
            </a:r>
            <a:r>
              <a:rPr lang="zh-CN" altLang="en-US" sz="2800" b="0" u="none">
                <a:solidFill>
                  <a:srgbClr val="D48D54"/>
                </a:solidFill>
                <a:latin typeface="微软雅黑" charset="-122"/>
                <a:ea typeface="微软雅黑" charset="-122"/>
                <a:cs typeface="微软雅黑" charset="-122"/>
              </a:rPr>
              <a:t>楼号、单元、房号补</a:t>
            </a:r>
            <a:r>
              <a:rPr lang="en-US" altLang="zh-CN" sz="2800" b="0" u="none">
                <a:solidFill>
                  <a:srgbClr val="D48D54"/>
                </a:solidFill>
                <a:latin typeface="微软雅黑" charset="-122"/>
                <a:ea typeface="微软雅黑" charset="-122"/>
                <a:cs typeface="微软雅黑" charset="-122"/>
              </a:rPr>
              <a:t>0</a:t>
            </a:r>
            <a:r>
              <a:rPr lang="zh-CN" altLang="en-US" sz="2800" b="0" u="none">
                <a:solidFill>
                  <a:srgbClr val="D48D54"/>
                </a:solidFill>
                <a:latin typeface="微软雅黑" charset="-122"/>
                <a:ea typeface="微软雅黑" charset="-122"/>
                <a:cs typeface="微软雅黑" charset="-122"/>
              </a:rPr>
              <a:t>的，字母小写的属于无效房源，成交后无房源方业绩：</a:t>
            </a:r>
            <a:endParaRPr lang="zh-CN" altLang="en-US" sz="28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楼号：</a:t>
            </a:r>
            <a:r>
              <a:rPr lang="zh-CN" altLang="en-US" sz="2400" u="none">
                <a:latin typeface="微软雅黑" charset="-122"/>
                <a:ea typeface="微软雅黑" charset="-122"/>
                <a:cs typeface="微软雅黑" charset="-122"/>
              </a:rPr>
              <a:t>字母和数字构成， 楼号为</a:t>
            </a:r>
            <a:r>
              <a:rPr lang="en-US" altLang="zh-CN" sz="2400" u="none">
                <a:latin typeface="微软雅黑" charset="-122"/>
                <a:ea typeface="微软雅黑" charset="-122"/>
                <a:cs typeface="微软雅黑" charset="-122"/>
              </a:rPr>
              <a:t>C</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3</a:t>
            </a:r>
            <a:r>
              <a:rPr lang="zh-CN" altLang="en-US" sz="2400" u="none">
                <a:latin typeface="微软雅黑" charset="-122"/>
                <a:ea typeface="微软雅黑" charset="-122"/>
                <a:cs typeface="微软雅黑" charset="-122"/>
              </a:rPr>
              <a:t>号楼、</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栋，要求录入为</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号楼，已经录入的不得翻盘和重复录入；</a:t>
            </a:r>
            <a:endParaRPr lang="zh-CN" altLang="en-US" sz="240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单元：</a:t>
            </a:r>
            <a:r>
              <a:rPr lang="zh-CN" altLang="en-US" sz="2400" b="0" u="none">
                <a:latin typeface="微软雅黑" charset="-122"/>
                <a:ea typeface="微软雅黑" charset="-122"/>
                <a:cs typeface="微软雅黑" charset="-122"/>
              </a:rPr>
              <a:t>单元为数字的单元号为</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位，超过</a:t>
            </a:r>
            <a:r>
              <a:rPr lang="en-US" altLang="zh-CN" sz="2400" b="0" u="none">
                <a:latin typeface="微软雅黑" charset="-122"/>
                <a:ea typeface="微软雅黑" charset="-122"/>
                <a:cs typeface="微软雅黑" charset="-122"/>
              </a:rPr>
              <a:t>9</a:t>
            </a:r>
            <a:r>
              <a:rPr lang="zh-CN" altLang="en-US" sz="2400" b="0" u="none">
                <a:latin typeface="微软雅黑" charset="-122"/>
                <a:ea typeface="微软雅黑" charset="-122"/>
                <a:cs typeface="微软雅黑" charset="-122"/>
              </a:rPr>
              <a:t>的单元允许单元号为</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位；单元为汉字、字母加数字的单元按照实际物业地址录入单元；例：新坐标 </a:t>
            </a:r>
            <a:r>
              <a:rPr lang="en-US" altLang="zh-CN" sz="2400" b="0" u="none">
                <a:latin typeface="微软雅黑" charset="-122"/>
                <a:ea typeface="微软雅黑" charset="-122"/>
                <a:cs typeface="微软雅黑" charset="-122"/>
              </a:rPr>
              <a:t>01</a:t>
            </a:r>
            <a:r>
              <a:rPr lang="zh-CN" altLang="en-US" sz="2400" b="0" u="none">
                <a:latin typeface="微软雅黑" charset="-122"/>
                <a:ea typeface="微软雅黑" charset="-122"/>
                <a:cs typeface="微软雅黑" charset="-122"/>
              </a:rPr>
              <a:t>号楼东单元</a:t>
            </a:r>
            <a:r>
              <a:rPr lang="en-US" altLang="zh-CN" sz="2400" b="0" u="none">
                <a:latin typeface="微软雅黑" charset="-122"/>
                <a:ea typeface="微软雅黑" charset="-122"/>
                <a:cs typeface="微软雅黑" charset="-122"/>
              </a:rPr>
              <a:t>0101</a:t>
            </a:r>
            <a:endParaRPr lang="en-US" altLang="zh-CN" sz="24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房号：</a:t>
            </a:r>
            <a:r>
              <a:rPr lang="zh-CN" altLang="en-US" sz="2400" b="0" u="sng">
                <a:latin typeface="微软雅黑" charset="-122"/>
                <a:ea typeface="微软雅黑" charset="-122"/>
                <a:cs typeface="微软雅黑" charset="-122"/>
              </a:rPr>
              <a:t>字母加数字构成</a:t>
            </a:r>
            <a:r>
              <a:rPr lang="zh-CN" altLang="en-US" sz="2400" b="0" u="none">
                <a:latin typeface="微软雅黑" charset="-122"/>
                <a:ea typeface="微软雅黑" charset="-122"/>
                <a:cs typeface="微软雅黑" charset="-122"/>
              </a:rPr>
              <a:t>，按照实际物业地址录入；例：潮白人家 </a:t>
            </a:r>
            <a:r>
              <a:rPr lang="en-US" altLang="zh-CN" sz="2400" b="0" u="none">
                <a:latin typeface="微软雅黑" charset="-122"/>
                <a:ea typeface="微软雅黑" charset="-122"/>
                <a:cs typeface="微软雅黑" charset="-122"/>
              </a:rPr>
              <a:t>:23A01</a:t>
            </a:r>
            <a:endParaRPr lang="en-US" altLang="zh-CN" sz="2400" b="0" u="sng">
              <a:latin typeface="微软雅黑" charset="-122"/>
              <a:ea typeface="微软雅黑" charset="-122"/>
              <a:cs typeface="微软雅黑" charset="-122"/>
            </a:endParaRPr>
          </a:p>
          <a:p>
            <a:pPr marL="0" indent="0" algn="l"/>
            <a:r>
              <a:rPr lang="zh-CN" altLang="en-US" sz="2400" b="0" u="sng">
                <a:latin typeface="微软雅黑" charset="-122"/>
                <a:ea typeface="微软雅黑" charset="-122"/>
                <a:cs typeface="微软雅黑" charset="-122"/>
              </a:rPr>
              <a:t>房号：为纯数字构成，</a:t>
            </a:r>
            <a:r>
              <a:rPr lang="zh-CN" altLang="en-US" sz="2400" b="0" u="none">
                <a:latin typeface="微软雅黑" charset="-122"/>
                <a:ea typeface="微软雅黑" charset="-122"/>
                <a:cs typeface="微软雅黑" charset="-122"/>
              </a:rPr>
              <a:t>房号</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位长度，不足</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，前</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位楼层，后</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位房号；</a:t>
            </a:r>
            <a:endParaRPr lang="zh-CN" altLang="en-US" sz="2400" b="0" u="none">
              <a:latin typeface="微软雅黑" charset="-122"/>
              <a:ea typeface="微软雅黑" charset="-122"/>
              <a:cs typeface="微软雅黑" charset="-122"/>
            </a:endParaRPr>
          </a:p>
          <a:p>
            <a:pPr marL="0" indent="0" algn="l"/>
            <a:endParaRPr lang="zh-CN" altLang="en-US" sz="2400"/>
          </a:p>
        </p:txBody>
      </p:sp>
    </p:spTree>
  </p:cSld>
  <p:clrMapOvr>
    <a:masterClrMapping/>
  </p:clrMapOvr>
  <p:transition spd="slow">
    <p:cover dir="r"/>
    <p:sndAc>
      <p:stSnd>
        <p:snd r:embed="rId2" name="type.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4" name="文本框 3"/>
          <p:cNvSpPr txBox="1"/>
          <p:nvPr/>
        </p:nvSpPr>
        <p:spPr>
          <a:xfrm>
            <a:off x="1360170" y="5892165"/>
            <a:ext cx="8613140" cy="82613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p>
            <a:r>
              <a:rPr lang="zh-CN" altLang="en-US" sz="2400">
                <a:solidFill>
                  <a:schemeClr val="tx1"/>
                </a:solidFill>
              </a:rPr>
              <a:t>注意：大厂区域</a:t>
            </a:r>
            <a:r>
              <a:rPr lang="en-US" altLang="zh-CN" sz="2400">
                <a:solidFill>
                  <a:schemeClr val="tx1"/>
                </a:solidFill>
              </a:rPr>
              <a:t>-</a:t>
            </a:r>
            <a:r>
              <a:rPr lang="zh-CN" altLang="en-US" sz="2400">
                <a:solidFill>
                  <a:schemeClr val="tx1"/>
                </a:solidFill>
              </a:rPr>
              <a:t>公司暂时没有门店，没有跑楼盘字典因为对格式录入不做要求，如有录入重复房源的以最早录入为准</a:t>
            </a:r>
            <a:endParaRPr lang="zh-CN" altLang="en-US" sz="2400">
              <a:solidFill>
                <a:schemeClr val="tx1"/>
              </a:solidFill>
            </a:endParaRP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412875" y="1198880"/>
            <a:ext cx="9366250" cy="4460240"/>
          </a:xfrm>
          <a:prstGeom prst="rect">
            <a:avLst/>
          </a:prstGeom>
        </p:spPr>
      </p:pic>
    </p:spTree>
  </p:cSld>
  <p:clrMapOvr>
    <a:masterClrMapping/>
  </p:clrMapOvr>
  <p:transition spd="slow">
    <p:cover dir="r"/>
    <p:sndAc>
      <p:stSnd>
        <p:snd r:embed="rId4" name="typ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0" name="文本框 99"/>
          <p:cNvSpPr txBox="1"/>
          <p:nvPr/>
        </p:nvSpPr>
        <p:spPr>
          <a:xfrm>
            <a:off x="770890" y="1118235"/>
            <a:ext cx="10233025" cy="4872355"/>
          </a:xfrm>
          <a:prstGeom prst="rect">
            <a:avLst/>
          </a:prstGeom>
          <a:noFill/>
          <a:ln w="44450" cmpd="sng">
            <a:solidFill>
              <a:schemeClr val="accent1">
                <a:shade val="50000"/>
              </a:schemeClr>
            </a:solidFill>
            <a:prstDash val="sysDot"/>
          </a:ln>
        </p:spPr>
        <p:txBody>
          <a:bodyPr wrap="square">
            <a:spAutoFit/>
          </a:bodyPr>
          <a:p>
            <a:pPr marL="0" indent="0" algn="l"/>
            <a:r>
              <a:rPr lang="en-US" altLang="zh-CN" sz="2400" b="0" u="none">
                <a:solidFill>
                  <a:srgbClr val="0000FF"/>
                </a:solidFill>
                <a:latin typeface="微软雅黑" charset="-122"/>
                <a:ea typeface="微软雅黑" charset="-122"/>
                <a:cs typeface="微软雅黑" charset="-122"/>
              </a:rPr>
              <a:t>(3.4)</a:t>
            </a:r>
            <a:r>
              <a:rPr lang="zh-CN" altLang="en-US" sz="2400" b="0" u="sng">
                <a:solidFill>
                  <a:srgbClr val="0000FF"/>
                </a:solidFill>
                <a:latin typeface="微软雅黑" charset="-122"/>
                <a:ea typeface="微软雅黑" charset="-122"/>
                <a:cs typeface="微软雅黑" charset="-122"/>
              </a:rPr>
              <a:t>别墅物业地址录入规则</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sng">
                <a:solidFill>
                  <a:srgbClr val="0000FF"/>
                </a:solidFill>
                <a:latin typeface="微软雅黑" charset="-122"/>
                <a:ea typeface="微软雅黑" charset="-122"/>
                <a:cs typeface="微软雅黑" charset="-122"/>
              </a:rPr>
              <a:t> 别墅不可录入到住宅和商铺</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(3.4.1) </a:t>
            </a:r>
            <a:r>
              <a:rPr lang="zh-CN" altLang="en-US" sz="2400" b="0" u="none">
                <a:latin typeface="微软雅黑" charset="-122"/>
                <a:ea typeface="微软雅黑" charset="-122"/>
                <a:cs typeface="微软雅黑" charset="-122"/>
              </a:rPr>
              <a:t>别墅楼盘字典建立后，小区和楼栋名在易遨系统直接选择，楼盘字典未固定部分参照别墅录入格式要求录入，别墅不可录入到住宅楼盘里面，别墅录入的楼栋、单元、房号不用补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；字母必须大写， 如有违规算无效房源，成交后无房源方业绩。 </a:t>
            </a:r>
            <a:endParaRPr lang="zh-CN" altLang="en-US" sz="2400" b="0" u="none">
              <a:latin typeface="微软雅黑" charset="-122"/>
              <a:ea typeface="微软雅黑" charset="-122"/>
              <a:cs typeface="微软雅黑" charset="-122"/>
            </a:endParaRPr>
          </a:p>
          <a:p>
            <a:pPr marL="0" indent="0" algn="l"/>
            <a:r>
              <a:rPr lang="en-US" altLang="zh-CN" sz="2400" b="0" u="none">
                <a:latin typeface="微软雅黑" charset="-122"/>
                <a:ea typeface="微软雅黑" charset="-122"/>
                <a:cs typeface="微软雅黑" charset="-122"/>
              </a:rPr>
              <a:t>(3.4.2) </a:t>
            </a:r>
            <a:r>
              <a:rPr lang="zh-CN" altLang="en-US" sz="2400" b="0" u="none">
                <a:latin typeface="微软雅黑" charset="-122"/>
                <a:ea typeface="微软雅黑" charset="-122"/>
                <a:cs typeface="微软雅黑" charset="-122"/>
              </a:rPr>
              <a:t>无单元的别墅无论是联排的还是独栋的统一按照实际物业地址录入座栋、单元、房号，有字母的必须大写，物业地址录入不符合规范、字母为小写的算无效房源，成交后无房源方业绩。</a:t>
            </a:r>
            <a:endParaRPr lang="zh-CN" altLang="en-US" sz="2400" b="0" u="none">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(3.4.2.1)</a:t>
            </a:r>
            <a:r>
              <a:rPr lang="zh-CN" altLang="en-US" sz="2400" b="0" u="none">
                <a:latin typeface="微软雅黑" charset="-122"/>
                <a:ea typeface="微软雅黑" charset="-122"/>
                <a:cs typeface="微软雅黑" charset="-122"/>
              </a:rPr>
              <a:t>别墅有多个带字母前缀的楼栋（</a:t>
            </a:r>
            <a:r>
              <a:rPr lang="en-US" altLang="zh-CN" sz="2400" b="0" u="none">
                <a:latin typeface="微软雅黑" charset="-122"/>
                <a:ea typeface="微软雅黑" charset="-122"/>
                <a:cs typeface="微软雅黑" charset="-122"/>
              </a:rPr>
              <a:t>A1-A15</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B1-B15....</a:t>
            </a:r>
            <a:r>
              <a:rPr lang="zh-CN" altLang="en-US" sz="2400" b="0" u="none">
                <a:latin typeface="微软雅黑" charset="-122"/>
                <a:ea typeface="微软雅黑" charset="-122"/>
                <a:cs typeface="微软雅黑" charset="-122"/>
              </a:rPr>
              <a:t>）则需要按照分区的格式录入。</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605915" y="1135380"/>
            <a:ext cx="8979535" cy="5586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442085" y="1175385"/>
            <a:ext cx="9283065" cy="4613275"/>
          </a:xfrm>
          <a:prstGeom prst="rect">
            <a:avLst/>
          </a:prstGeom>
        </p:spPr>
      </p:pic>
      <p:pic>
        <p:nvPicPr>
          <p:cNvPr id="7" name="图片 6"/>
          <p:cNvPicPr>
            <a:picLocks noChangeAspect="1"/>
          </p:cNvPicPr>
          <p:nvPr/>
        </p:nvPicPr>
        <p:blipFill>
          <a:blip r:embed="rId3"/>
          <a:stretch>
            <a:fillRect/>
          </a:stretch>
        </p:blipFill>
        <p:spPr>
          <a:xfrm>
            <a:off x="1805305" y="5692775"/>
            <a:ext cx="873696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4" name="type.wav"/>
          </p:stSnd>
        </p:sndAc>
      </p:transition>
    </mc:Choice>
    <mc:Fallback>
      <p:transition spd="slow">
        <p:cover dir="r"/>
        <p:sndAc>
          <p:stSnd>
            <p:snd r:embed="rId4" name="type.wav"/>
          </p:stSnd>
        </p:sndAc>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3311</Words>
  <Application>WPS 演示</Application>
  <PresentationFormat>宽屏</PresentationFormat>
  <Paragraphs>186</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易遨系统整体界面介绍</vt:lpstr>
      <vt:lpstr>房源管理制度-住宅格式录入</vt:lpstr>
      <vt:lpstr>房源管理制度-住宅格式录入</vt:lpstr>
      <vt:lpstr>房源管理制度-住宅格式录入</vt:lpstr>
      <vt:lpstr>房源管理制度-住宅格式录入</vt:lpstr>
      <vt:lpstr>别墅录入规范</vt:lpstr>
      <vt:lpstr>别墅录入规范</vt:lpstr>
      <vt:lpstr>别墅录入规范</vt:lpstr>
      <vt:lpstr>别墅录入规范</vt:lpstr>
      <vt:lpstr>录入格式不完整</vt:lpstr>
      <vt:lpstr>房源录入实操</vt:lpstr>
      <vt:lpstr>    房源管理制度-房源录入基本要求</vt:lpstr>
      <vt:lpstr>    房源管理制度-电话录入要求</vt:lpstr>
      <vt:lpstr>    房源管理制度-独家和房行</vt:lpstr>
      <vt:lpstr>         房源管理制度-实勘录入--户型图</vt:lpstr>
      <vt:lpstr>         房源管理制度-实勘录入--室内照片</vt:lpstr>
      <vt:lpstr>         房源管理制度-实勘录入操作</vt:lpstr>
      <vt:lpstr>       房源管理制度---跟进</vt:lpstr>
      <vt:lpstr>                       房源管理制度-虚假实勘处罚</vt:lpstr>
      <vt:lpstr>            房源管理制度-资源管理</vt:lpstr>
      <vt:lpstr>            房源管理制度-翻盘及流程</vt:lpstr>
      <vt:lpstr>            房源管理制度-翻盘及报备操作</vt:lpstr>
      <vt:lpstr>            房源管理制度-客户及带看录入</vt:lpstr>
      <vt:lpstr>            房源管理制度-带看录入</vt:lpstr>
      <vt:lpstr>新政关注</vt:lpstr>
      <vt:lpstr>新政关注</vt:lpstr>
      <vt:lpstr>新政关注</vt:lpstr>
      <vt:lpstr>新政关注</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189</cp:revision>
  <dcterms:created xsi:type="dcterms:W3CDTF">2015-05-05T08:02:00Z</dcterms:created>
  <dcterms:modified xsi:type="dcterms:W3CDTF">2017-07-05T00:47:13Z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2052-10.8.0.5562</vt:lpwstr>
  </property>
</Properties>
</file>